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ebp" ContentType="image/webp"/>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144"/>
  </p:notesMasterIdLst>
  <p:sldIdLst>
    <p:sldId id="460" r:id="rId2"/>
    <p:sldId id="305" r:id="rId3"/>
    <p:sldId id="306" r:id="rId4"/>
    <p:sldId id="308" r:id="rId5"/>
    <p:sldId id="307" r:id="rId6"/>
    <p:sldId id="309" r:id="rId7"/>
    <p:sldId id="454" r:id="rId8"/>
    <p:sldId id="455" r:id="rId9"/>
    <p:sldId id="310" r:id="rId10"/>
    <p:sldId id="311" r:id="rId11"/>
    <p:sldId id="312" r:id="rId12"/>
    <p:sldId id="313" r:id="rId13"/>
    <p:sldId id="314" r:id="rId14"/>
    <p:sldId id="315" r:id="rId15"/>
    <p:sldId id="362" r:id="rId16"/>
    <p:sldId id="316" r:id="rId17"/>
    <p:sldId id="318" r:id="rId18"/>
    <p:sldId id="319" r:id="rId19"/>
    <p:sldId id="320" r:id="rId20"/>
    <p:sldId id="321" r:id="rId21"/>
    <p:sldId id="322" r:id="rId22"/>
    <p:sldId id="324" r:id="rId23"/>
    <p:sldId id="325" r:id="rId24"/>
    <p:sldId id="326" r:id="rId25"/>
    <p:sldId id="327" r:id="rId26"/>
    <p:sldId id="328" r:id="rId27"/>
    <p:sldId id="329" r:id="rId28"/>
    <p:sldId id="330" r:id="rId29"/>
    <p:sldId id="331" r:id="rId30"/>
    <p:sldId id="333" r:id="rId31"/>
    <p:sldId id="464" r:id="rId32"/>
    <p:sldId id="465" r:id="rId33"/>
    <p:sldId id="466" r:id="rId34"/>
    <p:sldId id="335" r:id="rId35"/>
    <p:sldId id="336" r:id="rId36"/>
    <p:sldId id="337" r:id="rId37"/>
    <p:sldId id="338" r:id="rId38"/>
    <p:sldId id="339" r:id="rId39"/>
    <p:sldId id="340" r:id="rId40"/>
    <p:sldId id="341" r:id="rId41"/>
    <p:sldId id="342" r:id="rId42"/>
    <p:sldId id="343" r:id="rId43"/>
    <p:sldId id="344" r:id="rId44"/>
    <p:sldId id="345" r:id="rId45"/>
    <p:sldId id="346" r:id="rId46"/>
    <p:sldId id="347" r:id="rId47"/>
    <p:sldId id="348" r:id="rId48"/>
    <p:sldId id="349" r:id="rId49"/>
    <p:sldId id="350" r:id="rId50"/>
    <p:sldId id="351" r:id="rId51"/>
    <p:sldId id="352" r:id="rId52"/>
    <p:sldId id="353" r:id="rId53"/>
    <p:sldId id="354" r:id="rId54"/>
    <p:sldId id="355" r:id="rId55"/>
    <p:sldId id="356" r:id="rId56"/>
    <p:sldId id="357" r:id="rId57"/>
    <p:sldId id="359" r:id="rId58"/>
    <p:sldId id="360" r:id="rId59"/>
    <p:sldId id="440" r:id="rId60"/>
    <p:sldId id="441" r:id="rId61"/>
    <p:sldId id="442" r:id="rId62"/>
    <p:sldId id="443" r:id="rId63"/>
    <p:sldId id="456" r:id="rId64"/>
    <p:sldId id="457" r:id="rId65"/>
    <p:sldId id="458" r:id="rId66"/>
    <p:sldId id="459" r:id="rId67"/>
    <p:sldId id="419" r:id="rId68"/>
    <p:sldId id="420" r:id="rId69"/>
    <p:sldId id="421" r:id="rId70"/>
    <p:sldId id="422" r:id="rId71"/>
    <p:sldId id="358" r:id="rId72"/>
    <p:sldId id="361" r:id="rId73"/>
    <p:sldId id="363" r:id="rId74"/>
    <p:sldId id="364" r:id="rId75"/>
    <p:sldId id="365" r:id="rId76"/>
    <p:sldId id="405" r:id="rId77"/>
    <p:sldId id="445" r:id="rId78"/>
    <p:sldId id="461" r:id="rId79"/>
    <p:sldId id="462" r:id="rId80"/>
    <p:sldId id="463" r:id="rId81"/>
    <p:sldId id="446" r:id="rId82"/>
    <p:sldId id="447" r:id="rId83"/>
    <p:sldId id="448" r:id="rId84"/>
    <p:sldId id="449" r:id="rId85"/>
    <p:sldId id="409" r:id="rId86"/>
    <p:sldId id="410" r:id="rId87"/>
    <p:sldId id="411" r:id="rId88"/>
    <p:sldId id="444" r:id="rId89"/>
    <p:sldId id="451" r:id="rId90"/>
    <p:sldId id="452" r:id="rId91"/>
    <p:sldId id="453" r:id="rId92"/>
    <p:sldId id="450" r:id="rId93"/>
    <p:sldId id="366" r:id="rId94"/>
    <p:sldId id="367" r:id="rId95"/>
    <p:sldId id="437" r:id="rId96"/>
    <p:sldId id="438" r:id="rId97"/>
    <p:sldId id="439" r:id="rId98"/>
    <p:sldId id="377" r:id="rId99"/>
    <p:sldId id="379" r:id="rId100"/>
    <p:sldId id="380" r:id="rId101"/>
    <p:sldId id="381" r:id="rId102"/>
    <p:sldId id="382" r:id="rId103"/>
    <p:sldId id="383" r:id="rId104"/>
    <p:sldId id="384" r:id="rId105"/>
    <p:sldId id="385" r:id="rId106"/>
    <p:sldId id="386" r:id="rId107"/>
    <p:sldId id="387" r:id="rId108"/>
    <p:sldId id="388" r:id="rId109"/>
    <p:sldId id="389" r:id="rId110"/>
    <p:sldId id="391" r:id="rId111"/>
    <p:sldId id="412" r:id="rId112"/>
    <p:sldId id="413" r:id="rId113"/>
    <p:sldId id="414" r:id="rId114"/>
    <p:sldId id="431" r:id="rId115"/>
    <p:sldId id="430" r:id="rId116"/>
    <p:sldId id="432" r:id="rId117"/>
    <p:sldId id="433" r:id="rId118"/>
    <p:sldId id="423" r:id="rId119"/>
    <p:sldId id="424" r:id="rId120"/>
    <p:sldId id="425" r:id="rId121"/>
    <p:sldId id="426" r:id="rId122"/>
    <p:sldId id="427" r:id="rId123"/>
    <p:sldId id="428" r:id="rId124"/>
    <p:sldId id="429" r:id="rId125"/>
    <p:sldId id="415" r:id="rId126"/>
    <p:sldId id="416" r:id="rId127"/>
    <p:sldId id="417" r:id="rId128"/>
    <p:sldId id="418" r:id="rId129"/>
    <p:sldId id="392" r:id="rId130"/>
    <p:sldId id="404" r:id="rId131"/>
    <p:sldId id="467" r:id="rId132"/>
    <p:sldId id="394" r:id="rId133"/>
    <p:sldId id="399" r:id="rId134"/>
    <p:sldId id="395" r:id="rId135"/>
    <p:sldId id="396" r:id="rId136"/>
    <p:sldId id="434" r:id="rId137"/>
    <p:sldId id="435" r:id="rId138"/>
    <p:sldId id="436" r:id="rId139"/>
    <p:sldId id="393" r:id="rId140"/>
    <p:sldId id="400" r:id="rId141"/>
    <p:sldId id="401" r:id="rId142"/>
    <p:sldId id="398" r:id="rId143"/>
  </p:sldIdLst>
  <p:sldSz cx="9144000" cy="5143500" type="screen16x9"/>
  <p:notesSz cx="6858000" cy="9144000"/>
  <p:embeddedFontLst>
    <p:embeddedFont>
      <p:font typeface="DM Sans" pitchFamily="2" charset="0"/>
      <p:regular r:id="rId145"/>
      <p:bold r:id="rId146"/>
      <p:italic r:id="rId147"/>
      <p:boldItalic r:id="rId148"/>
    </p:embeddedFont>
    <p:embeddedFont>
      <p:font typeface="DM Sans Bold" charset="0"/>
      <p:bold r:id="rId149"/>
    </p:embeddedFont>
    <p:embeddedFont>
      <p:font typeface="Figtree Black" panose="020B0604020202020204" charset="0"/>
      <p:bold r:id="rId150"/>
      <p:boldItalic r:id="rId151"/>
    </p:embeddedFont>
    <p:embeddedFont>
      <p:font typeface="Georgia" panose="02040502050405020303" pitchFamily="18" charset="0"/>
      <p:regular r:id="rId152"/>
      <p:bold r:id="rId153"/>
      <p:italic r:id="rId154"/>
      <p:boldItalic r:id="rId155"/>
    </p:embeddedFont>
    <p:embeddedFont>
      <p:font typeface="Georgia Pro Light" panose="02040302050405020303" pitchFamily="18" charset="0"/>
      <p:regular r:id="rId156"/>
      <p:italic r:id="rId157"/>
    </p:embeddedFont>
    <p:embeddedFont>
      <p:font typeface="Hanken Grotesk" panose="020B0604020202020204" charset="0"/>
      <p:regular r:id="rId158"/>
      <p:bold r:id="rId159"/>
      <p:italic r:id="rId160"/>
      <p:boldItalic r:id="rId161"/>
    </p:embeddedFont>
    <p:embeddedFont>
      <p:font typeface="Lato" panose="020F0502020204030203" pitchFamily="34" charset="0"/>
      <p:regular r:id="rId162"/>
      <p:bold r:id="rId163"/>
      <p:italic r:id="rId164"/>
      <p:boldItalic r:id="rId165"/>
    </p:embeddedFont>
    <p:embeddedFont>
      <p:font typeface="Montserrat" panose="00000500000000000000" pitchFamily="2" charset="0"/>
      <p:regular r:id="rId166"/>
      <p:bold r:id="rId167"/>
      <p:italic r:id="rId168"/>
      <p:boldItalic r:id="rId1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757"/>
    <a:srgbClr val="B7FFC5"/>
    <a:srgbClr val="00FF00"/>
    <a:srgbClr val="FF9900"/>
    <a:srgbClr val="FDFD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7F0F0E-2C65-46D2-82F3-A831B2B8295B}">
  <a:tblStyle styleId="{407F0F0E-2C65-46D2-82F3-A831B2B8295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09" autoAdjust="0"/>
    <p:restoredTop sz="94660"/>
  </p:normalViewPr>
  <p:slideViewPr>
    <p:cSldViewPr snapToGrid="0">
      <p:cViewPr varScale="1">
        <p:scale>
          <a:sx n="112" d="100"/>
          <a:sy n="112" d="100"/>
        </p:scale>
        <p:origin x="754"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font" Target="fonts/font15.fntdata"/><Relationship Id="rId170"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font" Target="fonts/font5.fntdata"/><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16.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font" Target="fonts/font6.fntdata"/><Relationship Id="rId171"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font" Target="fonts/font7.fntdata"/><Relationship Id="rId156" Type="http://schemas.openxmlformats.org/officeDocument/2006/relationships/font" Target="fonts/font12.fntdata"/><Relationship Id="rId17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font" Target="fonts/font2.fntdata"/><Relationship Id="rId167" Type="http://schemas.openxmlformats.org/officeDocument/2006/relationships/font" Target="fonts/font2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1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13.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8.fntdata"/><Relationship Id="rId17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3.fntdata"/><Relationship Id="rId168" Type="http://schemas.openxmlformats.org/officeDocument/2006/relationships/font" Target="fonts/font2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19.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9.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font" Target="fonts/font4.fntdata"/><Relationship Id="rId164" Type="http://schemas.openxmlformats.org/officeDocument/2006/relationships/font" Target="fonts/font20.fntdata"/><Relationship Id="rId169" Type="http://schemas.openxmlformats.org/officeDocument/2006/relationships/font" Target="fonts/font25.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font" Target="fonts/font10.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notesMaster" Target="notesMasters/notesMaster1.xml"/><Relationship Id="rId90" Type="http://schemas.openxmlformats.org/officeDocument/2006/relationships/slide" Target="slides/slide89.xml"/><Relationship Id="rId165" Type="http://schemas.openxmlformats.org/officeDocument/2006/relationships/font" Target="fonts/font21.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font" Target="fonts/font11.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font" Target="fonts/font1.fntdata"/><Relationship Id="rId166" Type="http://schemas.openxmlformats.org/officeDocument/2006/relationships/font" Target="fonts/font22.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1"/>
            </a:solidFill>
            <a:ln>
              <a:noFill/>
            </a:ln>
            <a:effectLst/>
          </c:spPr>
          <c:invertIfNegative val="0"/>
          <c:dLbls>
            <c:dLbl>
              <c:idx val="0"/>
              <c:tx>
                <c:rich>
                  <a:bodyPr/>
                  <a:lstStyle/>
                  <a:p>
                    <a:fld id="{9FCA8A62-EFC8-45BE-8A69-A0C80202D4A2}" type="VALUE">
                      <a:rPr lang="en-US" smtClean="0"/>
                      <a:pPr/>
                      <a:t>[VALUE]</a:t>
                    </a:fld>
                    <a:r>
                      <a:rPr lang="en-US"/>
                      <a:t>%</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8-4EC7-4323-AC4E-23D8A83DA0EC}"/>
                </c:ext>
              </c:extLst>
            </c:dLbl>
            <c:dLbl>
              <c:idx val="1"/>
              <c:tx>
                <c:rich>
                  <a:bodyPr/>
                  <a:lstStyle/>
                  <a:p>
                    <a:fld id="{13F658D8-1B77-4117-90B2-8255CAE2B863}" type="VALUE">
                      <a:rPr lang="en-US" smtClean="0"/>
                      <a:pPr/>
                      <a:t>[VALUE]</a:t>
                    </a:fld>
                    <a:r>
                      <a:rPr lang="en-US"/>
                      <a:t>%</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4EC7-4323-AC4E-23D8A83DA0EC}"/>
                </c:ext>
              </c:extLst>
            </c:dLbl>
            <c:dLbl>
              <c:idx val="2"/>
              <c:tx>
                <c:rich>
                  <a:bodyPr/>
                  <a:lstStyle/>
                  <a:p>
                    <a:fld id="{F61D3744-B731-4B2A-A64C-655304F29B1C}" type="VALUE">
                      <a:rPr lang="en-US" smtClean="0"/>
                      <a:pPr/>
                      <a:t>[VALUE]</a:t>
                    </a:fld>
                    <a:r>
                      <a:rPr lang="en-US"/>
                      <a:t>%</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4EC7-4323-AC4E-23D8A83DA0EC}"/>
                </c:ext>
              </c:extLst>
            </c:dLbl>
            <c:dLbl>
              <c:idx val="3"/>
              <c:tx>
                <c:rich>
                  <a:bodyPr/>
                  <a:lstStyle/>
                  <a:p>
                    <a:fld id="{039627A3-F517-420C-9A08-F91A3B6D81BC}" type="VALUE">
                      <a:rPr lang="en-US" smtClean="0"/>
                      <a:pPr/>
                      <a:t>[VALUE]</a:t>
                    </a:fld>
                    <a:r>
                      <a:rPr lang="en-US"/>
                      <a:t>%</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4EC7-4323-AC4E-23D8A83DA0EC}"/>
                </c:ext>
              </c:extLst>
            </c:dLbl>
            <c:dLbl>
              <c:idx val="4"/>
              <c:tx>
                <c:rich>
                  <a:bodyPr/>
                  <a:lstStyle/>
                  <a:p>
                    <a:fld id="{96126A34-1BF9-4B30-9248-BF44423973F7}" type="VALUE">
                      <a:rPr lang="en-US" smtClean="0"/>
                      <a:pPr/>
                      <a:t>[VALUE]</a:t>
                    </a:fld>
                    <a:r>
                      <a:rPr lang="en-US"/>
                      <a:t>%</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4EC7-4323-AC4E-23D8A83DA0EC}"/>
                </c:ext>
              </c:extLst>
            </c:dLbl>
            <c:dLbl>
              <c:idx val="5"/>
              <c:tx>
                <c:rich>
                  <a:bodyPr/>
                  <a:lstStyle/>
                  <a:p>
                    <a:fld id="{633E5397-2B7B-49FA-AE66-5AC5D563E634}" type="VALUE">
                      <a:rPr lang="en-US" smtClean="0"/>
                      <a:pPr/>
                      <a:t>[VALUE]</a:t>
                    </a:fld>
                    <a:r>
                      <a:rPr lang="en-US"/>
                      <a:t>%</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4EC7-4323-AC4E-23D8A83DA0EC}"/>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75</c:v>
                </c:pt>
                <c:pt idx="1">
                  <c:v>60-74</c:v>
                </c:pt>
                <c:pt idx="2">
                  <c:v>45-59</c:v>
                </c:pt>
                <c:pt idx="3">
                  <c:v>30-44</c:v>
                </c:pt>
                <c:pt idx="4">
                  <c:v>15-29</c:v>
                </c:pt>
                <c:pt idx="5">
                  <c:v>0-14</c:v>
                </c:pt>
              </c:strCache>
            </c:strRef>
          </c:cat>
          <c:val>
            <c:numRef>
              <c:f>Sheet1!$B$2:$B$7</c:f>
              <c:numCache>
                <c:formatCode>General</c:formatCode>
                <c:ptCount val="6"/>
                <c:pt idx="0">
                  <c:v>62</c:v>
                </c:pt>
                <c:pt idx="1">
                  <c:v>22</c:v>
                </c:pt>
                <c:pt idx="2">
                  <c:v>11</c:v>
                </c:pt>
                <c:pt idx="3">
                  <c:v>4</c:v>
                </c:pt>
                <c:pt idx="4">
                  <c:v>1</c:v>
                </c:pt>
                <c:pt idx="5">
                  <c:v>0</c:v>
                </c:pt>
              </c:numCache>
            </c:numRef>
          </c:val>
          <c:extLst>
            <c:ext xmlns:c16="http://schemas.microsoft.com/office/drawing/2014/chart" uri="{C3380CC4-5D6E-409C-BE32-E72D297353CC}">
              <c16:uniqueId val="{00000000-4EC7-4323-AC4E-23D8A83DA0EC}"/>
            </c:ext>
          </c:extLst>
        </c:ser>
        <c:dLbls>
          <c:dLblPos val="outEnd"/>
          <c:showLegendKey val="0"/>
          <c:showVal val="1"/>
          <c:showCatName val="0"/>
          <c:showSerName val="0"/>
          <c:showPercent val="0"/>
          <c:showBubbleSize val="0"/>
        </c:dLbls>
        <c:gapWidth val="182"/>
        <c:axId val="59758816"/>
        <c:axId val="73330800"/>
      </c:barChart>
      <c:catAx>
        <c:axId val="59758816"/>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3330800"/>
        <c:crosses val="autoZero"/>
        <c:auto val="1"/>
        <c:lblAlgn val="ctr"/>
        <c:lblOffset val="100"/>
        <c:noMultiLvlLbl val="0"/>
      </c:catAx>
      <c:valAx>
        <c:axId val="7333080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97588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17269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0244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1495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6967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8431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75233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0489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49715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06026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0797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9096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768ca7ef44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768ca7ef4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71717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7217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70342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14942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ed9256fe6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ed9256fe6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48505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4857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27615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3167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25251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3367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4797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ed9256fe6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ed9256fe6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86299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07396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51751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69271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68983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72766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56992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73006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89258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09322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3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768bdccc6f_2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768bdccc6f_2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51957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93590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966510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954279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80397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73536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246112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371841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42882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468305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7180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675665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021452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1588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dd46dd1d67_2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dd46dd1d67_2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856259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dd46dd1d67_2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dd46dd1d67_2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81114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dd46dd1d67_2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dd46dd1d67_2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992052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dd46dd1d67_2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dd46dd1d67_2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57866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dd46dd1d67_2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dd46dd1d67_2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84483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081290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37590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161ca7da6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2161ca7da6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4375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927110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195498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723755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ed9256fe6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ed9256fe6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806524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ed9256fe6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ed9256fe6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056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ed9256fe6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ed9256fe6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61442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21649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3403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03221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71369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56861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989549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584628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753216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246553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3228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1564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385326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01084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3668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7023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0202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346075" y="130450"/>
            <a:ext cx="4889100" cy="488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a:off x="727425" y="-49275"/>
            <a:ext cx="7703400" cy="5243325"/>
            <a:chOff x="727425" y="-49275"/>
            <a:chExt cx="7703400" cy="5243325"/>
          </a:xfrm>
        </p:grpSpPr>
        <p:sp>
          <p:nvSpPr>
            <p:cNvPr id="11" name="Google Shape;11;p2"/>
            <p:cNvSpPr/>
            <p:nvPr/>
          </p:nvSpPr>
          <p:spPr>
            <a:xfrm>
              <a:off x="727425" y="533550"/>
              <a:ext cx="77034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12;p2"/>
            <p:cNvCxnSpPr/>
            <p:nvPr/>
          </p:nvCxnSpPr>
          <p:spPr>
            <a:xfrm rot="10800000">
              <a:off x="727425" y="-49275"/>
              <a:ext cx="0" cy="585600"/>
            </a:xfrm>
            <a:prstGeom prst="straightConnector1">
              <a:avLst/>
            </a:prstGeom>
            <a:noFill/>
            <a:ln w="19050" cap="flat" cmpd="sng">
              <a:solidFill>
                <a:schemeClr val="dk1"/>
              </a:solidFill>
              <a:prstDash val="solid"/>
              <a:round/>
              <a:headEnd type="none" w="med" len="med"/>
              <a:tailEnd type="none" w="med" len="med"/>
            </a:ln>
          </p:spPr>
        </p:cxnSp>
        <p:cxnSp>
          <p:nvCxnSpPr>
            <p:cNvPr id="13" name="Google Shape;13;p2"/>
            <p:cNvCxnSpPr/>
            <p:nvPr/>
          </p:nvCxnSpPr>
          <p:spPr>
            <a:xfrm rot="10800000">
              <a:off x="8430775" y="4608450"/>
              <a:ext cx="0" cy="585600"/>
            </a:xfrm>
            <a:prstGeom prst="straightConnector1">
              <a:avLst/>
            </a:prstGeom>
            <a:noFill/>
            <a:ln w="19050" cap="flat" cmpd="sng">
              <a:solidFill>
                <a:schemeClr val="dk1"/>
              </a:solidFill>
              <a:prstDash val="solid"/>
              <a:round/>
              <a:headEnd type="none" w="med" len="med"/>
              <a:tailEnd type="none" w="med" len="med"/>
            </a:ln>
          </p:spPr>
        </p:cxnSp>
      </p:grpSp>
      <p:sp>
        <p:nvSpPr>
          <p:cNvPr id="14" name="Google Shape;14;p2"/>
          <p:cNvSpPr txBox="1">
            <a:spLocks noGrp="1"/>
          </p:cNvSpPr>
          <p:nvPr>
            <p:ph type="ctrTitle"/>
          </p:nvPr>
        </p:nvSpPr>
        <p:spPr>
          <a:xfrm>
            <a:off x="1087125" y="1670213"/>
            <a:ext cx="5897400" cy="1392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5" name="Google Shape;15;p2"/>
          <p:cNvSpPr txBox="1">
            <a:spLocks noGrp="1"/>
          </p:cNvSpPr>
          <p:nvPr>
            <p:ph type="subTitle" idx="1"/>
          </p:nvPr>
        </p:nvSpPr>
        <p:spPr>
          <a:xfrm>
            <a:off x="1087125" y="2997488"/>
            <a:ext cx="58974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2">
  <p:cSld name="CUSTOM_6_1_1">
    <p:spTree>
      <p:nvGrpSpPr>
        <p:cNvPr id="1" name="Shape 183"/>
        <p:cNvGrpSpPr/>
        <p:nvPr/>
      </p:nvGrpSpPr>
      <p:grpSpPr>
        <a:xfrm>
          <a:off x="0" y="0"/>
          <a:ext cx="0" cy="0"/>
          <a:chOff x="0" y="0"/>
          <a:chExt cx="0" cy="0"/>
        </a:xfrm>
      </p:grpSpPr>
      <p:sp>
        <p:nvSpPr>
          <p:cNvPr id="184" name="Google Shape;184;p21"/>
          <p:cNvSpPr/>
          <p:nvPr/>
        </p:nvSpPr>
        <p:spPr>
          <a:xfrm>
            <a:off x="8240650" y="-9265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 name="Google Shape;185;p21"/>
          <p:cNvGrpSpPr/>
          <p:nvPr/>
        </p:nvGrpSpPr>
        <p:grpSpPr>
          <a:xfrm>
            <a:off x="232200" y="-60100"/>
            <a:ext cx="9070200" cy="4977400"/>
            <a:chOff x="232200" y="-60100"/>
            <a:chExt cx="9070200" cy="4977400"/>
          </a:xfrm>
        </p:grpSpPr>
        <p:sp>
          <p:nvSpPr>
            <p:cNvPr id="186" name="Google Shape;186;p21"/>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7" name="Google Shape;187;p21"/>
            <p:cNvCxnSpPr/>
            <p:nvPr/>
          </p:nvCxnSpPr>
          <p:spPr>
            <a:xfrm rot="10800000">
              <a:off x="232200" y="-60100"/>
              <a:ext cx="0" cy="296700"/>
            </a:xfrm>
            <a:prstGeom prst="straightConnector1">
              <a:avLst/>
            </a:prstGeom>
            <a:noFill/>
            <a:ln w="19050" cap="flat" cmpd="sng">
              <a:solidFill>
                <a:schemeClr val="dk1"/>
              </a:solidFill>
              <a:prstDash val="solid"/>
              <a:round/>
              <a:headEnd type="none" w="med" len="med"/>
              <a:tailEnd type="none" w="med" len="med"/>
            </a:ln>
          </p:spPr>
        </p:cxnSp>
        <p:cxnSp>
          <p:nvCxnSpPr>
            <p:cNvPr id="188" name="Google Shape;188;p21"/>
            <p:cNvCxnSpPr/>
            <p:nvPr/>
          </p:nvCxnSpPr>
          <p:spPr>
            <a:xfrm>
              <a:off x="8904900" y="4917300"/>
              <a:ext cx="397500" cy="0"/>
            </a:xfrm>
            <a:prstGeom prst="straightConnector1">
              <a:avLst/>
            </a:prstGeom>
            <a:noFill/>
            <a:ln w="19050" cap="flat" cmpd="sng">
              <a:solidFill>
                <a:schemeClr val="dk1"/>
              </a:solidFill>
              <a:prstDash val="solid"/>
              <a:round/>
              <a:headEnd type="none" w="med" len="med"/>
              <a:tailEnd type="none" w="med" len="med"/>
            </a:ln>
          </p:spPr>
        </p:cxnSp>
      </p:grpSp>
      <p:sp>
        <p:nvSpPr>
          <p:cNvPr id="189" name="Google Shape;189;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0" name="Google Shape;190;p21"/>
          <p:cNvSpPr txBox="1">
            <a:spLocks noGrp="1"/>
          </p:cNvSpPr>
          <p:nvPr>
            <p:ph type="subTitle" idx="1"/>
          </p:nvPr>
        </p:nvSpPr>
        <p:spPr>
          <a:xfrm>
            <a:off x="2032350" y="1565625"/>
            <a:ext cx="48768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91" name="Google Shape;191;p21"/>
          <p:cNvSpPr txBox="1">
            <a:spLocks noGrp="1"/>
          </p:cNvSpPr>
          <p:nvPr>
            <p:ph type="subTitle" idx="2"/>
          </p:nvPr>
        </p:nvSpPr>
        <p:spPr>
          <a:xfrm>
            <a:off x="2641957" y="2723563"/>
            <a:ext cx="48768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92" name="Google Shape;192;p21"/>
          <p:cNvSpPr txBox="1">
            <a:spLocks noGrp="1"/>
          </p:cNvSpPr>
          <p:nvPr>
            <p:ph type="subTitle" idx="3"/>
          </p:nvPr>
        </p:nvSpPr>
        <p:spPr>
          <a:xfrm>
            <a:off x="3251557" y="3881500"/>
            <a:ext cx="48768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93" name="Google Shape;193;p21"/>
          <p:cNvSpPr txBox="1">
            <a:spLocks noGrp="1"/>
          </p:cNvSpPr>
          <p:nvPr>
            <p:ph type="subTitle" idx="4"/>
          </p:nvPr>
        </p:nvSpPr>
        <p:spPr>
          <a:xfrm>
            <a:off x="2032350" y="1253625"/>
            <a:ext cx="4876800" cy="427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6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a:endParaRPr/>
          </a:p>
        </p:txBody>
      </p:sp>
      <p:sp>
        <p:nvSpPr>
          <p:cNvPr id="194" name="Google Shape;194;p21"/>
          <p:cNvSpPr txBox="1">
            <a:spLocks noGrp="1"/>
          </p:cNvSpPr>
          <p:nvPr>
            <p:ph type="subTitle" idx="5"/>
          </p:nvPr>
        </p:nvSpPr>
        <p:spPr>
          <a:xfrm>
            <a:off x="2641950" y="2412275"/>
            <a:ext cx="48768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a:endParaRPr/>
          </a:p>
        </p:txBody>
      </p:sp>
      <p:sp>
        <p:nvSpPr>
          <p:cNvPr id="195" name="Google Shape;195;p21"/>
          <p:cNvSpPr txBox="1">
            <a:spLocks noGrp="1"/>
          </p:cNvSpPr>
          <p:nvPr>
            <p:ph type="subTitle" idx="6"/>
          </p:nvPr>
        </p:nvSpPr>
        <p:spPr>
          <a:xfrm>
            <a:off x="3251550" y="3570925"/>
            <a:ext cx="48768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96"/>
        <p:cNvGrpSpPr/>
        <p:nvPr/>
      </p:nvGrpSpPr>
      <p:grpSpPr>
        <a:xfrm>
          <a:off x="0" y="0"/>
          <a:ext cx="0" cy="0"/>
          <a:chOff x="0" y="0"/>
          <a:chExt cx="0" cy="0"/>
        </a:xfrm>
      </p:grpSpPr>
      <p:sp>
        <p:nvSpPr>
          <p:cNvPr id="197" name="Google Shape;197;p22"/>
          <p:cNvSpPr/>
          <p:nvPr/>
        </p:nvSpPr>
        <p:spPr>
          <a:xfrm>
            <a:off x="8141975" y="-88657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 name="Google Shape;198;p22"/>
          <p:cNvGrpSpPr/>
          <p:nvPr/>
        </p:nvGrpSpPr>
        <p:grpSpPr>
          <a:xfrm>
            <a:off x="-19050" y="232800"/>
            <a:ext cx="9189150" cy="4684500"/>
            <a:chOff x="-19050" y="232800"/>
            <a:chExt cx="9189150" cy="4684500"/>
          </a:xfrm>
        </p:grpSpPr>
        <p:sp>
          <p:nvSpPr>
            <p:cNvPr id="199" name="Google Shape;199;p22"/>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0" name="Google Shape;200;p22"/>
            <p:cNvCxnSpPr/>
            <p:nvPr/>
          </p:nvCxnSpPr>
          <p:spPr>
            <a:xfrm rot="10800000">
              <a:off x="-19050" y="232800"/>
              <a:ext cx="258900" cy="0"/>
            </a:xfrm>
            <a:prstGeom prst="straightConnector1">
              <a:avLst/>
            </a:prstGeom>
            <a:noFill/>
            <a:ln w="19050" cap="flat" cmpd="sng">
              <a:solidFill>
                <a:schemeClr val="dk1"/>
              </a:solidFill>
              <a:prstDash val="solid"/>
              <a:round/>
              <a:headEnd type="none" w="med" len="med"/>
              <a:tailEnd type="none" w="med" len="med"/>
            </a:ln>
          </p:spPr>
        </p:cxnSp>
        <p:cxnSp>
          <p:nvCxnSpPr>
            <p:cNvPr id="201" name="Google Shape;201;p22"/>
            <p:cNvCxnSpPr/>
            <p:nvPr/>
          </p:nvCxnSpPr>
          <p:spPr>
            <a:xfrm rot="10800000">
              <a:off x="8911200" y="4917300"/>
              <a:ext cx="258900" cy="0"/>
            </a:xfrm>
            <a:prstGeom prst="straightConnector1">
              <a:avLst/>
            </a:prstGeom>
            <a:noFill/>
            <a:ln w="19050" cap="flat" cmpd="sng">
              <a:solidFill>
                <a:schemeClr val="dk1"/>
              </a:solidFill>
              <a:prstDash val="solid"/>
              <a:round/>
              <a:headEnd type="none" w="med" len="med"/>
              <a:tailEnd type="none" w="med" len="med"/>
            </a:ln>
          </p:spPr>
        </p:cxnSp>
      </p:grpSp>
      <p:sp>
        <p:nvSpPr>
          <p:cNvPr id="202" name="Google Shape;202;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3" name="Google Shape;203;p22"/>
          <p:cNvSpPr txBox="1">
            <a:spLocks noGrp="1"/>
          </p:cNvSpPr>
          <p:nvPr>
            <p:ph type="subTitle" idx="1"/>
          </p:nvPr>
        </p:nvSpPr>
        <p:spPr>
          <a:xfrm>
            <a:off x="1762571" y="1752725"/>
            <a:ext cx="2687400" cy="9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4" name="Google Shape;204;p22"/>
          <p:cNvSpPr txBox="1">
            <a:spLocks noGrp="1"/>
          </p:cNvSpPr>
          <p:nvPr>
            <p:ph type="subTitle" idx="2"/>
          </p:nvPr>
        </p:nvSpPr>
        <p:spPr>
          <a:xfrm>
            <a:off x="5132667" y="1752725"/>
            <a:ext cx="2687400" cy="9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5" name="Google Shape;205;p22"/>
          <p:cNvSpPr txBox="1">
            <a:spLocks noGrp="1"/>
          </p:cNvSpPr>
          <p:nvPr>
            <p:ph type="subTitle" idx="3"/>
          </p:nvPr>
        </p:nvSpPr>
        <p:spPr>
          <a:xfrm>
            <a:off x="1762571" y="3336725"/>
            <a:ext cx="2687400" cy="9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6" name="Google Shape;206;p22"/>
          <p:cNvSpPr txBox="1">
            <a:spLocks noGrp="1"/>
          </p:cNvSpPr>
          <p:nvPr>
            <p:ph type="subTitle" idx="4"/>
          </p:nvPr>
        </p:nvSpPr>
        <p:spPr>
          <a:xfrm>
            <a:off x="5132667" y="3336725"/>
            <a:ext cx="2687400" cy="9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7" name="Google Shape;207;p22"/>
          <p:cNvSpPr txBox="1">
            <a:spLocks noGrp="1"/>
          </p:cNvSpPr>
          <p:nvPr>
            <p:ph type="subTitle" idx="5"/>
          </p:nvPr>
        </p:nvSpPr>
        <p:spPr>
          <a:xfrm>
            <a:off x="1762571" y="1524200"/>
            <a:ext cx="2687400" cy="354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08" name="Google Shape;208;p22"/>
          <p:cNvSpPr txBox="1">
            <a:spLocks noGrp="1"/>
          </p:cNvSpPr>
          <p:nvPr>
            <p:ph type="subTitle" idx="6"/>
          </p:nvPr>
        </p:nvSpPr>
        <p:spPr>
          <a:xfrm>
            <a:off x="5132667" y="1524200"/>
            <a:ext cx="2687400" cy="354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09" name="Google Shape;209;p22"/>
          <p:cNvSpPr txBox="1">
            <a:spLocks noGrp="1"/>
          </p:cNvSpPr>
          <p:nvPr>
            <p:ph type="subTitle" idx="7"/>
          </p:nvPr>
        </p:nvSpPr>
        <p:spPr>
          <a:xfrm>
            <a:off x="1762571" y="3091838"/>
            <a:ext cx="2687400" cy="354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10" name="Google Shape;210;p22"/>
          <p:cNvSpPr txBox="1">
            <a:spLocks noGrp="1"/>
          </p:cNvSpPr>
          <p:nvPr>
            <p:ph type="subTitle" idx="8"/>
          </p:nvPr>
        </p:nvSpPr>
        <p:spPr>
          <a:xfrm>
            <a:off x="5132667" y="3091838"/>
            <a:ext cx="2687400" cy="354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CUSTOM_11_1">
    <p:spTree>
      <p:nvGrpSpPr>
        <p:cNvPr id="1" name="Shape 250"/>
        <p:cNvGrpSpPr/>
        <p:nvPr/>
      </p:nvGrpSpPr>
      <p:grpSpPr>
        <a:xfrm>
          <a:off x="0" y="0"/>
          <a:ext cx="0" cy="0"/>
          <a:chOff x="0" y="0"/>
          <a:chExt cx="0" cy="0"/>
        </a:xfrm>
      </p:grpSpPr>
      <p:sp>
        <p:nvSpPr>
          <p:cNvPr id="251" name="Google Shape;251;p26"/>
          <p:cNvSpPr/>
          <p:nvPr/>
        </p:nvSpPr>
        <p:spPr>
          <a:xfrm>
            <a:off x="-9243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 name="Google Shape;252;p26"/>
          <p:cNvGrpSpPr/>
          <p:nvPr/>
        </p:nvGrpSpPr>
        <p:grpSpPr>
          <a:xfrm>
            <a:off x="232200" y="232800"/>
            <a:ext cx="8988300" cy="4964300"/>
            <a:chOff x="232200" y="232800"/>
            <a:chExt cx="8988300" cy="4964300"/>
          </a:xfrm>
        </p:grpSpPr>
        <p:sp>
          <p:nvSpPr>
            <p:cNvPr id="253" name="Google Shape;253;p26"/>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4" name="Google Shape;254;p26"/>
            <p:cNvCxnSpPr/>
            <p:nvPr/>
          </p:nvCxnSpPr>
          <p:spPr>
            <a:xfrm rot="10800000">
              <a:off x="8911200" y="232800"/>
              <a:ext cx="309300" cy="0"/>
            </a:xfrm>
            <a:prstGeom prst="straightConnector1">
              <a:avLst/>
            </a:prstGeom>
            <a:noFill/>
            <a:ln w="19050" cap="flat" cmpd="sng">
              <a:solidFill>
                <a:schemeClr val="dk1"/>
              </a:solidFill>
              <a:prstDash val="solid"/>
              <a:round/>
              <a:headEnd type="none" w="med" len="med"/>
              <a:tailEnd type="none" w="med" len="med"/>
            </a:ln>
          </p:spPr>
        </p:cxnSp>
        <p:cxnSp>
          <p:nvCxnSpPr>
            <p:cNvPr id="255" name="Google Shape;255;p26"/>
            <p:cNvCxnSpPr/>
            <p:nvPr/>
          </p:nvCxnSpPr>
          <p:spPr>
            <a:xfrm rot="10800000">
              <a:off x="232200" y="4890500"/>
              <a:ext cx="0" cy="306600"/>
            </a:xfrm>
            <a:prstGeom prst="straightConnector1">
              <a:avLst/>
            </a:prstGeom>
            <a:noFill/>
            <a:ln w="19050" cap="flat" cmpd="sng">
              <a:solidFill>
                <a:schemeClr val="dk1"/>
              </a:solidFill>
              <a:prstDash val="solid"/>
              <a:round/>
              <a:headEnd type="none" w="med" len="med"/>
              <a:tailEnd type="none" w="med" len="med"/>
            </a:ln>
          </p:spPr>
        </p:cxnSp>
      </p:grpSp>
      <p:sp>
        <p:nvSpPr>
          <p:cNvPr id="256" name="Google Shape;256;p26"/>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atin typeface="Lato"/>
                <a:ea typeface="Lato"/>
                <a:cs typeface="Lato"/>
                <a:sym typeface="Lato"/>
              </a:defRPr>
            </a:lvl2pPr>
            <a:lvl3pPr lvl="2" rtl="0">
              <a:spcBef>
                <a:spcPts val="0"/>
              </a:spcBef>
              <a:spcAft>
                <a:spcPts val="0"/>
              </a:spcAft>
              <a:buSzPts val="3000"/>
              <a:buNone/>
              <a:defRPr>
                <a:latin typeface="Lato"/>
                <a:ea typeface="Lato"/>
                <a:cs typeface="Lato"/>
                <a:sym typeface="Lato"/>
              </a:defRPr>
            </a:lvl3pPr>
            <a:lvl4pPr lvl="3" rtl="0">
              <a:spcBef>
                <a:spcPts val="0"/>
              </a:spcBef>
              <a:spcAft>
                <a:spcPts val="0"/>
              </a:spcAft>
              <a:buSzPts val="3000"/>
              <a:buNone/>
              <a:defRPr>
                <a:latin typeface="Lato"/>
                <a:ea typeface="Lato"/>
                <a:cs typeface="Lato"/>
                <a:sym typeface="Lato"/>
              </a:defRPr>
            </a:lvl4pPr>
            <a:lvl5pPr lvl="4" rtl="0">
              <a:spcBef>
                <a:spcPts val="0"/>
              </a:spcBef>
              <a:spcAft>
                <a:spcPts val="0"/>
              </a:spcAft>
              <a:buSzPts val="3000"/>
              <a:buNone/>
              <a:defRPr>
                <a:latin typeface="Lato"/>
                <a:ea typeface="Lato"/>
                <a:cs typeface="Lato"/>
                <a:sym typeface="Lato"/>
              </a:defRPr>
            </a:lvl5pPr>
            <a:lvl6pPr lvl="5" rtl="0">
              <a:spcBef>
                <a:spcPts val="0"/>
              </a:spcBef>
              <a:spcAft>
                <a:spcPts val="0"/>
              </a:spcAft>
              <a:buSzPts val="3000"/>
              <a:buNone/>
              <a:defRPr>
                <a:latin typeface="Lato"/>
                <a:ea typeface="Lato"/>
                <a:cs typeface="Lato"/>
                <a:sym typeface="Lato"/>
              </a:defRPr>
            </a:lvl6pPr>
            <a:lvl7pPr lvl="6" rtl="0">
              <a:spcBef>
                <a:spcPts val="0"/>
              </a:spcBef>
              <a:spcAft>
                <a:spcPts val="0"/>
              </a:spcAft>
              <a:buSzPts val="3000"/>
              <a:buNone/>
              <a:defRPr>
                <a:latin typeface="Lato"/>
                <a:ea typeface="Lato"/>
                <a:cs typeface="Lato"/>
                <a:sym typeface="Lato"/>
              </a:defRPr>
            </a:lvl7pPr>
            <a:lvl8pPr lvl="7" rtl="0">
              <a:spcBef>
                <a:spcPts val="0"/>
              </a:spcBef>
              <a:spcAft>
                <a:spcPts val="0"/>
              </a:spcAft>
              <a:buSzPts val="3000"/>
              <a:buNone/>
              <a:defRPr>
                <a:latin typeface="Lato"/>
                <a:ea typeface="Lato"/>
                <a:cs typeface="Lato"/>
                <a:sym typeface="Lato"/>
              </a:defRPr>
            </a:lvl8pPr>
            <a:lvl9pPr lvl="8" rtl="0">
              <a:spcBef>
                <a:spcPts val="0"/>
              </a:spcBef>
              <a:spcAft>
                <a:spcPts val="0"/>
              </a:spcAft>
              <a:buSzPts val="3000"/>
              <a:buNone/>
              <a:defRPr>
                <a:latin typeface="Lato"/>
                <a:ea typeface="Lato"/>
                <a:cs typeface="Lato"/>
                <a:sym typeface="Lato"/>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266"/>
        <p:cNvGrpSpPr/>
        <p:nvPr/>
      </p:nvGrpSpPr>
      <p:grpSpPr>
        <a:xfrm>
          <a:off x="0" y="0"/>
          <a:ext cx="0" cy="0"/>
          <a:chOff x="0" y="0"/>
          <a:chExt cx="0" cy="0"/>
        </a:xfrm>
      </p:grpSpPr>
      <p:sp>
        <p:nvSpPr>
          <p:cNvPr id="267" name="Google Shape;267;p28"/>
          <p:cNvSpPr/>
          <p:nvPr/>
        </p:nvSpPr>
        <p:spPr>
          <a:xfrm>
            <a:off x="82406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 name="Google Shape;268;p28"/>
          <p:cNvGrpSpPr/>
          <p:nvPr/>
        </p:nvGrpSpPr>
        <p:grpSpPr>
          <a:xfrm>
            <a:off x="232200" y="-49400"/>
            <a:ext cx="8679000" cy="5250800"/>
            <a:chOff x="232200" y="-49400"/>
            <a:chExt cx="8679000" cy="5250800"/>
          </a:xfrm>
        </p:grpSpPr>
        <p:sp>
          <p:nvSpPr>
            <p:cNvPr id="269" name="Google Shape;269;p28"/>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8"/>
            <p:cNvGrpSpPr/>
            <p:nvPr/>
          </p:nvGrpSpPr>
          <p:grpSpPr>
            <a:xfrm>
              <a:off x="232200" y="-49400"/>
              <a:ext cx="8679000" cy="5250800"/>
              <a:chOff x="232200" y="-49400"/>
              <a:chExt cx="8679000" cy="5250800"/>
            </a:xfrm>
          </p:grpSpPr>
          <p:cxnSp>
            <p:nvCxnSpPr>
              <p:cNvPr id="271" name="Google Shape;271;p28"/>
              <p:cNvCxnSpPr/>
              <p:nvPr/>
            </p:nvCxnSpPr>
            <p:spPr>
              <a:xfrm rot="10800000">
                <a:off x="232200" y="-49400"/>
                <a:ext cx="0" cy="284100"/>
              </a:xfrm>
              <a:prstGeom prst="straightConnector1">
                <a:avLst/>
              </a:prstGeom>
              <a:noFill/>
              <a:ln w="19050" cap="flat" cmpd="sng">
                <a:solidFill>
                  <a:schemeClr val="dk1"/>
                </a:solidFill>
                <a:prstDash val="solid"/>
                <a:round/>
                <a:headEnd type="none" w="med" len="med"/>
                <a:tailEnd type="none" w="med" len="med"/>
              </a:ln>
            </p:spPr>
          </p:cxnSp>
          <p:cxnSp>
            <p:nvCxnSpPr>
              <p:cNvPr id="272" name="Google Shape;272;p28"/>
              <p:cNvCxnSpPr/>
              <p:nvPr/>
            </p:nvCxnSpPr>
            <p:spPr>
              <a:xfrm rot="10800000">
                <a:off x="8911200" y="4917300"/>
                <a:ext cx="0" cy="284100"/>
              </a:xfrm>
              <a:prstGeom prst="straightConnector1">
                <a:avLst/>
              </a:prstGeom>
              <a:noFill/>
              <a:ln w="19050" cap="flat" cmpd="sng">
                <a:solidFill>
                  <a:schemeClr val="dk1"/>
                </a:solidFill>
                <a:prstDash val="solid"/>
                <a:round/>
                <a:headEnd type="none" w="med" len="med"/>
                <a:tailEnd type="none" w="med" len="med"/>
              </a:ln>
            </p:spPr>
          </p:cxn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273"/>
        <p:cNvGrpSpPr/>
        <p:nvPr/>
      </p:nvGrpSpPr>
      <p:grpSpPr>
        <a:xfrm>
          <a:off x="0" y="0"/>
          <a:ext cx="0" cy="0"/>
          <a:chOff x="0" y="0"/>
          <a:chExt cx="0" cy="0"/>
        </a:xfrm>
      </p:grpSpPr>
      <p:sp>
        <p:nvSpPr>
          <p:cNvPr id="274" name="Google Shape;274;p29"/>
          <p:cNvSpPr/>
          <p:nvPr/>
        </p:nvSpPr>
        <p:spPr>
          <a:xfrm>
            <a:off x="8141975" y="-88657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 name="Google Shape;275;p29"/>
          <p:cNvGrpSpPr/>
          <p:nvPr/>
        </p:nvGrpSpPr>
        <p:grpSpPr>
          <a:xfrm>
            <a:off x="232200" y="232800"/>
            <a:ext cx="9045000" cy="4975500"/>
            <a:chOff x="232200" y="232800"/>
            <a:chExt cx="9045000" cy="4975500"/>
          </a:xfrm>
        </p:grpSpPr>
        <p:sp>
          <p:nvSpPr>
            <p:cNvPr id="276" name="Google Shape;276;p29"/>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7" name="Google Shape;277;p29"/>
            <p:cNvCxnSpPr/>
            <p:nvPr/>
          </p:nvCxnSpPr>
          <p:spPr>
            <a:xfrm>
              <a:off x="8911200" y="232800"/>
              <a:ext cx="366000" cy="0"/>
            </a:xfrm>
            <a:prstGeom prst="straightConnector1">
              <a:avLst/>
            </a:prstGeom>
            <a:noFill/>
            <a:ln w="19050" cap="flat" cmpd="sng">
              <a:solidFill>
                <a:schemeClr val="dk1"/>
              </a:solidFill>
              <a:prstDash val="solid"/>
              <a:round/>
              <a:headEnd type="none" w="med" len="med"/>
              <a:tailEnd type="none" w="med" len="med"/>
            </a:ln>
          </p:spPr>
        </p:cxnSp>
        <p:cxnSp>
          <p:nvCxnSpPr>
            <p:cNvPr id="278" name="Google Shape;278;p29"/>
            <p:cNvCxnSpPr/>
            <p:nvPr/>
          </p:nvCxnSpPr>
          <p:spPr>
            <a:xfrm>
              <a:off x="232200" y="4917300"/>
              <a:ext cx="1200" cy="291000"/>
            </a:xfrm>
            <a:prstGeom prst="straightConnector1">
              <a:avLst/>
            </a:prstGeom>
            <a:noFill/>
            <a:ln w="19050" cap="flat" cmpd="sng">
              <a:solidFill>
                <a:schemeClr val="dk1"/>
              </a:solidFill>
              <a:prstDash val="solid"/>
              <a:round/>
              <a:headEnd type="none" w="med" len="med"/>
              <a:tailEnd type="none" w="med" len="med"/>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21"/>
        <p:cNvGrpSpPr/>
        <p:nvPr/>
      </p:nvGrpSpPr>
      <p:grpSpPr>
        <a:xfrm>
          <a:off x="0" y="0"/>
          <a:ext cx="0" cy="0"/>
          <a:chOff x="0" y="0"/>
          <a:chExt cx="0" cy="0"/>
        </a:xfrm>
      </p:grpSpPr>
      <p:sp>
        <p:nvSpPr>
          <p:cNvPr id="122" name="Google Shape;122;p15"/>
          <p:cNvSpPr/>
          <p:nvPr/>
        </p:nvSpPr>
        <p:spPr>
          <a:xfrm>
            <a:off x="35528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 name="Google Shape;123;p15"/>
          <p:cNvGrpSpPr/>
          <p:nvPr/>
        </p:nvGrpSpPr>
        <p:grpSpPr>
          <a:xfrm>
            <a:off x="-50475" y="232800"/>
            <a:ext cx="8961675" cy="4684500"/>
            <a:chOff x="-50475" y="232800"/>
            <a:chExt cx="8961675" cy="4684500"/>
          </a:xfrm>
        </p:grpSpPr>
        <p:sp>
          <p:nvSpPr>
            <p:cNvPr id="124" name="Google Shape;124;p15"/>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 name="Google Shape;125;p15"/>
            <p:cNvCxnSpPr/>
            <p:nvPr/>
          </p:nvCxnSpPr>
          <p:spPr>
            <a:xfrm rot="10800000">
              <a:off x="-50475" y="232800"/>
              <a:ext cx="309300" cy="0"/>
            </a:xfrm>
            <a:prstGeom prst="straightConnector1">
              <a:avLst/>
            </a:prstGeom>
            <a:noFill/>
            <a:ln w="19050" cap="flat" cmpd="sng">
              <a:solidFill>
                <a:schemeClr val="dk1"/>
              </a:solidFill>
              <a:prstDash val="solid"/>
              <a:round/>
              <a:headEnd type="none" w="med" len="med"/>
              <a:tailEnd type="none" w="med" len="med"/>
            </a:ln>
          </p:spPr>
        </p:cxnSp>
      </p:grpSp>
      <p:sp>
        <p:nvSpPr>
          <p:cNvPr id="126" name="Google Shape;126;p15"/>
          <p:cNvSpPr txBox="1">
            <a:spLocks noGrp="1"/>
          </p:cNvSpPr>
          <p:nvPr>
            <p:ph type="title"/>
          </p:nvPr>
        </p:nvSpPr>
        <p:spPr>
          <a:xfrm>
            <a:off x="720000" y="1203900"/>
            <a:ext cx="3198300" cy="15021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7" name="Google Shape;127;p15"/>
          <p:cNvSpPr txBox="1">
            <a:spLocks noGrp="1"/>
          </p:cNvSpPr>
          <p:nvPr>
            <p:ph type="subTitle" idx="1"/>
          </p:nvPr>
        </p:nvSpPr>
        <p:spPr>
          <a:xfrm>
            <a:off x="720000" y="2706062"/>
            <a:ext cx="3198300" cy="1461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atin typeface="Hanken Grotesk"/>
                <a:ea typeface="Hanken Grotesk"/>
                <a:cs typeface="Hanken Grotesk"/>
                <a:sym typeface="Hanken Grotesk"/>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 name="Google Shape;128;p15"/>
          <p:cNvSpPr>
            <a:spLocks noGrp="1"/>
          </p:cNvSpPr>
          <p:nvPr>
            <p:ph type="pic" idx="2"/>
          </p:nvPr>
        </p:nvSpPr>
        <p:spPr>
          <a:xfrm>
            <a:off x="4494050" y="0"/>
            <a:ext cx="4650000" cy="5143500"/>
          </a:xfrm>
          <a:prstGeom prst="rect">
            <a:avLst/>
          </a:prstGeom>
          <a:noFill/>
          <a:ln w="19050" cap="flat" cmpd="sng">
            <a:solidFill>
              <a:schemeClr val="dk1"/>
            </a:solidFill>
            <a:prstDash val="solid"/>
            <a:round/>
            <a:headEnd type="none" w="sm" len="sm"/>
            <a:tailEnd type="none" w="sm" len="sm"/>
          </a:ln>
        </p:spPr>
      </p:sp>
    </p:spTree>
    <p:extLst>
      <p:ext uri="{BB962C8B-B14F-4D97-AF65-F5344CB8AC3E}">
        <p14:creationId xmlns:p14="http://schemas.microsoft.com/office/powerpoint/2010/main" val="2602503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p:nvPr/>
        </p:nvSpPr>
        <p:spPr>
          <a:xfrm>
            <a:off x="6433725" y="0"/>
            <a:ext cx="5143500" cy="514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3"/>
          <p:cNvGrpSpPr/>
          <p:nvPr/>
        </p:nvGrpSpPr>
        <p:grpSpPr>
          <a:xfrm>
            <a:off x="713225" y="-62550"/>
            <a:ext cx="7717800" cy="5210100"/>
            <a:chOff x="713225" y="-62550"/>
            <a:chExt cx="7717800" cy="5210100"/>
          </a:xfrm>
        </p:grpSpPr>
        <p:sp>
          <p:nvSpPr>
            <p:cNvPr id="19" name="Google Shape;19;p3"/>
            <p:cNvSpPr/>
            <p:nvPr/>
          </p:nvSpPr>
          <p:spPr>
            <a:xfrm>
              <a:off x="713225" y="533550"/>
              <a:ext cx="77178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20;p3"/>
            <p:cNvCxnSpPr/>
            <p:nvPr/>
          </p:nvCxnSpPr>
          <p:spPr>
            <a:xfrm rot="10800000">
              <a:off x="713225" y="-62550"/>
              <a:ext cx="0" cy="596100"/>
            </a:xfrm>
            <a:prstGeom prst="straightConnector1">
              <a:avLst/>
            </a:prstGeom>
            <a:noFill/>
            <a:ln w="19050" cap="flat" cmpd="sng">
              <a:solidFill>
                <a:schemeClr val="dk1"/>
              </a:solidFill>
              <a:prstDash val="solid"/>
              <a:round/>
              <a:headEnd type="none" w="med" len="med"/>
              <a:tailEnd type="none" w="med" len="med"/>
            </a:ln>
          </p:spPr>
        </p:cxnSp>
        <p:cxnSp>
          <p:nvCxnSpPr>
            <p:cNvPr id="21" name="Google Shape;21;p3"/>
            <p:cNvCxnSpPr/>
            <p:nvPr/>
          </p:nvCxnSpPr>
          <p:spPr>
            <a:xfrm>
              <a:off x="8430775" y="4608450"/>
              <a:ext cx="0" cy="539100"/>
            </a:xfrm>
            <a:prstGeom prst="straightConnector1">
              <a:avLst/>
            </a:prstGeom>
            <a:noFill/>
            <a:ln w="19050" cap="flat" cmpd="sng">
              <a:solidFill>
                <a:schemeClr val="dk1"/>
              </a:solidFill>
              <a:prstDash val="solid"/>
              <a:round/>
              <a:headEnd type="none" w="med" len="med"/>
              <a:tailEnd type="none" w="med" len="med"/>
            </a:ln>
          </p:spPr>
        </p:cxnSp>
      </p:grpSp>
      <p:sp>
        <p:nvSpPr>
          <p:cNvPr id="22" name="Google Shape;22;p3"/>
          <p:cNvSpPr txBox="1">
            <a:spLocks noGrp="1"/>
          </p:cNvSpPr>
          <p:nvPr>
            <p:ph type="title"/>
          </p:nvPr>
        </p:nvSpPr>
        <p:spPr>
          <a:xfrm>
            <a:off x="1216475" y="1977150"/>
            <a:ext cx="50676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3" name="Google Shape;23;p3"/>
          <p:cNvSpPr txBox="1">
            <a:spLocks noGrp="1"/>
          </p:cNvSpPr>
          <p:nvPr>
            <p:ph type="title" idx="2" hasCustomPrompt="1"/>
          </p:nvPr>
        </p:nvSpPr>
        <p:spPr>
          <a:xfrm>
            <a:off x="720000" y="533550"/>
            <a:ext cx="824400" cy="7050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6000"/>
              <a:buNone/>
              <a:defRPr sz="33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 name="Google Shape;24;p3"/>
          <p:cNvSpPr txBox="1">
            <a:spLocks noGrp="1"/>
          </p:cNvSpPr>
          <p:nvPr>
            <p:ph type="subTitle" idx="1"/>
          </p:nvPr>
        </p:nvSpPr>
        <p:spPr>
          <a:xfrm>
            <a:off x="1216475" y="2730750"/>
            <a:ext cx="5067600" cy="43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latin typeface="Hanken Grotesk"/>
                <a:ea typeface="Hanken Grotesk"/>
                <a:cs typeface="Hanken Grotesk"/>
                <a:sym typeface="Hanken Grotesk"/>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1"/>
        <p:cNvGrpSpPr/>
        <p:nvPr/>
      </p:nvGrpSpPr>
      <p:grpSpPr>
        <a:xfrm>
          <a:off x="0" y="0"/>
          <a:ext cx="0" cy="0"/>
          <a:chOff x="0" y="0"/>
          <a:chExt cx="0" cy="0"/>
        </a:xfrm>
      </p:grpSpPr>
      <p:sp>
        <p:nvSpPr>
          <p:cNvPr id="62" name="Google Shape;62;p8"/>
          <p:cNvSpPr/>
          <p:nvPr/>
        </p:nvSpPr>
        <p:spPr>
          <a:xfrm>
            <a:off x="2007375" y="2776900"/>
            <a:ext cx="5143500" cy="514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8"/>
          <p:cNvGrpSpPr/>
          <p:nvPr/>
        </p:nvGrpSpPr>
        <p:grpSpPr>
          <a:xfrm>
            <a:off x="-25" y="533550"/>
            <a:ext cx="9270975" cy="4075025"/>
            <a:chOff x="-25" y="533550"/>
            <a:chExt cx="9270975" cy="4075025"/>
          </a:xfrm>
        </p:grpSpPr>
        <p:sp>
          <p:nvSpPr>
            <p:cNvPr id="64" name="Google Shape;64;p8"/>
            <p:cNvSpPr/>
            <p:nvPr/>
          </p:nvSpPr>
          <p:spPr>
            <a:xfrm>
              <a:off x="727425" y="533550"/>
              <a:ext cx="77034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800">
                <a:solidFill>
                  <a:schemeClr val="dk1"/>
                </a:solidFill>
                <a:latin typeface="Figtree Black"/>
                <a:ea typeface="Figtree Black"/>
                <a:cs typeface="Figtree Black"/>
                <a:sym typeface="Figtree Black"/>
              </a:endParaRPr>
            </a:p>
          </p:txBody>
        </p:sp>
        <p:cxnSp>
          <p:nvCxnSpPr>
            <p:cNvPr id="65" name="Google Shape;65;p8"/>
            <p:cNvCxnSpPr/>
            <p:nvPr/>
          </p:nvCxnSpPr>
          <p:spPr>
            <a:xfrm rot="10800000">
              <a:off x="8430950" y="533550"/>
              <a:ext cx="840000" cy="0"/>
            </a:xfrm>
            <a:prstGeom prst="straightConnector1">
              <a:avLst/>
            </a:prstGeom>
            <a:noFill/>
            <a:ln w="19050" cap="flat" cmpd="sng">
              <a:solidFill>
                <a:schemeClr val="dk1"/>
              </a:solidFill>
              <a:prstDash val="solid"/>
              <a:round/>
              <a:headEnd type="none" w="med" len="med"/>
              <a:tailEnd type="none" w="med" len="med"/>
            </a:ln>
          </p:spPr>
        </p:cxnSp>
        <p:cxnSp>
          <p:nvCxnSpPr>
            <p:cNvPr id="66" name="Google Shape;66;p8"/>
            <p:cNvCxnSpPr/>
            <p:nvPr/>
          </p:nvCxnSpPr>
          <p:spPr>
            <a:xfrm rot="10800000">
              <a:off x="-25" y="4608575"/>
              <a:ext cx="740700" cy="0"/>
            </a:xfrm>
            <a:prstGeom prst="straightConnector1">
              <a:avLst/>
            </a:prstGeom>
            <a:noFill/>
            <a:ln w="19050" cap="flat" cmpd="sng">
              <a:solidFill>
                <a:schemeClr val="dk1"/>
              </a:solidFill>
              <a:prstDash val="solid"/>
              <a:round/>
              <a:headEnd type="none" w="med" len="med"/>
              <a:tailEnd type="none" w="med" len="med"/>
            </a:ln>
          </p:spPr>
        </p:cxnSp>
      </p:grpSp>
      <p:sp>
        <p:nvSpPr>
          <p:cNvPr id="67" name="Google Shape;67;p8"/>
          <p:cNvSpPr txBox="1">
            <a:spLocks noGrp="1"/>
          </p:cNvSpPr>
          <p:nvPr>
            <p:ph type="title"/>
          </p:nvPr>
        </p:nvSpPr>
        <p:spPr>
          <a:xfrm>
            <a:off x="1644450" y="1733400"/>
            <a:ext cx="5855100" cy="7608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3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8"/>
        <p:cNvGrpSpPr/>
        <p:nvPr/>
      </p:nvGrpSpPr>
      <p:grpSpPr>
        <a:xfrm>
          <a:off x="0" y="0"/>
          <a:ext cx="0" cy="0"/>
          <a:chOff x="0" y="0"/>
          <a:chExt cx="0" cy="0"/>
        </a:xfrm>
      </p:grpSpPr>
      <p:sp>
        <p:nvSpPr>
          <p:cNvPr id="69" name="Google Shape;69;p9"/>
          <p:cNvSpPr/>
          <p:nvPr/>
        </p:nvSpPr>
        <p:spPr>
          <a:xfrm>
            <a:off x="-2613450" y="-126025"/>
            <a:ext cx="5402100" cy="540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9"/>
          <p:cNvGrpSpPr/>
          <p:nvPr/>
        </p:nvGrpSpPr>
        <p:grpSpPr>
          <a:xfrm>
            <a:off x="727425" y="-49275"/>
            <a:ext cx="7703400" cy="5243325"/>
            <a:chOff x="727425" y="-49275"/>
            <a:chExt cx="7703400" cy="5243325"/>
          </a:xfrm>
        </p:grpSpPr>
        <p:sp>
          <p:nvSpPr>
            <p:cNvPr id="71" name="Google Shape;71;p9"/>
            <p:cNvSpPr/>
            <p:nvPr/>
          </p:nvSpPr>
          <p:spPr>
            <a:xfrm>
              <a:off x="727425" y="533550"/>
              <a:ext cx="77034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 name="Google Shape;72;p9"/>
            <p:cNvCxnSpPr/>
            <p:nvPr/>
          </p:nvCxnSpPr>
          <p:spPr>
            <a:xfrm rot="10800000">
              <a:off x="727425" y="-49275"/>
              <a:ext cx="0" cy="585600"/>
            </a:xfrm>
            <a:prstGeom prst="straightConnector1">
              <a:avLst/>
            </a:prstGeom>
            <a:noFill/>
            <a:ln w="19050" cap="flat" cmpd="sng">
              <a:solidFill>
                <a:schemeClr val="dk1"/>
              </a:solidFill>
              <a:prstDash val="solid"/>
              <a:round/>
              <a:headEnd type="none" w="med" len="med"/>
              <a:tailEnd type="none" w="med" len="med"/>
            </a:ln>
          </p:spPr>
        </p:cxnSp>
        <p:cxnSp>
          <p:nvCxnSpPr>
            <p:cNvPr id="73" name="Google Shape;73;p9"/>
            <p:cNvCxnSpPr/>
            <p:nvPr/>
          </p:nvCxnSpPr>
          <p:spPr>
            <a:xfrm rot="10800000">
              <a:off x="8430775" y="4608450"/>
              <a:ext cx="0" cy="585600"/>
            </a:xfrm>
            <a:prstGeom prst="straightConnector1">
              <a:avLst/>
            </a:prstGeom>
            <a:noFill/>
            <a:ln w="19050" cap="flat" cmpd="sng">
              <a:solidFill>
                <a:schemeClr val="dk1"/>
              </a:solidFill>
              <a:prstDash val="solid"/>
              <a:round/>
              <a:headEnd type="none" w="med" len="med"/>
              <a:tailEnd type="none" w="med" len="med"/>
            </a:ln>
          </p:spPr>
        </p:cxnSp>
      </p:grpSp>
      <p:sp>
        <p:nvSpPr>
          <p:cNvPr id="74" name="Google Shape;74;p9"/>
          <p:cNvSpPr txBox="1">
            <a:spLocks noGrp="1"/>
          </p:cNvSpPr>
          <p:nvPr>
            <p:ph type="title"/>
          </p:nvPr>
        </p:nvSpPr>
        <p:spPr>
          <a:xfrm>
            <a:off x="3496850" y="1021763"/>
            <a:ext cx="4294800" cy="20952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5" name="Google Shape;75;p9"/>
          <p:cNvSpPr txBox="1">
            <a:spLocks noGrp="1"/>
          </p:cNvSpPr>
          <p:nvPr>
            <p:ph type="subTitle" idx="1"/>
          </p:nvPr>
        </p:nvSpPr>
        <p:spPr>
          <a:xfrm>
            <a:off x="3496850" y="3117038"/>
            <a:ext cx="4294800" cy="100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8"/>
        <p:cNvGrpSpPr/>
        <p:nvPr/>
      </p:nvGrpSpPr>
      <p:grpSpPr>
        <a:xfrm>
          <a:off x="0" y="0"/>
          <a:ext cx="0" cy="0"/>
          <a:chOff x="0" y="0"/>
          <a:chExt cx="0" cy="0"/>
        </a:xfrm>
      </p:grpSpPr>
      <p:sp>
        <p:nvSpPr>
          <p:cNvPr id="89" name="Google Shape;89;p13"/>
          <p:cNvSpPr/>
          <p:nvPr/>
        </p:nvSpPr>
        <p:spPr>
          <a:xfrm>
            <a:off x="-941925"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 name="Google Shape;90;p13"/>
          <p:cNvGrpSpPr/>
          <p:nvPr/>
        </p:nvGrpSpPr>
        <p:grpSpPr>
          <a:xfrm>
            <a:off x="-19050" y="232800"/>
            <a:ext cx="9189150" cy="4684500"/>
            <a:chOff x="-19050" y="232800"/>
            <a:chExt cx="9189150" cy="4684500"/>
          </a:xfrm>
        </p:grpSpPr>
        <p:sp>
          <p:nvSpPr>
            <p:cNvPr id="91" name="Google Shape;91;p13"/>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 name="Google Shape;92;p13"/>
            <p:cNvCxnSpPr/>
            <p:nvPr/>
          </p:nvCxnSpPr>
          <p:spPr>
            <a:xfrm rot="10800000">
              <a:off x="-19050" y="232800"/>
              <a:ext cx="258900" cy="0"/>
            </a:xfrm>
            <a:prstGeom prst="straightConnector1">
              <a:avLst/>
            </a:prstGeom>
            <a:noFill/>
            <a:ln w="19050" cap="flat" cmpd="sng">
              <a:solidFill>
                <a:schemeClr val="dk1"/>
              </a:solidFill>
              <a:prstDash val="solid"/>
              <a:round/>
              <a:headEnd type="none" w="med" len="med"/>
              <a:tailEnd type="none" w="med" len="med"/>
            </a:ln>
          </p:spPr>
        </p:cxnSp>
        <p:cxnSp>
          <p:nvCxnSpPr>
            <p:cNvPr id="93" name="Google Shape;93;p13"/>
            <p:cNvCxnSpPr/>
            <p:nvPr/>
          </p:nvCxnSpPr>
          <p:spPr>
            <a:xfrm rot="10800000">
              <a:off x="8911200" y="4917300"/>
              <a:ext cx="258900" cy="0"/>
            </a:xfrm>
            <a:prstGeom prst="straightConnector1">
              <a:avLst/>
            </a:prstGeom>
            <a:noFill/>
            <a:ln w="19050" cap="flat" cmpd="sng">
              <a:solidFill>
                <a:schemeClr val="dk1"/>
              </a:solidFill>
              <a:prstDash val="solid"/>
              <a:round/>
              <a:headEnd type="none" w="med" len="med"/>
              <a:tailEnd type="none" w="med" len="med"/>
            </a:ln>
          </p:spPr>
        </p:cxnSp>
      </p:grpSp>
      <p:sp>
        <p:nvSpPr>
          <p:cNvPr id="94" name="Google Shape;94;p13"/>
          <p:cNvSpPr txBox="1">
            <a:spLocks noGrp="1"/>
          </p:cNvSpPr>
          <p:nvPr>
            <p:ph type="title"/>
          </p:nvPr>
        </p:nvSpPr>
        <p:spPr>
          <a:xfrm>
            <a:off x="6632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5" name="Google Shape;95;p13"/>
          <p:cNvSpPr txBox="1">
            <a:spLocks noGrp="1"/>
          </p:cNvSpPr>
          <p:nvPr>
            <p:ph type="subTitle" idx="1"/>
          </p:nvPr>
        </p:nvSpPr>
        <p:spPr>
          <a:xfrm>
            <a:off x="788675" y="2105875"/>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96" name="Google Shape;96;p13"/>
          <p:cNvSpPr txBox="1">
            <a:spLocks noGrp="1"/>
          </p:cNvSpPr>
          <p:nvPr>
            <p:ph type="subTitle" idx="2"/>
          </p:nvPr>
        </p:nvSpPr>
        <p:spPr>
          <a:xfrm>
            <a:off x="788675" y="3772552"/>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97" name="Google Shape;97;p13"/>
          <p:cNvSpPr txBox="1">
            <a:spLocks noGrp="1"/>
          </p:cNvSpPr>
          <p:nvPr>
            <p:ph type="subTitle" idx="3"/>
          </p:nvPr>
        </p:nvSpPr>
        <p:spPr>
          <a:xfrm>
            <a:off x="3418500" y="3772552"/>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98" name="Google Shape;98;p13"/>
          <p:cNvSpPr txBox="1">
            <a:spLocks noGrp="1"/>
          </p:cNvSpPr>
          <p:nvPr>
            <p:ph type="subTitle" idx="4"/>
          </p:nvPr>
        </p:nvSpPr>
        <p:spPr>
          <a:xfrm>
            <a:off x="3418500" y="2105875"/>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99" name="Google Shape;99;p13"/>
          <p:cNvSpPr txBox="1">
            <a:spLocks noGrp="1"/>
          </p:cNvSpPr>
          <p:nvPr>
            <p:ph type="title" idx="5" hasCustomPrompt="1"/>
          </p:nvPr>
        </p:nvSpPr>
        <p:spPr>
          <a:xfrm>
            <a:off x="919575" y="1319650"/>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0" name="Google Shape;100;p13"/>
          <p:cNvSpPr txBox="1">
            <a:spLocks noGrp="1"/>
          </p:cNvSpPr>
          <p:nvPr>
            <p:ph type="title" idx="6" hasCustomPrompt="1"/>
          </p:nvPr>
        </p:nvSpPr>
        <p:spPr>
          <a:xfrm>
            <a:off x="3509050" y="2977575"/>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 name="Google Shape;101;p13"/>
          <p:cNvSpPr txBox="1">
            <a:spLocks noGrp="1"/>
          </p:cNvSpPr>
          <p:nvPr>
            <p:ph type="title" idx="7" hasCustomPrompt="1"/>
          </p:nvPr>
        </p:nvSpPr>
        <p:spPr>
          <a:xfrm>
            <a:off x="919575" y="2977575"/>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2" name="Google Shape;102;p13"/>
          <p:cNvSpPr txBox="1">
            <a:spLocks noGrp="1"/>
          </p:cNvSpPr>
          <p:nvPr>
            <p:ph type="title" idx="8" hasCustomPrompt="1"/>
          </p:nvPr>
        </p:nvSpPr>
        <p:spPr>
          <a:xfrm>
            <a:off x="3528275" y="1319650"/>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3" name="Google Shape;103;p13"/>
          <p:cNvSpPr txBox="1">
            <a:spLocks noGrp="1"/>
          </p:cNvSpPr>
          <p:nvPr>
            <p:ph type="subTitle" idx="9"/>
          </p:nvPr>
        </p:nvSpPr>
        <p:spPr>
          <a:xfrm>
            <a:off x="6048325" y="3772552"/>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04" name="Google Shape;104;p13"/>
          <p:cNvSpPr txBox="1">
            <a:spLocks noGrp="1"/>
          </p:cNvSpPr>
          <p:nvPr>
            <p:ph type="subTitle" idx="13"/>
          </p:nvPr>
        </p:nvSpPr>
        <p:spPr>
          <a:xfrm>
            <a:off x="6048325" y="2105875"/>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05" name="Google Shape;105;p13"/>
          <p:cNvSpPr txBox="1">
            <a:spLocks noGrp="1"/>
          </p:cNvSpPr>
          <p:nvPr>
            <p:ph type="title" idx="14" hasCustomPrompt="1"/>
          </p:nvPr>
        </p:nvSpPr>
        <p:spPr>
          <a:xfrm>
            <a:off x="6136975" y="2977575"/>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6" name="Google Shape;106;p13"/>
          <p:cNvSpPr txBox="1">
            <a:spLocks noGrp="1"/>
          </p:cNvSpPr>
          <p:nvPr>
            <p:ph type="title" idx="15" hasCustomPrompt="1"/>
          </p:nvPr>
        </p:nvSpPr>
        <p:spPr>
          <a:xfrm>
            <a:off x="6136975" y="1319650"/>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3"/>
          <p:cNvSpPr txBox="1">
            <a:spLocks noGrp="1"/>
          </p:cNvSpPr>
          <p:nvPr>
            <p:ph type="subTitle" idx="16"/>
          </p:nvPr>
        </p:nvSpPr>
        <p:spPr>
          <a:xfrm>
            <a:off x="788675" y="1848775"/>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08" name="Google Shape;108;p13"/>
          <p:cNvSpPr txBox="1">
            <a:spLocks noGrp="1"/>
          </p:cNvSpPr>
          <p:nvPr>
            <p:ph type="subTitle" idx="17"/>
          </p:nvPr>
        </p:nvSpPr>
        <p:spPr>
          <a:xfrm>
            <a:off x="788675" y="3503023"/>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09" name="Google Shape;109;p13"/>
          <p:cNvSpPr txBox="1">
            <a:spLocks noGrp="1"/>
          </p:cNvSpPr>
          <p:nvPr>
            <p:ph type="subTitle" idx="18"/>
          </p:nvPr>
        </p:nvSpPr>
        <p:spPr>
          <a:xfrm>
            <a:off x="3418500" y="3503023"/>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10" name="Google Shape;110;p13"/>
          <p:cNvSpPr txBox="1">
            <a:spLocks noGrp="1"/>
          </p:cNvSpPr>
          <p:nvPr>
            <p:ph type="subTitle" idx="19"/>
          </p:nvPr>
        </p:nvSpPr>
        <p:spPr>
          <a:xfrm>
            <a:off x="3418500" y="1848775"/>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11" name="Google Shape;111;p13"/>
          <p:cNvSpPr txBox="1">
            <a:spLocks noGrp="1"/>
          </p:cNvSpPr>
          <p:nvPr>
            <p:ph type="subTitle" idx="20"/>
          </p:nvPr>
        </p:nvSpPr>
        <p:spPr>
          <a:xfrm>
            <a:off x="6048325" y="3503023"/>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12" name="Google Shape;112;p13"/>
          <p:cNvSpPr txBox="1">
            <a:spLocks noGrp="1"/>
          </p:cNvSpPr>
          <p:nvPr>
            <p:ph type="subTitle" idx="21"/>
          </p:nvPr>
        </p:nvSpPr>
        <p:spPr>
          <a:xfrm>
            <a:off x="6048325" y="1848775"/>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13"/>
        <p:cNvGrpSpPr/>
        <p:nvPr/>
      </p:nvGrpSpPr>
      <p:grpSpPr>
        <a:xfrm>
          <a:off x="0" y="0"/>
          <a:ext cx="0" cy="0"/>
          <a:chOff x="0" y="0"/>
          <a:chExt cx="0" cy="0"/>
        </a:xfrm>
      </p:grpSpPr>
      <p:sp>
        <p:nvSpPr>
          <p:cNvPr id="114" name="Google Shape;114;p14"/>
          <p:cNvSpPr/>
          <p:nvPr/>
        </p:nvSpPr>
        <p:spPr>
          <a:xfrm>
            <a:off x="-2125550" y="3018625"/>
            <a:ext cx="4243200" cy="4243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 name="Google Shape;115;p14"/>
          <p:cNvGrpSpPr/>
          <p:nvPr/>
        </p:nvGrpSpPr>
        <p:grpSpPr>
          <a:xfrm>
            <a:off x="727425" y="-29250"/>
            <a:ext cx="8550550" cy="4637825"/>
            <a:chOff x="727425" y="-29250"/>
            <a:chExt cx="8550550" cy="4637825"/>
          </a:xfrm>
        </p:grpSpPr>
        <p:sp>
          <p:nvSpPr>
            <p:cNvPr id="116" name="Google Shape;116;p14"/>
            <p:cNvSpPr/>
            <p:nvPr/>
          </p:nvSpPr>
          <p:spPr>
            <a:xfrm>
              <a:off x="727425" y="533550"/>
              <a:ext cx="77034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7" name="Google Shape;117;p14"/>
            <p:cNvCxnSpPr/>
            <p:nvPr/>
          </p:nvCxnSpPr>
          <p:spPr>
            <a:xfrm rot="10800000">
              <a:off x="727425" y="-29250"/>
              <a:ext cx="0" cy="562800"/>
            </a:xfrm>
            <a:prstGeom prst="straightConnector1">
              <a:avLst/>
            </a:prstGeom>
            <a:noFill/>
            <a:ln w="19050" cap="flat" cmpd="sng">
              <a:solidFill>
                <a:schemeClr val="dk1"/>
              </a:solidFill>
              <a:prstDash val="solid"/>
              <a:round/>
              <a:headEnd type="none" w="med" len="med"/>
              <a:tailEnd type="none" w="med" len="med"/>
            </a:ln>
          </p:spPr>
        </p:cxnSp>
        <p:cxnSp>
          <p:nvCxnSpPr>
            <p:cNvPr id="118" name="Google Shape;118;p14"/>
            <p:cNvCxnSpPr/>
            <p:nvPr/>
          </p:nvCxnSpPr>
          <p:spPr>
            <a:xfrm>
              <a:off x="8430775" y="4608575"/>
              <a:ext cx="847200" cy="0"/>
            </a:xfrm>
            <a:prstGeom prst="straightConnector1">
              <a:avLst/>
            </a:prstGeom>
            <a:noFill/>
            <a:ln w="19050" cap="flat" cmpd="sng">
              <a:solidFill>
                <a:schemeClr val="dk1"/>
              </a:solidFill>
              <a:prstDash val="solid"/>
              <a:round/>
              <a:headEnd type="none" w="med" len="med"/>
              <a:tailEnd type="none" w="med" len="med"/>
            </a:ln>
          </p:spPr>
        </p:cxnSp>
      </p:grpSp>
      <p:sp>
        <p:nvSpPr>
          <p:cNvPr id="119" name="Google Shape;119;p14"/>
          <p:cNvSpPr txBox="1">
            <a:spLocks noGrp="1"/>
          </p:cNvSpPr>
          <p:nvPr>
            <p:ph type="title"/>
          </p:nvPr>
        </p:nvSpPr>
        <p:spPr>
          <a:xfrm>
            <a:off x="2212125" y="2464650"/>
            <a:ext cx="5913900" cy="5319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3000"/>
              <a:buNone/>
              <a:defRPr sz="28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20" name="Google Shape;120;p14"/>
          <p:cNvSpPr txBox="1">
            <a:spLocks noGrp="1"/>
          </p:cNvSpPr>
          <p:nvPr>
            <p:ph type="subTitle" idx="1"/>
          </p:nvPr>
        </p:nvSpPr>
        <p:spPr>
          <a:xfrm>
            <a:off x="2212125" y="838350"/>
            <a:ext cx="5913900" cy="1626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2500">
                <a:latin typeface="Hanken Grotesk"/>
                <a:ea typeface="Hanken Grotesk"/>
                <a:cs typeface="Hanken Grotesk"/>
                <a:sym typeface="Hanken Grotesk"/>
              </a:defRPr>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2">
  <p:cSld name="CUSTOM_10">
    <p:spTree>
      <p:nvGrpSpPr>
        <p:cNvPr id="1" name="Shape 137"/>
        <p:cNvGrpSpPr/>
        <p:nvPr/>
      </p:nvGrpSpPr>
      <p:grpSpPr>
        <a:xfrm>
          <a:off x="0" y="0"/>
          <a:ext cx="0" cy="0"/>
          <a:chOff x="0" y="0"/>
          <a:chExt cx="0" cy="0"/>
        </a:xfrm>
      </p:grpSpPr>
      <p:sp>
        <p:nvSpPr>
          <p:cNvPr id="138" name="Google Shape;138;p17"/>
          <p:cNvSpPr/>
          <p:nvPr/>
        </p:nvSpPr>
        <p:spPr>
          <a:xfrm>
            <a:off x="82406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 name="Google Shape;139;p17"/>
          <p:cNvGrpSpPr/>
          <p:nvPr/>
        </p:nvGrpSpPr>
        <p:grpSpPr>
          <a:xfrm>
            <a:off x="232200" y="232800"/>
            <a:ext cx="8937900" cy="4932875"/>
            <a:chOff x="232200" y="232800"/>
            <a:chExt cx="8937900" cy="4932875"/>
          </a:xfrm>
        </p:grpSpPr>
        <p:sp>
          <p:nvSpPr>
            <p:cNvPr id="140" name="Google Shape;140;p17"/>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 name="Google Shape;141;p17"/>
            <p:cNvCxnSpPr/>
            <p:nvPr/>
          </p:nvCxnSpPr>
          <p:spPr>
            <a:xfrm rot="10800000">
              <a:off x="8911200" y="232800"/>
              <a:ext cx="258900" cy="0"/>
            </a:xfrm>
            <a:prstGeom prst="straightConnector1">
              <a:avLst/>
            </a:prstGeom>
            <a:noFill/>
            <a:ln w="19050" cap="flat" cmpd="sng">
              <a:solidFill>
                <a:schemeClr val="dk1"/>
              </a:solidFill>
              <a:prstDash val="solid"/>
              <a:round/>
              <a:headEnd type="none" w="med" len="med"/>
              <a:tailEnd type="none" w="med" len="med"/>
            </a:ln>
          </p:spPr>
        </p:cxnSp>
        <p:cxnSp>
          <p:nvCxnSpPr>
            <p:cNvPr id="142" name="Google Shape;142;p17"/>
            <p:cNvCxnSpPr/>
            <p:nvPr/>
          </p:nvCxnSpPr>
          <p:spPr>
            <a:xfrm>
              <a:off x="233525" y="4913075"/>
              <a:ext cx="0" cy="252600"/>
            </a:xfrm>
            <a:prstGeom prst="straightConnector1">
              <a:avLst/>
            </a:prstGeom>
            <a:noFill/>
            <a:ln w="19050" cap="flat" cmpd="sng">
              <a:solidFill>
                <a:schemeClr val="dk1"/>
              </a:solidFill>
              <a:prstDash val="solid"/>
              <a:round/>
              <a:headEnd type="none" w="med" len="med"/>
              <a:tailEnd type="none" w="med" len="med"/>
            </a:ln>
          </p:spPr>
        </p:cxnSp>
      </p:grpSp>
      <p:sp>
        <p:nvSpPr>
          <p:cNvPr id="143" name="Google Shape;143;p17"/>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2800"/>
            </a:lvl1pPr>
            <a:lvl2pPr lvl="1">
              <a:spcBef>
                <a:spcPts val="0"/>
              </a:spcBef>
              <a:spcAft>
                <a:spcPts val="0"/>
              </a:spcAft>
              <a:buSzPts val="3000"/>
              <a:buNone/>
              <a:defRPr>
                <a:latin typeface="Lato"/>
                <a:ea typeface="Lato"/>
                <a:cs typeface="Lato"/>
                <a:sym typeface="Lato"/>
              </a:defRPr>
            </a:lvl2pPr>
            <a:lvl3pPr lvl="2">
              <a:spcBef>
                <a:spcPts val="0"/>
              </a:spcBef>
              <a:spcAft>
                <a:spcPts val="0"/>
              </a:spcAft>
              <a:buSzPts val="3000"/>
              <a:buNone/>
              <a:defRPr>
                <a:latin typeface="Lato"/>
                <a:ea typeface="Lato"/>
                <a:cs typeface="Lato"/>
                <a:sym typeface="Lato"/>
              </a:defRPr>
            </a:lvl3pPr>
            <a:lvl4pPr lvl="3">
              <a:spcBef>
                <a:spcPts val="0"/>
              </a:spcBef>
              <a:spcAft>
                <a:spcPts val="0"/>
              </a:spcAft>
              <a:buSzPts val="3000"/>
              <a:buNone/>
              <a:defRPr>
                <a:latin typeface="Lato"/>
                <a:ea typeface="Lato"/>
                <a:cs typeface="Lato"/>
                <a:sym typeface="Lato"/>
              </a:defRPr>
            </a:lvl4pPr>
            <a:lvl5pPr lvl="4">
              <a:spcBef>
                <a:spcPts val="0"/>
              </a:spcBef>
              <a:spcAft>
                <a:spcPts val="0"/>
              </a:spcAft>
              <a:buSzPts val="3000"/>
              <a:buNone/>
              <a:defRPr>
                <a:latin typeface="Lato"/>
                <a:ea typeface="Lato"/>
                <a:cs typeface="Lato"/>
                <a:sym typeface="Lato"/>
              </a:defRPr>
            </a:lvl5pPr>
            <a:lvl6pPr lvl="5">
              <a:spcBef>
                <a:spcPts val="0"/>
              </a:spcBef>
              <a:spcAft>
                <a:spcPts val="0"/>
              </a:spcAft>
              <a:buSzPts val="3000"/>
              <a:buNone/>
              <a:defRPr>
                <a:latin typeface="Lato"/>
                <a:ea typeface="Lato"/>
                <a:cs typeface="Lato"/>
                <a:sym typeface="Lato"/>
              </a:defRPr>
            </a:lvl6pPr>
            <a:lvl7pPr lvl="6">
              <a:spcBef>
                <a:spcPts val="0"/>
              </a:spcBef>
              <a:spcAft>
                <a:spcPts val="0"/>
              </a:spcAft>
              <a:buSzPts val="3000"/>
              <a:buNone/>
              <a:defRPr>
                <a:latin typeface="Lato"/>
                <a:ea typeface="Lato"/>
                <a:cs typeface="Lato"/>
                <a:sym typeface="Lato"/>
              </a:defRPr>
            </a:lvl7pPr>
            <a:lvl8pPr lvl="7">
              <a:spcBef>
                <a:spcPts val="0"/>
              </a:spcBef>
              <a:spcAft>
                <a:spcPts val="0"/>
              </a:spcAft>
              <a:buSzPts val="3000"/>
              <a:buNone/>
              <a:defRPr>
                <a:latin typeface="Lato"/>
                <a:ea typeface="Lato"/>
                <a:cs typeface="Lato"/>
                <a:sym typeface="Lato"/>
              </a:defRPr>
            </a:lvl8pPr>
            <a:lvl9pPr lvl="8">
              <a:spcBef>
                <a:spcPts val="0"/>
              </a:spcBef>
              <a:spcAft>
                <a:spcPts val="0"/>
              </a:spcAft>
              <a:buSzPts val="3000"/>
              <a:buNone/>
              <a:defRPr>
                <a:latin typeface="Lato"/>
                <a:ea typeface="Lato"/>
                <a:cs typeface="Lato"/>
                <a:sym typeface="Lato"/>
              </a:defRPr>
            </a:lvl9pPr>
          </a:lstStyle>
          <a:p>
            <a:endParaRPr/>
          </a:p>
        </p:txBody>
      </p:sp>
      <p:sp>
        <p:nvSpPr>
          <p:cNvPr id="144" name="Google Shape;144;p17"/>
          <p:cNvSpPr txBox="1">
            <a:spLocks noGrp="1"/>
          </p:cNvSpPr>
          <p:nvPr>
            <p:ph type="subTitle" idx="1"/>
          </p:nvPr>
        </p:nvSpPr>
        <p:spPr>
          <a:xfrm>
            <a:off x="713250" y="1017725"/>
            <a:ext cx="7717500" cy="8898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3">
  <p:cSld name="CUSTOM_10_1">
    <p:spTree>
      <p:nvGrpSpPr>
        <p:cNvPr id="1" name="Shape 145"/>
        <p:cNvGrpSpPr/>
        <p:nvPr/>
      </p:nvGrpSpPr>
      <p:grpSpPr>
        <a:xfrm>
          <a:off x="0" y="0"/>
          <a:ext cx="0" cy="0"/>
          <a:chOff x="0" y="0"/>
          <a:chExt cx="0" cy="0"/>
        </a:xfrm>
      </p:grpSpPr>
      <p:sp>
        <p:nvSpPr>
          <p:cNvPr id="146" name="Google Shape;146;p18"/>
          <p:cNvSpPr/>
          <p:nvPr/>
        </p:nvSpPr>
        <p:spPr>
          <a:xfrm>
            <a:off x="7069475" y="3282725"/>
            <a:ext cx="3701700" cy="3701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147;p18"/>
          <p:cNvGrpSpPr/>
          <p:nvPr/>
        </p:nvGrpSpPr>
        <p:grpSpPr>
          <a:xfrm>
            <a:off x="-19050" y="232800"/>
            <a:ext cx="8930250" cy="5117250"/>
            <a:chOff x="-19050" y="232800"/>
            <a:chExt cx="8930250" cy="5117250"/>
          </a:xfrm>
        </p:grpSpPr>
        <p:sp>
          <p:nvSpPr>
            <p:cNvPr id="148" name="Google Shape;148;p18"/>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 name="Google Shape;149;p18"/>
            <p:cNvCxnSpPr/>
            <p:nvPr/>
          </p:nvCxnSpPr>
          <p:spPr>
            <a:xfrm rot="10800000">
              <a:off x="-19050" y="232800"/>
              <a:ext cx="258900" cy="0"/>
            </a:xfrm>
            <a:prstGeom prst="straightConnector1">
              <a:avLst/>
            </a:prstGeom>
            <a:noFill/>
            <a:ln w="19050" cap="flat" cmpd="sng">
              <a:solidFill>
                <a:schemeClr val="dk1"/>
              </a:solidFill>
              <a:prstDash val="solid"/>
              <a:round/>
              <a:headEnd type="none" w="med" len="med"/>
              <a:tailEnd type="none" w="med" len="med"/>
            </a:ln>
          </p:spPr>
        </p:cxnSp>
        <p:cxnSp>
          <p:nvCxnSpPr>
            <p:cNvPr id="150" name="Google Shape;150;p18"/>
            <p:cNvCxnSpPr/>
            <p:nvPr/>
          </p:nvCxnSpPr>
          <p:spPr>
            <a:xfrm rot="10800000">
              <a:off x="8911200" y="4917150"/>
              <a:ext cx="0" cy="432900"/>
            </a:xfrm>
            <a:prstGeom prst="straightConnector1">
              <a:avLst/>
            </a:prstGeom>
            <a:noFill/>
            <a:ln w="19050" cap="flat" cmpd="sng">
              <a:solidFill>
                <a:schemeClr val="dk1"/>
              </a:solidFill>
              <a:prstDash val="solid"/>
              <a:round/>
              <a:headEnd type="none" w="med" len="med"/>
              <a:tailEnd type="none" w="med" len="med"/>
            </a:ln>
          </p:spPr>
        </p:cxnSp>
      </p:grpSp>
      <p:sp>
        <p:nvSpPr>
          <p:cNvPr id="151" name="Google Shape;151;p18"/>
          <p:cNvSpPr txBox="1">
            <a:spLocks noGrp="1"/>
          </p:cNvSpPr>
          <p:nvPr>
            <p:ph type="title"/>
          </p:nvPr>
        </p:nvSpPr>
        <p:spPr>
          <a:xfrm>
            <a:off x="722326" y="445025"/>
            <a:ext cx="7708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atin typeface="Lato"/>
                <a:ea typeface="Lato"/>
                <a:cs typeface="Lato"/>
                <a:sym typeface="Lato"/>
              </a:defRPr>
            </a:lvl2pPr>
            <a:lvl3pPr lvl="2" rtl="0">
              <a:spcBef>
                <a:spcPts val="0"/>
              </a:spcBef>
              <a:spcAft>
                <a:spcPts val="0"/>
              </a:spcAft>
              <a:buSzPts val="3000"/>
              <a:buNone/>
              <a:defRPr>
                <a:latin typeface="Lato"/>
                <a:ea typeface="Lato"/>
                <a:cs typeface="Lato"/>
                <a:sym typeface="Lato"/>
              </a:defRPr>
            </a:lvl3pPr>
            <a:lvl4pPr lvl="3" rtl="0">
              <a:spcBef>
                <a:spcPts val="0"/>
              </a:spcBef>
              <a:spcAft>
                <a:spcPts val="0"/>
              </a:spcAft>
              <a:buSzPts val="3000"/>
              <a:buNone/>
              <a:defRPr>
                <a:latin typeface="Lato"/>
                <a:ea typeface="Lato"/>
                <a:cs typeface="Lato"/>
                <a:sym typeface="Lato"/>
              </a:defRPr>
            </a:lvl4pPr>
            <a:lvl5pPr lvl="4" rtl="0">
              <a:spcBef>
                <a:spcPts val="0"/>
              </a:spcBef>
              <a:spcAft>
                <a:spcPts val="0"/>
              </a:spcAft>
              <a:buSzPts val="3000"/>
              <a:buNone/>
              <a:defRPr>
                <a:latin typeface="Lato"/>
                <a:ea typeface="Lato"/>
                <a:cs typeface="Lato"/>
                <a:sym typeface="Lato"/>
              </a:defRPr>
            </a:lvl5pPr>
            <a:lvl6pPr lvl="5" rtl="0">
              <a:spcBef>
                <a:spcPts val="0"/>
              </a:spcBef>
              <a:spcAft>
                <a:spcPts val="0"/>
              </a:spcAft>
              <a:buSzPts val="3000"/>
              <a:buNone/>
              <a:defRPr>
                <a:latin typeface="Lato"/>
                <a:ea typeface="Lato"/>
                <a:cs typeface="Lato"/>
                <a:sym typeface="Lato"/>
              </a:defRPr>
            </a:lvl6pPr>
            <a:lvl7pPr lvl="6" rtl="0">
              <a:spcBef>
                <a:spcPts val="0"/>
              </a:spcBef>
              <a:spcAft>
                <a:spcPts val="0"/>
              </a:spcAft>
              <a:buSzPts val="3000"/>
              <a:buNone/>
              <a:defRPr>
                <a:latin typeface="Lato"/>
                <a:ea typeface="Lato"/>
                <a:cs typeface="Lato"/>
                <a:sym typeface="Lato"/>
              </a:defRPr>
            </a:lvl7pPr>
            <a:lvl8pPr lvl="7" rtl="0">
              <a:spcBef>
                <a:spcPts val="0"/>
              </a:spcBef>
              <a:spcAft>
                <a:spcPts val="0"/>
              </a:spcAft>
              <a:buSzPts val="3000"/>
              <a:buNone/>
              <a:defRPr>
                <a:latin typeface="Lato"/>
                <a:ea typeface="Lato"/>
                <a:cs typeface="Lato"/>
                <a:sym typeface="Lato"/>
              </a:defRPr>
            </a:lvl8pPr>
            <a:lvl9pPr lvl="8" rtl="0">
              <a:spcBef>
                <a:spcPts val="0"/>
              </a:spcBef>
              <a:spcAft>
                <a:spcPts val="0"/>
              </a:spcAft>
              <a:buSzPts val="3000"/>
              <a:buNone/>
              <a:defRPr>
                <a:latin typeface="Lato"/>
                <a:ea typeface="Lato"/>
                <a:cs typeface="Lato"/>
                <a:sym typeface="Lato"/>
              </a:defRPr>
            </a:lvl9pPr>
          </a:lstStyle>
          <a:p>
            <a:endParaRPr/>
          </a:p>
        </p:txBody>
      </p:sp>
      <p:sp>
        <p:nvSpPr>
          <p:cNvPr id="152" name="Google Shape;152;p18"/>
          <p:cNvSpPr txBox="1">
            <a:spLocks noGrp="1"/>
          </p:cNvSpPr>
          <p:nvPr>
            <p:ph type="subTitle" idx="1"/>
          </p:nvPr>
        </p:nvSpPr>
        <p:spPr>
          <a:xfrm>
            <a:off x="713175" y="1421525"/>
            <a:ext cx="5945400" cy="26007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166"/>
        <p:cNvGrpSpPr/>
        <p:nvPr/>
      </p:nvGrpSpPr>
      <p:grpSpPr>
        <a:xfrm>
          <a:off x="0" y="0"/>
          <a:ext cx="0" cy="0"/>
          <a:chOff x="0" y="0"/>
          <a:chExt cx="0" cy="0"/>
        </a:xfrm>
      </p:grpSpPr>
      <p:sp>
        <p:nvSpPr>
          <p:cNvPr id="167" name="Google Shape;167;p20"/>
          <p:cNvSpPr/>
          <p:nvPr/>
        </p:nvSpPr>
        <p:spPr>
          <a:xfrm>
            <a:off x="8141975" y="-88657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 name="Google Shape;168;p20"/>
          <p:cNvGrpSpPr/>
          <p:nvPr/>
        </p:nvGrpSpPr>
        <p:grpSpPr>
          <a:xfrm>
            <a:off x="-725" y="1466925"/>
            <a:ext cx="939900" cy="2326875"/>
            <a:chOff x="-725" y="1466925"/>
            <a:chExt cx="939900" cy="2326875"/>
          </a:xfrm>
        </p:grpSpPr>
        <p:cxnSp>
          <p:nvCxnSpPr>
            <p:cNvPr id="169" name="Google Shape;169;p20"/>
            <p:cNvCxnSpPr/>
            <p:nvPr/>
          </p:nvCxnSpPr>
          <p:spPr>
            <a:xfrm>
              <a:off x="-725" y="1466925"/>
              <a:ext cx="939900" cy="0"/>
            </a:xfrm>
            <a:prstGeom prst="straightConnector1">
              <a:avLst/>
            </a:prstGeom>
            <a:noFill/>
            <a:ln w="19050" cap="flat" cmpd="sng">
              <a:solidFill>
                <a:schemeClr val="dk1"/>
              </a:solidFill>
              <a:prstDash val="solid"/>
              <a:round/>
              <a:headEnd type="none" w="med" len="med"/>
              <a:tailEnd type="none" w="med" len="med"/>
            </a:ln>
          </p:spPr>
        </p:cxnSp>
        <p:cxnSp>
          <p:nvCxnSpPr>
            <p:cNvPr id="170" name="Google Shape;170;p20"/>
            <p:cNvCxnSpPr/>
            <p:nvPr/>
          </p:nvCxnSpPr>
          <p:spPr>
            <a:xfrm>
              <a:off x="-725" y="2668450"/>
              <a:ext cx="939900" cy="0"/>
            </a:xfrm>
            <a:prstGeom prst="straightConnector1">
              <a:avLst/>
            </a:prstGeom>
            <a:noFill/>
            <a:ln w="19050" cap="flat" cmpd="sng">
              <a:solidFill>
                <a:schemeClr val="dk1"/>
              </a:solidFill>
              <a:prstDash val="solid"/>
              <a:round/>
              <a:headEnd type="none" w="med" len="med"/>
              <a:tailEnd type="none" w="med" len="med"/>
            </a:ln>
          </p:spPr>
        </p:cxnSp>
        <p:cxnSp>
          <p:nvCxnSpPr>
            <p:cNvPr id="171" name="Google Shape;171;p20"/>
            <p:cNvCxnSpPr/>
            <p:nvPr/>
          </p:nvCxnSpPr>
          <p:spPr>
            <a:xfrm>
              <a:off x="-725" y="3793800"/>
              <a:ext cx="939900" cy="0"/>
            </a:xfrm>
            <a:prstGeom prst="straightConnector1">
              <a:avLst/>
            </a:prstGeom>
            <a:noFill/>
            <a:ln w="19050" cap="flat" cmpd="sng">
              <a:solidFill>
                <a:schemeClr val="dk1"/>
              </a:solidFill>
              <a:prstDash val="solid"/>
              <a:round/>
              <a:headEnd type="none" w="med" len="med"/>
              <a:tailEnd type="none" w="med" len="med"/>
            </a:ln>
          </p:spPr>
        </p:cxnSp>
      </p:grpSp>
      <p:grpSp>
        <p:nvGrpSpPr>
          <p:cNvPr id="172" name="Google Shape;172;p20"/>
          <p:cNvGrpSpPr/>
          <p:nvPr/>
        </p:nvGrpSpPr>
        <p:grpSpPr>
          <a:xfrm>
            <a:off x="232200" y="232800"/>
            <a:ext cx="8988300" cy="5000100"/>
            <a:chOff x="232200" y="232800"/>
            <a:chExt cx="8988300" cy="5000100"/>
          </a:xfrm>
        </p:grpSpPr>
        <p:sp>
          <p:nvSpPr>
            <p:cNvPr id="173" name="Google Shape;173;p20"/>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4" name="Google Shape;174;p20"/>
            <p:cNvCxnSpPr/>
            <p:nvPr/>
          </p:nvCxnSpPr>
          <p:spPr>
            <a:xfrm rot="10800000">
              <a:off x="8911200" y="232800"/>
              <a:ext cx="309300" cy="0"/>
            </a:xfrm>
            <a:prstGeom prst="straightConnector1">
              <a:avLst/>
            </a:prstGeom>
            <a:noFill/>
            <a:ln w="19050" cap="flat" cmpd="sng">
              <a:solidFill>
                <a:schemeClr val="dk1"/>
              </a:solidFill>
              <a:prstDash val="solid"/>
              <a:round/>
              <a:headEnd type="none" w="med" len="med"/>
              <a:tailEnd type="none" w="med" len="med"/>
            </a:ln>
          </p:spPr>
        </p:cxnSp>
        <p:cxnSp>
          <p:nvCxnSpPr>
            <p:cNvPr id="175" name="Google Shape;175;p20"/>
            <p:cNvCxnSpPr/>
            <p:nvPr/>
          </p:nvCxnSpPr>
          <p:spPr>
            <a:xfrm>
              <a:off x="233525" y="4917300"/>
              <a:ext cx="0" cy="315600"/>
            </a:xfrm>
            <a:prstGeom prst="straightConnector1">
              <a:avLst/>
            </a:prstGeom>
            <a:noFill/>
            <a:ln w="19050" cap="flat" cmpd="sng">
              <a:solidFill>
                <a:schemeClr val="dk1"/>
              </a:solidFill>
              <a:prstDash val="solid"/>
              <a:round/>
              <a:headEnd type="none" w="med" len="med"/>
              <a:tailEnd type="none" w="med" len="med"/>
            </a:ln>
          </p:spPr>
        </p:cxnSp>
      </p:grpSp>
      <p:sp>
        <p:nvSpPr>
          <p:cNvPr id="176" name="Google Shape;176;p20"/>
          <p:cNvSpPr txBox="1">
            <a:spLocks noGrp="1"/>
          </p:cNvSpPr>
          <p:nvPr>
            <p:ph type="title"/>
          </p:nvPr>
        </p:nvSpPr>
        <p:spPr>
          <a:xfrm>
            <a:off x="713225"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7" name="Google Shape;177;p20"/>
          <p:cNvSpPr txBox="1">
            <a:spLocks noGrp="1"/>
          </p:cNvSpPr>
          <p:nvPr>
            <p:ph type="subTitle" idx="1"/>
          </p:nvPr>
        </p:nvSpPr>
        <p:spPr>
          <a:xfrm>
            <a:off x="1731050" y="1640570"/>
            <a:ext cx="6613200" cy="530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78" name="Google Shape;178;p20"/>
          <p:cNvSpPr txBox="1">
            <a:spLocks noGrp="1"/>
          </p:cNvSpPr>
          <p:nvPr>
            <p:ph type="subTitle" idx="2"/>
          </p:nvPr>
        </p:nvSpPr>
        <p:spPr>
          <a:xfrm>
            <a:off x="1731050" y="2800360"/>
            <a:ext cx="66132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79" name="Google Shape;179;p20"/>
          <p:cNvSpPr txBox="1">
            <a:spLocks noGrp="1"/>
          </p:cNvSpPr>
          <p:nvPr>
            <p:ph type="subTitle" idx="3"/>
          </p:nvPr>
        </p:nvSpPr>
        <p:spPr>
          <a:xfrm>
            <a:off x="1731050" y="3957450"/>
            <a:ext cx="66132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80" name="Google Shape;180;p20"/>
          <p:cNvSpPr txBox="1">
            <a:spLocks noGrp="1"/>
          </p:cNvSpPr>
          <p:nvPr>
            <p:ph type="subTitle" idx="4"/>
          </p:nvPr>
        </p:nvSpPr>
        <p:spPr>
          <a:xfrm>
            <a:off x="1731050" y="1241275"/>
            <a:ext cx="6613200" cy="5304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81" name="Google Shape;181;p20"/>
          <p:cNvSpPr txBox="1">
            <a:spLocks noGrp="1"/>
          </p:cNvSpPr>
          <p:nvPr>
            <p:ph type="subTitle" idx="5"/>
          </p:nvPr>
        </p:nvSpPr>
        <p:spPr>
          <a:xfrm>
            <a:off x="1731050" y="2395400"/>
            <a:ext cx="66132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82" name="Google Shape;182;p20"/>
          <p:cNvSpPr txBox="1">
            <a:spLocks noGrp="1"/>
          </p:cNvSpPr>
          <p:nvPr>
            <p:ph type="subTitle" idx="6"/>
          </p:nvPr>
        </p:nvSpPr>
        <p:spPr>
          <a:xfrm>
            <a:off x="1731050" y="3546826"/>
            <a:ext cx="66132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Figtree Black"/>
              <a:buNone/>
              <a:defRPr sz="2800">
                <a:solidFill>
                  <a:schemeClr val="dk1"/>
                </a:solidFill>
                <a:latin typeface="Figtree Black"/>
                <a:ea typeface="Figtree Black"/>
                <a:cs typeface="Figtree Black"/>
                <a:sym typeface="Figtree Black"/>
              </a:defRPr>
            </a:lvl1pPr>
            <a:lvl2pPr lvl="1"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2pPr>
            <a:lvl3pPr lvl="2"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3pPr>
            <a:lvl4pPr lvl="3"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4pPr>
            <a:lvl5pPr lvl="4"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5pPr>
            <a:lvl6pPr lvl="5"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6pPr>
            <a:lvl7pPr lvl="6"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7pPr>
            <a:lvl8pPr lvl="7"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8pPr>
            <a:lvl9pPr lvl="8"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9pPr>
          </a:lstStyle>
          <a:p>
            <a:endParaRPr/>
          </a:p>
        </p:txBody>
      </p:sp>
      <p:sp>
        <p:nvSpPr>
          <p:cNvPr id="7" name="Google Shape;7;p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1pPr>
            <a:lvl2pPr marL="914400" lvl="1"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2pPr>
            <a:lvl3pPr marL="1371600" lvl="2"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3pPr>
            <a:lvl4pPr marL="1828800" lvl="3"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4pPr>
            <a:lvl5pPr marL="2286000" lvl="4"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5pPr>
            <a:lvl6pPr marL="2743200" lvl="5"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6pPr>
            <a:lvl7pPr marL="3200400" lvl="6"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7pPr>
            <a:lvl8pPr marL="3657600" lvl="7"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8pPr>
            <a:lvl9pPr marL="4114800" lvl="8"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5" r:id="rId4"/>
    <p:sldLayoutId id="2147483659" r:id="rId5"/>
    <p:sldLayoutId id="2147483660" r:id="rId6"/>
    <p:sldLayoutId id="2147483663" r:id="rId7"/>
    <p:sldLayoutId id="2147483664" r:id="rId8"/>
    <p:sldLayoutId id="2147483666" r:id="rId9"/>
    <p:sldLayoutId id="2147483667" r:id="rId10"/>
    <p:sldLayoutId id="2147483668" r:id="rId11"/>
    <p:sldLayoutId id="2147483672" r:id="rId12"/>
    <p:sldLayoutId id="2147483674" r:id="rId13"/>
    <p:sldLayoutId id="2147483675" r:id="rId14"/>
    <p:sldLayoutId id="2147483679"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microsoft.com/office/2007/relationships/hdphoto" Target="../media/hdphoto2.wdp"/></Relationships>
</file>

<file path=ppt/slides/_rels/slide100.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microsoft.com/office/2007/relationships/hdphoto" Target="../media/hdphoto25.wdp"/><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microsoft.com/office/2007/relationships/hdphoto" Target="../media/hdphoto26.wdp"/><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microsoft.com/office/2007/relationships/hdphoto" Target="../media/hdphoto28.wdp"/><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microsoft.com/office/2007/relationships/hdphoto" Target="../media/hdphoto29.wdp"/><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microsoft.com/office/2007/relationships/hdphoto" Target="../media/hdphoto30.wdp"/><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microsoft.com/office/2007/relationships/hdphoto" Target="../media/hdphoto31.wdp"/><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microsoft.com/office/2007/relationships/hdphoto" Target="../media/hdphoto3.wdp"/></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microsoft.com/office/2007/relationships/hdphoto" Target="../media/hdphoto4.wdp"/></Relationships>
</file>

<file path=ppt/slides/_rels/slide12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4.xml"/></Relationships>
</file>

<file path=ppt/slides/_rels/slide12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4.xml"/></Relationships>
</file>

<file path=ppt/slides/_rels/slide12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4.xml"/></Relationships>
</file>

<file path=ppt/slides/_rels/slide12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4.xml"/></Relationships>
</file>

<file path=ppt/slides/_rels/slide12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microsoft.com/office/2007/relationships/hdphoto" Target="../media/hdphoto5.wdp"/></Relationships>
</file>

<file path=ppt/slides/_rels/slide130.xml.rels><?xml version="1.0" encoding="UTF-8" standalone="yes"?>
<Relationships xmlns="http://schemas.openxmlformats.org/package/2006/relationships"><Relationship Id="rId3" Type="http://schemas.openxmlformats.org/officeDocument/2006/relationships/image" Target="../media/image118.svg"/><Relationship Id="rId2" Type="http://schemas.openxmlformats.org/officeDocument/2006/relationships/image" Target="../media/image117.png"/><Relationship Id="rId1" Type="http://schemas.openxmlformats.org/officeDocument/2006/relationships/slideLayout" Target="../slideLayouts/slideLayout7.xml"/><Relationship Id="rId5" Type="http://schemas.openxmlformats.org/officeDocument/2006/relationships/image" Target="../media/image119.png"/><Relationship Id="rId4" Type="http://schemas.openxmlformats.org/officeDocument/2006/relationships/hyperlink" Target="https://www.kaggle.com/datasets/masoudnickparvar/brain-tumor-mri-dataset"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118.svg"/><Relationship Id="rId2" Type="http://schemas.openxmlformats.org/officeDocument/2006/relationships/image" Target="../media/image117.png"/><Relationship Id="rId1" Type="http://schemas.openxmlformats.org/officeDocument/2006/relationships/slideLayout" Target="../slideLayouts/slideLayout7.xml"/><Relationship Id="rId5" Type="http://schemas.openxmlformats.org/officeDocument/2006/relationships/image" Target="../media/image120.png"/><Relationship Id="rId4" Type="http://schemas.openxmlformats.org/officeDocument/2006/relationships/hyperlink" Target="https://www.kaggle.com/datasets/mateuszbuda/lgg-mri-segmentation" TargetMode="Externa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4.xml"/><Relationship Id="rId4" Type="http://schemas.openxmlformats.org/officeDocument/2006/relationships/image" Target="../media/image123.png"/></Relationships>
</file>

<file path=ppt/slides/_rels/slide13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jpeg"/><Relationship Id="rId1" Type="http://schemas.openxmlformats.org/officeDocument/2006/relationships/slideLayout" Target="../slideLayouts/slideLayout14.xml"/><Relationship Id="rId5" Type="http://schemas.openxmlformats.org/officeDocument/2006/relationships/image" Target="../media/image127.png"/><Relationship Id="rId4" Type="http://schemas.openxmlformats.org/officeDocument/2006/relationships/image" Target="../media/image126.png"/></Relationships>
</file>

<file path=ppt/slides/_rels/slide13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14.xml"/><Relationship Id="rId4" Type="http://schemas.openxmlformats.org/officeDocument/2006/relationships/image" Target="../media/image130.png"/></Relationships>
</file>

<file path=ppt/slides/_rels/slide13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microsoft.com/office/2007/relationships/hdphoto" Target="../media/hdphoto6.wdp"/></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microsoft.com/office/2007/relationships/hdphoto" Target="../media/hdphoto7.wdp"/></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microsoft.com/office/2007/relationships/hdphoto" Target="../media/hdphoto8.wdp"/><Relationship Id="rId5" Type="http://schemas.openxmlformats.org/officeDocument/2006/relationships/image" Target="../media/image31.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53.webp"/><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g"/><Relationship Id="rId1" Type="http://schemas.openxmlformats.org/officeDocument/2006/relationships/slideLayout" Target="../slideLayouts/slideLayout15.xml"/><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53.xml"/><Relationship Id="rId1" Type="http://schemas.openxmlformats.org/officeDocument/2006/relationships/slideLayout" Target="../slideLayouts/slideLayout15.xml"/><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3.jpg"/><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Layout" Target="../slideLayouts/slideLayout13.xml"/><Relationship Id="rId4" Type="http://schemas.microsoft.com/office/2007/relationships/hdphoto" Target="../media/hdphoto1.wdp"/></Relationships>
</file>

<file path=ppt/slides/_rels/slide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2.xml"/><Relationship Id="rId1" Type="http://schemas.openxmlformats.org/officeDocument/2006/relationships/slideLayout" Target="../slideLayouts/slideLayout6.xml"/><Relationship Id="rId6" Type="http://schemas.openxmlformats.org/officeDocument/2006/relationships/image" Target="../media/image81.svg"/><Relationship Id="rId5" Type="http://schemas.openxmlformats.org/officeDocument/2006/relationships/image" Target="../media/image80.png"/><Relationship Id="rId4" Type="http://schemas.microsoft.com/office/2007/relationships/hdphoto" Target="../media/hdphoto9.wdp"/></Relationships>
</file>

<file path=ppt/slides/_rels/slide9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microsoft.com/office/2007/relationships/hdphoto" Target="../media/hdphoto10.wdp"/></Relationships>
</file>

<file path=ppt/slides/_rels/slide95.xml.rels><?xml version="1.0" encoding="UTF-8" standalone="yes"?>
<Relationships xmlns="http://schemas.openxmlformats.org/package/2006/relationships"><Relationship Id="rId3" Type="http://schemas.microsoft.com/office/2007/relationships/hdphoto" Target="../media/hdphoto11.wdp"/><Relationship Id="rId7" Type="http://schemas.microsoft.com/office/2007/relationships/hdphoto" Target="../media/hdphoto13.wdp"/><Relationship Id="rId2" Type="http://schemas.openxmlformats.org/officeDocument/2006/relationships/image" Target="../media/image83.png"/><Relationship Id="rId1" Type="http://schemas.openxmlformats.org/officeDocument/2006/relationships/slideLayout" Target="../slideLayouts/slideLayout14.xml"/><Relationship Id="rId6" Type="http://schemas.openxmlformats.org/officeDocument/2006/relationships/image" Target="../media/image85.png"/><Relationship Id="rId5" Type="http://schemas.microsoft.com/office/2007/relationships/hdphoto" Target="../media/hdphoto12.wdp"/><Relationship Id="rId4" Type="http://schemas.openxmlformats.org/officeDocument/2006/relationships/image" Target="../media/image84.png"/></Relationships>
</file>

<file path=ppt/slides/_rels/slide96.xml.rels><?xml version="1.0" encoding="UTF-8" standalone="yes"?>
<Relationships xmlns="http://schemas.openxmlformats.org/package/2006/relationships"><Relationship Id="rId3" Type="http://schemas.microsoft.com/office/2007/relationships/hdphoto" Target="../media/hdphoto14.wdp"/><Relationship Id="rId7" Type="http://schemas.microsoft.com/office/2007/relationships/hdphoto" Target="../media/hdphoto16.wdp"/><Relationship Id="rId2" Type="http://schemas.openxmlformats.org/officeDocument/2006/relationships/image" Target="../media/image86.png"/><Relationship Id="rId1" Type="http://schemas.openxmlformats.org/officeDocument/2006/relationships/slideLayout" Target="../slideLayouts/slideLayout14.xml"/><Relationship Id="rId6" Type="http://schemas.openxmlformats.org/officeDocument/2006/relationships/image" Target="../media/image88.png"/><Relationship Id="rId5" Type="http://schemas.microsoft.com/office/2007/relationships/hdphoto" Target="../media/hdphoto15.wdp"/><Relationship Id="rId4" Type="http://schemas.openxmlformats.org/officeDocument/2006/relationships/image" Target="../media/image87.png"/></Relationships>
</file>

<file path=ppt/slides/_rels/slide97.xml.rels><?xml version="1.0" encoding="UTF-8" standalone="yes"?>
<Relationships xmlns="http://schemas.openxmlformats.org/package/2006/relationships"><Relationship Id="rId3" Type="http://schemas.microsoft.com/office/2007/relationships/hdphoto" Target="../media/hdphoto17.wdp"/><Relationship Id="rId7" Type="http://schemas.microsoft.com/office/2007/relationships/hdphoto" Target="../media/hdphoto19.wdp"/><Relationship Id="rId2" Type="http://schemas.openxmlformats.org/officeDocument/2006/relationships/image" Target="../media/image89.png"/><Relationship Id="rId1" Type="http://schemas.openxmlformats.org/officeDocument/2006/relationships/slideLayout" Target="../slideLayouts/slideLayout14.xml"/><Relationship Id="rId6" Type="http://schemas.openxmlformats.org/officeDocument/2006/relationships/image" Target="../media/image91.png"/><Relationship Id="rId5" Type="http://schemas.microsoft.com/office/2007/relationships/hdphoto" Target="../media/hdphoto18.wdp"/><Relationship Id="rId4" Type="http://schemas.openxmlformats.org/officeDocument/2006/relationships/image" Target="../media/image90.png"/></Relationships>
</file>

<file path=ppt/slides/_rels/slide9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microsoft.com/office/2007/relationships/hdphoto" Target="../media/hdphoto20.wdp"/></Relationships>
</file>

<file path=ppt/slides/_rels/slide99.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9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ack background with a black square&#10;&#10;Description automatically generated with medium confidence">
            <a:extLst>
              <a:ext uri="{FF2B5EF4-FFF2-40B4-BE49-F238E27FC236}">
                <a16:creationId xmlns:a16="http://schemas.microsoft.com/office/drawing/2014/main" id="{223D0C32-6A48-8B3D-633A-3822A13FB2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4651" y="-2629525"/>
            <a:ext cx="2213591" cy="2213591"/>
          </a:xfrm>
          <a:prstGeom prst="rect">
            <a:avLst/>
          </a:prstGeom>
        </p:spPr>
      </p:pic>
      <p:sp>
        <p:nvSpPr>
          <p:cNvPr id="5" name="Title 1">
            <a:extLst>
              <a:ext uri="{FF2B5EF4-FFF2-40B4-BE49-F238E27FC236}">
                <a16:creationId xmlns:a16="http://schemas.microsoft.com/office/drawing/2014/main" id="{8CEC3922-33DA-B375-98B8-3AF791F23CD8}"/>
              </a:ext>
            </a:extLst>
          </p:cNvPr>
          <p:cNvSpPr txBox="1">
            <a:spLocks/>
          </p:cNvSpPr>
          <p:nvPr/>
        </p:nvSpPr>
        <p:spPr>
          <a:xfrm>
            <a:off x="-6522854" y="2997199"/>
            <a:ext cx="5897400" cy="7056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a:solidFill>
                  <a:schemeClr val="tx1"/>
                </a:solidFill>
                <a:latin typeface="DM Sans Bold"/>
              </a:rPr>
              <a:t>Brain cancer detection</a:t>
            </a:r>
            <a:endParaRPr lang="en-US" dirty="0">
              <a:solidFill>
                <a:schemeClr val="tx1"/>
              </a:solidFill>
            </a:endParaRPr>
          </a:p>
        </p:txBody>
      </p:sp>
    </p:spTree>
    <p:extLst>
      <p:ext uri="{BB962C8B-B14F-4D97-AF65-F5344CB8AC3E}">
        <p14:creationId xmlns:p14="http://schemas.microsoft.com/office/powerpoint/2010/main" val="1366880400"/>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24" name="Google Shape;424;p44"/>
          <p:cNvSpPr txBox="1"/>
          <p:nvPr/>
        </p:nvSpPr>
        <p:spPr>
          <a:xfrm>
            <a:off x="645790" y="1443015"/>
            <a:ext cx="8151845" cy="393947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b="1" dirty="0">
                <a:solidFill>
                  <a:schemeClr val="dk1"/>
                </a:solidFill>
                <a:latin typeface="Hanken Grotesk"/>
                <a:ea typeface="Hanken Grotesk"/>
                <a:cs typeface="Hanken Grotesk"/>
                <a:sym typeface="Hanken Grotesk"/>
              </a:rPr>
              <a:t>Types of Tumor:</a:t>
            </a:r>
          </a:p>
          <a:p>
            <a:pPr marL="0" lvl="0" indent="0" algn="l" rtl="0">
              <a:lnSpc>
                <a:spcPct val="115000"/>
              </a:lnSpc>
              <a:spcBef>
                <a:spcPts val="0"/>
              </a:spcBef>
              <a:spcAft>
                <a:spcPts val="0"/>
              </a:spcAft>
              <a:buNone/>
            </a:pPr>
            <a:r>
              <a:rPr lang="en-US" dirty="0">
                <a:solidFill>
                  <a:schemeClr val="dk1"/>
                </a:solidFill>
                <a:latin typeface="Hanken Grotesk"/>
                <a:ea typeface="Hanken Grotesk"/>
                <a:cs typeface="Hanken Grotesk"/>
                <a:sym typeface="Hanken Grotesk"/>
              </a:rPr>
              <a:t>There are over 120 different types of brain tumor.</a:t>
            </a:r>
          </a:p>
          <a:p>
            <a:pPr marL="0" lvl="0" indent="0" algn="l" rtl="0">
              <a:lnSpc>
                <a:spcPct val="115000"/>
              </a:lnSpc>
              <a:spcBef>
                <a:spcPts val="0"/>
              </a:spcBef>
              <a:spcAft>
                <a:spcPts val="0"/>
              </a:spcAft>
              <a:buNone/>
            </a:pPr>
            <a:r>
              <a:rPr lang="en-US" dirty="0">
                <a:solidFill>
                  <a:schemeClr val="dk1"/>
                </a:solidFill>
                <a:latin typeface="Hanken Grotesk"/>
                <a:ea typeface="Hanken Grotesk"/>
                <a:cs typeface="Hanken Grotesk"/>
                <a:sym typeface="Hanken Grotesk"/>
              </a:rPr>
              <a:t>But we will take about three types only in our project </a:t>
            </a:r>
          </a:p>
          <a:p>
            <a:pPr marL="858838" lvl="0" indent="-284163" algn="l" rtl="0">
              <a:lnSpc>
                <a:spcPct val="115000"/>
              </a:lnSpc>
              <a:spcBef>
                <a:spcPts val="0"/>
              </a:spcBef>
              <a:spcAft>
                <a:spcPts val="0"/>
              </a:spcAft>
              <a:buFont typeface="+mj-lt"/>
              <a:buAutoNum type="arabicPeriod"/>
            </a:pPr>
            <a:r>
              <a:rPr lang="en-US" sz="1600" b="1" dirty="0">
                <a:solidFill>
                  <a:schemeClr val="dk1"/>
                </a:solidFill>
                <a:latin typeface="Hanken Grotesk"/>
                <a:ea typeface="Hanken Grotesk"/>
                <a:cs typeface="Hanken Grotesk"/>
                <a:sym typeface="Hanken Grotesk"/>
              </a:rPr>
              <a:t>	glioma </a:t>
            </a:r>
          </a:p>
          <a:p>
            <a:pPr marL="858838" lvl="0" indent="-284163" algn="l" rtl="0">
              <a:lnSpc>
                <a:spcPct val="115000"/>
              </a:lnSpc>
              <a:spcBef>
                <a:spcPts val="0"/>
              </a:spcBef>
              <a:spcAft>
                <a:spcPts val="0"/>
              </a:spcAft>
              <a:buFont typeface="+mj-lt"/>
              <a:buAutoNum type="arabicPeriod"/>
            </a:pPr>
            <a:r>
              <a:rPr lang="en-US" sz="1600" b="1" dirty="0">
                <a:solidFill>
                  <a:schemeClr val="dk1"/>
                </a:solidFill>
                <a:latin typeface="Hanken Grotesk"/>
                <a:ea typeface="Hanken Grotesk"/>
                <a:cs typeface="Hanken Grotesk"/>
                <a:sym typeface="Hanken Grotesk"/>
              </a:rPr>
              <a:t>	meningioma</a:t>
            </a:r>
          </a:p>
          <a:p>
            <a:pPr marL="858838" lvl="0" indent="-284163" algn="l" rtl="0">
              <a:lnSpc>
                <a:spcPct val="115000"/>
              </a:lnSpc>
              <a:spcBef>
                <a:spcPts val="0"/>
              </a:spcBef>
              <a:spcAft>
                <a:spcPts val="0"/>
              </a:spcAft>
              <a:buFont typeface="+mj-lt"/>
              <a:buAutoNum type="arabicPeriod"/>
            </a:pPr>
            <a:r>
              <a:rPr lang="en-US" sz="1600" b="1" dirty="0">
                <a:solidFill>
                  <a:schemeClr val="dk1"/>
                </a:solidFill>
                <a:latin typeface="Hanken Grotesk"/>
                <a:ea typeface="Hanken Grotesk"/>
                <a:cs typeface="Hanken Grotesk"/>
                <a:sym typeface="Hanken Grotesk"/>
              </a:rPr>
              <a:t>	pituitary </a:t>
            </a:r>
          </a:p>
        </p:txBody>
      </p:sp>
      <p:pic>
        <p:nvPicPr>
          <p:cNvPr id="2" name="Picture 1" descr="A diagram of a brain&#10;&#10;Description automatically generated">
            <a:extLst>
              <a:ext uri="{FF2B5EF4-FFF2-40B4-BE49-F238E27FC236}">
                <a16:creationId xmlns:a16="http://schemas.microsoft.com/office/drawing/2014/main" id="{2AF8DC9D-60B6-F598-BC8A-A31EB313EDC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299" b="99239" l="6765" r="94412">
                        <a14:foregroundMark x1="66471" y1="25635" x2="68235" y2="25381"/>
                        <a14:foregroundMark x1="18235" y1="27157" x2="18235" y2="27157"/>
                        <a14:foregroundMark x1="15294" y1="26396" x2="15294" y2="26396"/>
                        <a14:foregroundMark x1="14118" y1="26396" x2="14118" y2="26396"/>
                        <a14:foregroundMark x1="14412" y1="27411" x2="14412" y2="26904"/>
                        <a14:foregroundMark x1="13235" y1="26650" x2="13235" y2="26650"/>
                        <a14:foregroundMark x1="45588" y1="73096" x2="45588" y2="73096"/>
                        <a14:foregroundMark x1="49118" y1="72589" x2="49118" y2="72589"/>
                        <a14:foregroundMark x1="51176" y1="72843" x2="51176" y2="72843"/>
                        <a14:foregroundMark x1="14118" y1="19797" x2="10882" y2="35787"/>
                        <a14:foregroundMark x1="10882" y1="35787" x2="10882" y2="35787"/>
                        <a14:foregroundMark x1="11765" y1="26142" x2="10882" y2="48477"/>
                        <a14:foregroundMark x1="10588" y1="22589" x2="8529" y2="54822"/>
                        <a14:foregroundMark x1="8529" y1="54822" x2="10588" y2="69036"/>
                        <a14:foregroundMark x1="10588" y1="69036" x2="20882" y2="80457"/>
                        <a14:foregroundMark x1="20882" y1="80457" x2="53529" y2="84264"/>
                        <a14:foregroundMark x1="53529" y1="84264" x2="80294" y2="77665"/>
                        <a14:foregroundMark x1="80294" y1="77665" x2="88235" y2="51015"/>
                        <a14:foregroundMark x1="88235" y1="51015" x2="87059" y2="29188"/>
                        <a14:foregroundMark x1="87059" y1="29188" x2="80294" y2="18782"/>
                        <a14:foregroundMark x1="80294" y1="18782" x2="50294" y2="8376"/>
                        <a14:foregroundMark x1="50294" y1="8376" x2="20588" y2="19036"/>
                        <a14:foregroundMark x1="40029" y1="7843" x2="25882" y2="10660"/>
                        <a14:foregroundMark x1="91176" y1="34264" x2="89118" y2="69036"/>
                        <a14:foregroundMark x1="89118" y1="69036" x2="75588" y2="88579"/>
                        <a14:foregroundMark x1="75588" y1="88579" x2="64412" y2="94924"/>
                        <a14:foregroundMark x1="64412" y1="94924" x2="45000" y2="96701"/>
                        <a14:foregroundMark x1="45000" y1="96701" x2="30882" y2="94162"/>
                        <a14:foregroundMark x1="30882" y1="94162" x2="20588" y2="89594"/>
                        <a14:foregroundMark x1="20588" y1="89594" x2="12647" y2="78426"/>
                        <a14:foregroundMark x1="6765" y1="64975" x2="6765" y2="64975"/>
                        <a14:foregroundMark x1="94412" y1="47462" x2="94412" y2="47462"/>
                        <a14:foregroundMark x1="72647" y1="93655" x2="72647" y2="93655"/>
                        <a14:foregroundMark x1="84706" y1="85279" x2="71471" y2="98985"/>
                        <a14:foregroundMark x1="71471" y1="98985" x2="64412" y2="99492"/>
                        <a14:foregroundMark x1="85000" y1="83756" x2="85000" y2="83756"/>
                        <a14:foregroundMark x1="43824" y1="69289" x2="70000" y2="77157"/>
                        <a14:foregroundMark x1="70000" y1="77157" x2="71765" y2="73604"/>
                        <a14:foregroundMark x1="72647" y1="70051" x2="42647" y2="75127"/>
                        <a14:foregroundMark x1="42647" y1="75127" x2="34706" y2="74112"/>
                        <a14:foregroundMark x1="34412" y1="72335" x2="41471" y2="73350"/>
                        <a14:foregroundMark x1="30000" y1="72843" x2="25000" y2="73604"/>
                        <a14:foregroundMark x1="41176" y1="3807" x2="43824" y2="4822"/>
                        <a14:backgroundMark x1="45389" y1="3265" x2="49412" y2="2792"/>
                      </a14:backgroundRemoval>
                    </a14:imgEffect>
                  </a14:imgLayer>
                </a14:imgProps>
              </a:ext>
              <a:ext uri="{28A0092B-C50C-407E-A947-70E740481C1C}">
                <a14:useLocalDpi xmlns:a14="http://schemas.microsoft.com/office/drawing/2010/main" val="0"/>
              </a:ext>
            </a:extLst>
          </a:blip>
          <a:stretch>
            <a:fillRect/>
          </a:stretch>
        </p:blipFill>
        <p:spPr>
          <a:xfrm>
            <a:off x="5058840" y="233006"/>
            <a:ext cx="3676450" cy="4260357"/>
          </a:xfrm>
          <a:prstGeom prst="rect">
            <a:avLst/>
          </a:prstGeom>
        </p:spPr>
      </p:pic>
    </p:spTree>
    <p:extLst>
      <p:ext uri="{BB962C8B-B14F-4D97-AF65-F5344CB8AC3E}">
        <p14:creationId xmlns:p14="http://schemas.microsoft.com/office/powerpoint/2010/main" val="402322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242CA2-A79A-632A-DA51-0172BB94301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9167" r="90185">
                        <a14:foregroundMark x1="68056" y1="40463" x2="56204" y2="41296"/>
                        <a14:foregroundMark x1="56204" y1="41296" x2="47963" y2="52963"/>
                        <a14:foregroundMark x1="47963" y1="52963" x2="64074" y2="45463"/>
                        <a14:foregroundMark x1="64074" y1="45463" x2="53704" y2="55185"/>
                        <a14:foregroundMark x1="53704" y1="55185" x2="45000" y2="57037"/>
                        <a14:foregroundMark x1="50926" y1="39074" x2="38889" y2="42870"/>
                        <a14:foregroundMark x1="38889" y1="42870" x2="33148" y2="55093"/>
                        <a14:foregroundMark x1="33148" y1="55093" x2="33889" y2="56204"/>
                        <a14:foregroundMark x1="27500" y1="34352" x2="27500" y2="48519"/>
                        <a14:foregroundMark x1="27500" y1="48519" x2="33889" y2="59630"/>
                        <a14:foregroundMark x1="33889" y1="59630" x2="50833" y2="62500"/>
                        <a14:foregroundMark x1="50833" y1="62500" x2="63981" y2="59630"/>
                        <a14:foregroundMark x1="63981" y1="59630" x2="69815" y2="50278"/>
                        <a14:foregroundMark x1="69815" y1="50278" x2="65648" y2="39444"/>
                        <a14:foregroundMark x1="65648" y1="39444" x2="30185" y2="34259"/>
                        <a14:foregroundMark x1="69444" y1="32685" x2="72778" y2="38056"/>
                        <a14:foregroundMark x1="72778" y1="38056" x2="76759" y2="53333"/>
                        <a14:foregroundMark x1="76759" y1="53333" x2="71481" y2="64722"/>
                        <a14:foregroundMark x1="71481" y1="64722" x2="35370" y2="64630"/>
                        <a14:foregroundMark x1="35370" y1="64630" x2="25463" y2="51204"/>
                        <a14:foregroundMark x1="25463" y1="51204" x2="22778" y2="36759"/>
                        <a14:foregroundMark x1="77222" y1="31111" x2="74074" y2="34537"/>
                        <a14:foregroundMark x1="68704" y1="56574" x2="63241" y2="59815"/>
                        <a14:foregroundMark x1="63241" y1="59815" x2="57407" y2="58426"/>
                        <a14:foregroundMark x1="57407" y1="58426" x2="69444" y2="57685"/>
                        <a14:foregroundMark x1="9259" y1="73148" x2="9259" y2="73148"/>
                        <a14:foregroundMark x1="90185" y1="72593" x2="90185" y2="72593"/>
                        <a14:foregroundMark x1="79722" y1="59907" x2="76019" y2="36204"/>
                        <a14:foregroundMark x1="76019" y1="36204" x2="61852" y2="32130"/>
                        <a14:foregroundMark x1="61852" y1="32130" x2="36111" y2="32870"/>
                        <a14:foregroundMark x1="23148" y1="31019" x2="19444" y2="43889"/>
                        <a14:foregroundMark x1="19444" y1="43889" x2="21204" y2="65000"/>
                        <a14:foregroundMark x1="21204" y1="65000" x2="24630" y2="69444"/>
                        <a14:foregroundMark x1="24630" y1="69444" x2="24907" y2="69630"/>
                        <a14:foregroundMark x1="41296" y1="42407" x2="36204" y2="61759"/>
                      </a14:backgroundRemoval>
                    </a14:imgEffect>
                  </a14:imgLayer>
                </a14:imgProps>
              </a:ext>
              <a:ext uri="{28A0092B-C50C-407E-A947-70E740481C1C}">
                <a14:useLocalDpi xmlns:a14="http://schemas.microsoft.com/office/drawing/2010/main" val="0"/>
              </a:ext>
            </a:extLst>
          </a:blip>
          <a:srcRect/>
          <a:stretch/>
        </p:blipFill>
        <p:spPr>
          <a:xfrm>
            <a:off x="2641600" y="-420370"/>
            <a:ext cx="5984240" cy="5984240"/>
          </a:xfrm>
          <a:prstGeom prst="rect">
            <a:avLst/>
          </a:prstGeom>
        </p:spPr>
      </p:pic>
      <p:sp>
        <p:nvSpPr>
          <p:cNvPr id="5" name="Google Shape;330;p36">
            <a:extLst>
              <a:ext uri="{FF2B5EF4-FFF2-40B4-BE49-F238E27FC236}">
                <a16:creationId xmlns:a16="http://schemas.microsoft.com/office/drawing/2014/main" id="{1C506500-584B-BB28-4279-7624B006B688}"/>
              </a:ext>
            </a:extLst>
          </p:cNvPr>
          <p:cNvSpPr txBox="1">
            <a:spLocks noGrp="1"/>
          </p:cNvSpPr>
          <p:nvPr>
            <p:ph type="subTitle" idx="1"/>
          </p:nvPr>
        </p:nvSpPr>
        <p:spPr>
          <a:xfrm>
            <a:off x="1041719" y="2322257"/>
            <a:ext cx="5191469" cy="4989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b="1" dirty="0"/>
              <a:t>Register Screen</a:t>
            </a:r>
          </a:p>
        </p:txBody>
      </p:sp>
    </p:spTree>
    <p:extLst>
      <p:ext uri="{BB962C8B-B14F-4D97-AF65-F5344CB8AC3E}">
        <p14:creationId xmlns:p14="http://schemas.microsoft.com/office/powerpoint/2010/main" val="2573057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E88F73-697C-0273-2524-DA684A9B8BC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8981" r="91481">
                        <a14:foregroundMark x1="72593" y1="31667" x2="78981" y2="59722"/>
                        <a14:foregroundMark x1="78981" y1="59722" x2="74537" y2="65000"/>
                        <a14:foregroundMark x1="75556" y1="33333" x2="75093" y2="31759"/>
                        <a14:foregroundMark x1="91574" y1="72685" x2="91574" y2="72685"/>
                        <a14:foregroundMark x1="8981" y1="72778" x2="8981" y2="72778"/>
                      </a14:backgroundRemoval>
                    </a14:imgEffect>
                  </a14:imgLayer>
                </a14:imgProps>
              </a:ext>
              <a:ext uri="{28A0092B-C50C-407E-A947-70E740481C1C}">
                <a14:useLocalDpi xmlns:a14="http://schemas.microsoft.com/office/drawing/2010/main" val="0"/>
              </a:ext>
            </a:extLst>
          </a:blip>
          <a:srcRect/>
          <a:stretch/>
        </p:blipFill>
        <p:spPr>
          <a:xfrm>
            <a:off x="2677570" y="-371905"/>
            <a:ext cx="5887309" cy="5887309"/>
          </a:xfrm>
          <a:prstGeom prst="rect">
            <a:avLst/>
          </a:prstGeom>
        </p:spPr>
      </p:pic>
      <p:sp>
        <p:nvSpPr>
          <p:cNvPr id="4" name="Google Shape;330;p36">
            <a:extLst>
              <a:ext uri="{FF2B5EF4-FFF2-40B4-BE49-F238E27FC236}">
                <a16:creationId xmlns:a16="http://schemas.microsoft.com/office/drawing/2014/main" id="{98435291-3551-1901-FA88-E4C43CDC0771}"/>
              </a:ext>
            </a:extLst>
          </p:cNvPr>
          <p:cNvSpPr txBox="1">
            <a:spLocks noGrp="1"/>
          </p:cNvSpPr>
          <p:nvPr>
            <p:ph type="subTitle" idx="1"/>
          </p:nvPr>
        </p:nvSpPr>
        <p:spPr>
          <a:xfrm>
            <a:off x="1041719" y="2322257"/>
            <a:ext cx="5191469" cy="4989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b="1" dirty="0"/>
              <a:t>Home Screen</a:t>
            </a:r>
          </a:p>
        </p:txBody>
      </p:sp>
    </p:spTree>
    <p:extLst>
      <p:ext uri="{BB962C8B-B14F-4D97-AF65-F5344CB8AC3E}">
        <p14:creationId xmlns:p14="http://schemas.microsoft.com/office/powerpoint/2010/main" val="1688181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1AAE32-0BBC-C886-D27E-DC4BFBBBCB2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9352" r="91019">
                        <a14:foregroundMark x1="9444" y1="73148" x2="9444" y2="73148"/>
                        <a14:foregroundMark x1="91019" y1="72963" x2="91019" y2="72963"/>
                        <a14:foregroundMark x1="76667" y1="53056" x2="76667" y2="53056"/>
                        <a14:foregroundMark x1="74167" y1="50000" x2="74167" y2="50000"/>
                        <a14:foregroundMark x1="52685" y1="72963" x2="52685" y2="72963"/>
                        <a14:foregroundMark x1="52685" y1="72963" x2="46481" y2="72500"/>
                      </a14:backgroundRemoval>
                    </a14:imgEffect>
                  </a14:imgLayer>
                </a14:imgProps>
              </a:ext>
              <a:ext uri="{28A0092B-C50C-407E-A947-70E740481C1C}">
                <a14:useLocalDpi xmlns:a14="http://schemas.microsoft.com/office/drawing/2010/main" val="0"/>
              </a:ext>
            </a:extLst>
          </a:blip>
          <a:srcRect/>
          <a:stretch/>
        </p:blipFill>
        <p:spPr>
          <a:xfrm>
            <a:off x="2689966" y="-327607"/>
            <a:ext cx="5798714" cy="5798714"/>
          </a:xfrm>
          <a:prstGeom prst="rect">
            <a:avLst/>
          </a:prstGeom>
        </p:spPr>
      </p:pic>
      <p:sp>
        <p:nvSpPr>
          <p:cNvPr id="4" name="Google Shape;330;p36">
            <a:extLst>
              <a:ext uri="{FF2B5EF4-FFF2-40B4-BE49-F238E27FC236}">
                <a16:creationId xmlns:a16="http://schemas.microsoft.com/office/drawing/2014/main" id="{399676DF-290E-B30E-B615-9289E8EE13CE}"/>
              </a:ext>
            </a:extLst>
          </p:cNvPr>
          <p:cNvSpPr txBox="1">
            <a:spLocks noGrp="1"/>
          </p:cNvSpPr>
          <p:nvPr>
            <p:ph type="subTitle" idx="1"/>
          </p:nvPr>
        </p:nvSpPr>
        <p:spPr>
          <a:xfrm>
            <a:off x="1041719" y="2322257"/>
            <a:ext cx="5191469" cy="4989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b="1" dirty="0"/>
              <a:t>About screen</a:t>
            </a:r>
          </a:p>
        </p:txBody>
      </p:sp>
    </p:spTree>
    <p:extLst>
      <p:ext uri="{BB962C8B-B14F-4D97-AF65-F5344CB8AC3E}">
        <p14:creationId xmlns:p14="http://schemas.microsoft.com/office/powerpoint/2010/main" val="3933392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EF0542-DC45-29C3-D1F1-DA4BFA417CC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9074" r="90926">
                        <a14:foregroundMark x1="43704" y1="50370" x2="49074" y2="42315"/>
                        <a14:foregroundMark x1="49074" y1="42315" x2="70093" y2="52963"/>
                        <a14:foregroundMark x1="70093" y1="52963" x2="35278" y2="56481"/>
                        <a14:foregroundMark x1="35278" y1="56481" x2="33241" y2="36944"/>
                        <a14:foregroundMark x1="52037" y1="36759" x2="62685" y2="39167"/>
                        <a14:foregroundMark x1="62685" y1="39167" x2="71296" y2="51296"/>
                        <a14:foregroundMark x1="71296" y1="51296" x2="55556" y2="61389"/>
                        <a14:foregroundMark x1="55556" y1="61389" x2="28796" y2="56759"/>
                        <a14:foregroundMark x1="28796" y1="56759" x2="23981" y2="41574"/>
                        <a14:foregroundMark x1="23981" y1="41574" x2="34444" y2="35926"/>
                        <a14:foregroundMark x1="34444" y1="35926" x2="43519" y2="37037"/>
                        <a14:foregroundMark x1="24259" y1="60278" x2="59630" y2="64722"/>
                        <a14:foregroundMark x1="59630" y1="64722" x2="62037" y2="64537"/>
                        <a14:foregroundMark x1="78241" y1="60463" x2="66019" y2="64630"/>
                        <a14:foregroundMark x1="66019" y1="64630" x2="42130" y2="65093"/>
                        <a14:foregroundMark x1="42130" y1="65093" x2="27037" y2="60370"/>
                        <a14:foregroundMark x1="27037" y1="60370" x2="22778" y2="46204"/>
                        <a14:foregroundMark x1="22778" y1="46204" x2="25000" y2="36111"/>
                        <a14:foregroundMark x1="25000" y1="36111" x2="69907" y2="35185"/>
                        <a14:foregroundMark x1="69907" y1="35185" x2="76481" y2="46759"/>
                        <a14:foregroundMark x1="76481" y1="46759" x2="77130" y2="50648"/>
                        <a14:foregroundMark x1="78426" y1="37315" x2="81574" y2="58333"/>
                        <a14:foregroundMark x1="79815" y1="31574" x2="79815" y2="31574"/>
                        <a14:foregroundMark x1="68241" y1="30556" x2="47407" y2="30556"/>
                        <a14:foregroundMark x1="24259" y1="30741" x2="21759" y2="37222"/>
                        <a14:foregroundMark x1="21759" y1="37222" x2="22778" y2="51759"/>
                        <a14:foregroundMark x1="30185" y1="51111" x2="31667" y2="51574"/>
                        <a14:foregroundMark x1="44167" y1="52407" x2="44167" y2="52407"/>
                        <a14:foregroundMark x1="73148" y1="52593" x2="73148" y2="52593"/>
                        <a14:foregroundMark x1="75370" y1="53981" x2="69167" y2="47778"/>
                        <a14:foregroundMark x1="69167" y1="47778" x2="69259" y2="47778"/>
                        <a14:foregroundMark x1="75833" y1="32500" x2="75833" y2="32500"/>
                        <a14:foregroundMark x1="90926" y1="72593" x2="90926" y2="72593"/>
                        <a14:foregroundMark x1="9074" y1="72963" x2="9074" y2="72963"/>
                      </a14:backgroundRemoval>
                    </a14:imgEffect>
                  </a14:imgLayer>
                </a14:imgProps>
              </a:ext>
              <a:ext uri="{28A0092B-C50C-407E-A947-70E740481C1C}">
                <a14:useLocalDpi xmlns:a14="http://schemas.microsoft.com/office/drawing/2010/main" val="0"/>
              </a:ext>
            </a:extLst>
          </a:blip>
          <a:srcRect/>
          <a:stretch/>
        </p:blipFill>
        <p:spPr>
          <a:xfrm>
            <a:off x="2568047" y="-434287"/>
            <a:ext cx="6012073" cy="6012073"/>
          </a:xfrm>
          <a:prstGeom prst="rect">
            <a:avLst/>
          </a:prstGeom>
        </p:spPr>
      </p:pic>
      <p:sp>
        <p:nvSpPr>
          <p:cNvPr id="4" name="Google Shape;330;p36">
            <a:extLst>
              <a:ext uri="{FF2B5EF4-FFF2-40B4-BE49-F238E27FC236}">
                <a16:creationId xmlns:a16="http://schemas.microsoft.com/office/drawing/2014/main" id="{615C854D-A542-3493-C73B-835B2DAE11A9}"/>
              </a:ext>
            </a:extLst>
          </p:cNvPr>
          <p:cNvSpPr txBox="1">
            <a:spLocks noGrp="1"/>
          </p:cNvSpPr>
          <p:nvPr>
            <p:ph type="subTitle" idx="1"/>
          </p:nvPr>
        </p:nvSpPr>
        <p:spPr>
          <a:xfrm>
            <a:off x="1041719" y="2322257"/>
            <a:ext cx="5191469" cy="4989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b="1" dirty="0"/>
              <a:t>Team screen</a:t>
            </a:r>
          </a:p>
        </p:txBody>
      </p:sp>
    </p:spTree>
    <p:extLst>
      <p:ext uri="{BB962C8B-B14F-4D97-AF65-F5344CB8AC3E}">
        <p14:creationId xmlns:p14="http://schemas.microsoft.com/office/powerpoint/2010/main" val="31008064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2C689C-256A-A56C-B991-CEF0254A354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8426" r="90833">
                        <a14:foregroundMark x1="8426" y1="72685" x2="8426" y2="72685"/>
                        <a14:foregroundMark x1="90833" y1="72685" x2="90833" y2="72685"/>
                      </a14:backgroundRemoval>
                    </a14:imgEffect>
                  </a14:imgLayer>
                </a14:imgProps>
              </a:ext>
              <a:ext uri="{28A0092B-C50C-407E-A947-70E740481C1C}">
                <a14:useLocalDpi xmlns:a14="http://schemas.microsoft.com/office/drawing/2010/main" val="0"/>
              </a:ext>
            </a:extLst>
          </a:blip>
          <a:srcRect/>
          <a:stretch/>
        </p:blipFill>
        <p:spPr>
          <a:xfrm>
            <a:off x="2644247" y="-388567"/>
            <a:ext cx="5920633" cy="5920633"/>
          </a:xfrm>
          <a:prstGeom prst="rect">
            <a:avLst/>
          </a:prstGeom>
        </p:spPr>
      </p:pic>
      <p:sp>
        <p:nvSpPr>
          <p:cNvPr id="4" name="Google Shape;330;p36">
            <a:extLst>
              <a:ext uri="{FF2B5EF4-FFF2-40B4-BE49-F238E27FC236}">
                <a16:creationId xmlns:a16="http://schemas.microsoft.com/office/drawing/2014/main" id="{F5927668-A7D4-2A74-FFC3-D36D952F58B0}"/>
              </a:ext>
            </a:extLst>
          </p:cNvPr>
          <p:cNvSpPr txBox="1">
            <a:spLocks noGrp="1"/>
          </p:cNvSpPr>
          <p:nvPr>
            <p:ph type="subTitle" idx="1"/>
          </p:nvPr>
        </p:nvSpPr>
        <p:spPr>
          <a:xfrm>
            <a:off x="1041719" y="2322257"/>
            <a:ext cx="5191469" cy="4989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b="1" dirty="0"/>
              <a:t>Services screen</a:t>
            </a:r>
          </a:p>
        </p:txBody>
      </p:sp>
    </p:spTree>
    <p:extLst>
      <p:ext uri="{BB962C8B-B14F-4D97-AF65-F5344CB8AC3E}">
        <p14:creationId xmlns:p14="http://schemas.microsoft.com/office/powerpoint/2010/main" val="1549288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E4B9D2-D212-A5AC-E5CD-160E2A854FF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9630" r="91019">
                        <a14:foregroundMark x1="9722" y1="73611" x2="9722" y2="73611"/>
                        <a14:foregroundMark x1="91019" y1="73148" x2="91019" y2="73148"/>
                        <a14:foregroundMark x1="75185" y1="35648" x2="76019" y2="45556"/>
                        <a14:foregroundMark x1="76019" y1="45556" x2="68889" y2="60833"/>
                        <a14:foregroundMark x1="68889" y1="60833" x2="33889" y2="57037"/>
                        <a14:foregroundMark x1="33889" y1="57037" x2="27315" y2="37222"/>
                        <a14:foregroundMark x1="27315" y1="37222" x2="55370" y2="34630"/>
                        <a14:foregroundMark x1="55370" y1="34630" x2="71574" y2="37037"/>
                        <a14:foregroundMark x1="71667" y1="36389" x2="44630" y2="56667"/>
                        <a14:foregroundMark x1="22685" y1="30926" x2="27963" y2="65185"/>
                        <a14:foregroundMark x1="27963" y1="65185" x2="49630" y2="68241"/>
                        <a14:foregroundMark x1="49630" y1="68241" x2="67130" y2="65463"/>
                        <a14:foregroundMark x1="67130" y1="65463" x2="74444" y2="55185"/>
                        <a14:foregroundMark x1="74444" y1="55185" x2="76944" y2="32037"/>
                        <a14:foregroundMark x1="54722" y1="72963" x2="54722" y2="72963"/>
                        <a14:foregroundMark x1="54167" y1="72222" x2="54167" y2="72222"/>
                        <a14:foregroundMark x1="53056" y1="72593" x2="53056" y2="72593"/>
                        <a14:foregroundMark x1="46852" y1="72870" x2="52593" y2="71852"/>
                      </a14:backgroundRemoval>
                    </a14:imgEffect>
                  </a14:imgLayer>
                </a14:imgProps>
              </a:ext>
              <a:ext uri="{28A0092B-C50C-407E-A947-70E740481C1C}">
                <a14:useLocalDpi xmlns:a14="http://schemas.microsoft.com/office/drawing/2010/main" val="0"/>
              </a:ext>
            </a:extLst>
          </a:blip>
          <a:srcRect/>
          <a:stretch/>
        </p:blipFill>
        <p:spPr>
          <a:xfrm>
            <a:off x="2811887" y="-319987"/>
            <a:ext cx="5783473" cy="5783473"/>
          </a:xfrm>
          <a:prstGeom prst="rect">
            <a:avLst/>
          </a:prstGeom>
        </p:spPr>
      </p:pic>
      <p:sp>
        <p:nvSpPr>
          <p:cNvPr id="4" name="Google Shape;330;p36">
            <a:extLst>
              <a:ext uri="{FF2B5EF4-FFF2-40B4-BE49-F238E27FC236}">
                <a16:creationId xmlns:a16="http://schemas.microsoft.com/office/drawing/2014/main" id="{D5189753-96A2-0344-8A54-F7CDC24F92DB}"/>
              </a:ext>
            </a:extLst>
          </p:cNvPr>
          <p:cNvSpPr txBox="1">
            <a:spLocks noGrp="1"/>
          </p:cNvSpPr>
          <p:nvPr>
            <p:ph type="subTitle" idx="1"/>
          </p:nvPr>
        </p:nvSpPr>
        <p:spPr>
          <a:xfrm>
            <a:off x="1041719" y="2322257"/>
            <a:ext cx="5191469" cy="4989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b="1" dirty="0"/>
              <a:t>Addition screen</a:t>
            </a:r>
          </a:p>
        </p:txBody>
      </p:sp>
    </p:spTree>
    <p:extLst>
      <p:ext uri="{BB962C8B-B14F-4D97-AF65-F5344CB8AC3E}">
        <p14:creationId xmlns:p14="http://schemas.microsoft.com/office/powerpoint/2010/main" val="1200994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C8BD72-E0A1-2B16-BBF3-5F51BDF67B0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9167" r="91667">
                        <a14:foregroundMark x1="9167" y1="72685" x2="9167" y2="72685"/>
                        <a14:foregroundMark x1="57407" y1="72407" x2="49444" y2="72130"/>
                        <a14:foregroundMark x1="91667" y1="73148" x2="91667" y2="73148"/>
                      </a14:backgroundRemoval>
                    </a14:imgEffect>
                  </a14:imgLayer>
                </a14:imgProps>
              </a:ext>
              <a:ext uri="{28A0092B-C50C-407E-A947-70E740481C1C}">
                <a14:useLocalDpi xmlns:a14="http://schemas.microsoft.com/office/drawing/2010/main" val="0"/>
              </a:ext>
            </a:extLst>
          </a:blip>
          <a:srcRect/>
          <a:stretch/>
        </p:blipFill>
        <p:spPr>
          <a:xfrm>
            <a:off x="2918567" y="-261287"/>
            <a:ext cx="5666074" cy="5666074"/>
          </a:xfrm>
          <a:prstGeom prst="rect">
            <a:avLst/>
          </a:prstGeom>
        </p:spPr>
      </p:pic>
      <p:sp>
        <p:nvSpPr>
          <p:cNvPr id="4" name="Google Shape;330;p36">
            <a:extLst>
              <a:ext uri="{FF2B5EF4-FFF2-40B4-BE49-F238E27FC236}">
                <a16:creationId xmlns:a16="http://schemas.microsoft.com/office/drawing/2014/main" id="{D152DE7E-4F87-4CD7-4681-B906070CB242}"/>
              </a:ext>
            </a:extLst>
          </p:cNvPr>
          <p:cNvSpPr txBox="1">
            <a:spLocks noGrp="1"/>
          </p:cNvSpPr>
          <p:nvPr>
            <p:ph type="subTitle" idx="1"/>
          </p:nvPr>
        </p:nvSpPr>
        <p:spPr>
          <a:xfrm>
            <a:off x="1041719" y="2322257"/>
            <a:ext cx="5191469" cy="4989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b="1" dirty="0"/>
              <a:t>Instructions screen</a:t>
            </a:r>
          </a:p>
        </p:txBody>
      </p:sp>
    </p:spTree>
    <p:extLst>
      <p:ext uri="{BB962C8B-B14F-4D97-AF65-F5344CB8AC3E}">
        <p14:creationId xmlns:p14="http://schemas.microsoft.com/office/powerpoint/2010/main" val="3712493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EF42E1-5238-C5F7-20DD-5BCBA799554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9352" r="91019">
                        <a14:foregroundMark x1="9444" y1="72963" x2="9444" y2="72963"/>
                        <a14:foregroundMark x1="91019" y1="72685" x2="91019" y2="72685"/>
                      </a14:backgroundRemoval>
                    </a14:imgEffect>
                  </a14:imgLayer>
                </a14:imgProps>
              </a:ext>
              <a:ext uri="{28A0092B-C50C-407E-A947-70E740481C1C}">
                <a14:useLocalDpi xmlns:a14="http://schemas.microsoft.com/office/drawing/2010/main" val="0"/>
              </a:ext>
            </a:extLst>
          </a:blip>
          <a:srcRect/>
          <a:stretch/>
        </p:blipFill>
        <p:spPr>
          <a:xfrm>
            <a:off x="2735687" y="-398697"/>
            <a:ext cx="5940893" cy="5940893"/>
          </a:xfrm>
          <a:prstGeom prst="rect">
            <a:avLst/>
          </a:prstGeom>
        </p:spPr>
      </p:pic>
      <p:sp>
        <p:nvSpPr>
          <p:cNvPr id="4" name="Google Shape;330;p36">
            <a:extLst>
              <a:ext uri="{FF2B5EF4-FFF2-40B4-BE49-F238E27FC236}">
                <a16:creationId xmlns:a16="http://schemas.microsoft.com/office/drawing/2014/main" id="{B5AA8D9F-EF76-E5F5-7CA1-7A8AE3FB9FF8}"/>
              </a:ext>
            </a:extLst>
          </p:cNvPr>
          <p:cNvSpPr txBox="1">
            <a:spLocks noGrp="1"/>
          </p:cNvSpPr>
          <p:nvPr>
            <p:ph type="subTitle" idx="1"/>
          </p:nvPr>
        </p:nvSpPr>
        <p:spPr>
          <a:xfrm>
            <a:off x="1041719" y="2322257"/>
            <a:ext cx="5191469" cy="4989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b="1" dirty="0"/>
              <a:t>info screen</a:t>
            </a:r>
          </a:p>
        </p:txBody>
      </p:sp>
    </p:spTree>
    <p:extLst>
      <p:ext uri="{BB962C8B-B14F-4D97-AF65-F5344CB8AC3E}">
        <p14:creationId xmlns:p14="http://schemas.microsoft.com/office/powerpoint/2010/main" val="345831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6D635B-3C1A-7887-59F3-EF66405726B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2037">
                        <a14:foregroundMark x1="10185" y1="72963" x2="10185" y2="72963"/>
                        <a14:foregroundMark x1="92037" y1="72870" x2="92037" y2="72870"/>
                      </a14:backgroundRemoval>
                    </a14:imgEffect>
                  </a14:imgLayer>
                </a14:imgProps>
              </a:ext>
              <a:ext uri="{28A0092B-C50C-407E-A947-70E740481C1C}">
                <a14:useLocalDpi xmlns:a14="http://schemas.microsoft.com/office/drawing/2010/main" val="0"/>
              </a:ext>
            </a:extLst>
          </a:blip>
          <a:srcRect/>
          <a:stretch/>
        </p:blipFill>
        <p:spPr>
          <a:xfrm>
            <a:off x="2735687" y="-419047"/>
            <a:ext cx="5981593" cy="5981593"/>
          </a:xfrm>
          <a:prstGeom prst="rect">
            <a:avLst/>
          </a:prstGeom>
        </p:spPr>
      </p:pic>
      <p:sp>
        <p:nvSpPr>
          <p:cNvPr id="4" name="Google Shape;330;p36">
            <a:extLst>
              <a:ext uri="{FF2B5EF4-FFF2-40B4-BE49-F238E27FC236}">
                <a16:creationId xmlns:a16="http://schemas.microsoft.com/office/drawing/2014/main" id="{323490EF-CF85-210E-EA21-B85DA2AEDB42}"/>
              </a:ext>
            </a:extLst>
          </p:cNvPr>
          <p:cNvSpPr txBox="1">
            <a:spLocks noGrp="1"/>
          </p:cNvSpPr>
          <p:nvPr>
            <p:ph type="subTitle" idx="1"/>
          </p:nvPr>
        </p:nvSpPr>
        <p:spPr>
          <a:xfrm>
            <a:off x="1041719" y="2322257"/>
            <a:ext cx="5191469" cy="4989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b="1" dirty="0"/>
              <a:t>detect screen</a:t>
            </a:r>
          </a:p>
        </p:txBody>
      </p:sp>
    </p:spTree>
    <p:extLst>
      <p:ext uri="{BB962C8B-B14F-4D97-AF65-F5344CB8AC3E}">
        <p14:creationId xmlns:p14="http://schemas.microsoft.com/office/powerpoint/2010/main" val="504480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49FA32-7C17-126A-4666-AECB24C26BE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9259" r="90556">
                        <a14:foregroundMark x1="19352" y1="34907" x2="23426" y2="47500"/>
                        <a14:foregroundMark x1="23426" y1="47500" x2="26481" y2="57685"/>
                        <a14:foregroundMark x1="26481" y1="57685" x2="42963" y2="63796"/>
                        <a14:foregroundMark x1="42963" y1="63796" x2="63056" y2="63519"/>
                        <a14:foregroundMark x1="63056" y1="63519" x2="71574" y2="55278"/>
                        <a14:foregroundMark x1="71574" y1="55278" x2="74630" y2="41389"/>
                        <a14:foregroundMark x1="75926" y1="32130" x2="54815" y2="41574"/>
                        <a14:foregroundMark x1="54815" y1="41574" x2="50926" y2="47870"/>
                        <a14:foregroundMark x1="50926" y1="47870" x2="63519" y2="48426"/>
                        <a14:foregroundMark x1="89444" y1="74074" x2="89444" y2="74074"/>
                        <a14:foregroundMark x1="90556" y1="73519" x2="90556" y2="73519"/>
                        <a14:foregroundMark x1="9259" y1="72963" x2="9259" y2="72963"/>
                        <a14:foregroundMark x1="28056" y1="49537" x2="26389" y2="60185"/>
                        <a14:foregroundMark x1="26389" y1="60185" x2="64352" y2="43704"/>
                        <a14:foregroundMark x1="38056" y1="41944" x2="43704" y2="43056"/>
                        <a14:foregroundMark x1="43704" y1="43056" x2="71389" y2="35926"/>
                        <a14:foregroundMark x1="34167" y1="35741" x2="39722" y2="40463"/>
                        <a14:foregroundMark x1="39722" y1="40463" x2="66111" y2="30463"/>
                        <a14:foregroundMark x1="76296" y1="34907" x2="79259" y2="50463"/>
                        <a14:foregroundMark x1="79259" y1="50463" x2="73704" y2="65185"/>
                        <a14:foregroundMark x1="73704" y1="65185" x2="49167" y2="67500"/>
                        <a14:foregroundMark x1="49167" y1="67500" x2="29167" y2="64074"/>
                        <a14:foregroundMark x1="29167" y1="64074" x2="20185" y2="46481"/>
                        <a14:foregroundMark x1="36852" y1="37685" x2="29815" y2="44722"/>
                        <a14:foregroundMark x1="29815" y1="44722" x2="28148" y2="54815"/>
                        <a14:foregroundMark x1="47500" y1="35370" x2="21852" y2="37315"/>
                        <a14:foregroundMark x1="50556" y1="50648" x2="51759" y2="57778"/>
                        <a14:foregroundMark x1="71389" y1="38889" x2="72130" y2="54722"/>
                        <a14:foregroundMark x1="68704" y1="56944" x2="45370" y2="59259"/>
                        <a14:foregroundMark x1="55741" y1="59907" x2="57037" y2="59907"/>
                        <a14:foregroundMark x1="57315" y1="62130" x2="57315" y2="62130"/>
                        <a14:foregroundMark x1="49352" y1="61667" x2="49352" y2="61667"/>
                        <a14:foregroundMark x1="50000" y1="62222" x2="50000" y2="62222"/>
                        <a14:foregroundMark x1="44722" y1="67130" x2="25556" y2="67130"/>
                        <a14:foregroundMark x1="25556" y1="67130" x2="20185" y2="63981"/>
                        <a14:foregroundMark x1="20185" y1="63981" x2="20648" y2="53148"/>
                        <a14:foregroundMark x1="22593" y1="32222" x2="22593" y2="32222"/>
                      </a14:backgroundRemoval>
                    </a14:imgEffect>
                  </a14:imgLayer>
                </a14:imgProps>
              </a:ext>
              <a:ext uri="{28A0092B-C50C-407E-A947-70E740481C1C}">
                <a14:useLocalDpi xmlns:a14="http://schemas.microsoft.com/office/drawing/2010/main" val="0"/>
              </a:ext>
            </a:extLst>
          </a:blip>
          <a:srcRect/>
          <a:stretch/>
        </p:blipFill>
        <p:spPr>
          <a:xfrm>
            <a:off x="2629007" y="-453377"/>
            <a:ext cx="6050253" cy="6050253"/>
          </a:xfrm>
          <a:prstGeom prst="rect">
            <a:avLst/>
          </a:prstGeom>
        </p:spPr>
      </p:pic>
      <p:sp>
        <p:nvSpPr>
          <p:cNvPr id="4" name="Google Shape;330;p36">
            <a:extLst>
              <a:ext uri="{FF2B5EF4-FFF2-40B4-BE49-F238E27FC236}">
                <a16:creationId xmlns:a16="http://schemas.microsoft.com/office/drawing/2014/main" id="{C73BDECA-441A-304E-FAEF-FC002AC07D47}"/>
              </a:ext>
            </a:extLst>
          </p:cNvPr>
          <p:cNvSpPr txBox="1">
            <a:spLocks noGrp="1"/>
          </p:cNvSpPr>
          <p:nvPr>
            <p:ph type="subTitle" idx="1"/>
          </p:nvPr>
        </p:nvSpPr>
        <p:spPr>
          <a:xfrm>
            <a:off x="1041719" y="2322257"/>
            <a:ext cx="5191469" cy="4989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b="1" dirty="0"/>
              <a:t>Result screen</a:t>
            </a:r>
          </a:p>
        </p:txBody>
      </p:sp>
    </p:spTree>
    <p:extLst>
      <p:ext uri="{BB962C8B-B14F-4D97-AF65-F5344CB8AC3E}">
        <p14:creationId xmlns:p14="http://schemas.microsoft.com/office/powerpoint/2010/main" val="2555676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24" name="Google Shape;424;p44"/>
          <p:cNvSpPr txBox="1"/>
          <p:nvPr/>
        </p:nvSpPr>
        <p:spPr>
          <a:xfrm>
            <a:off x="683115" y="787069"/>
            <a:ext cx="4713232" cy="3904838"/>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b="1" dirty="0">
                <a:solidFill>
                  <a:schemeClr val="dk1"/>
                </a:solidFill>
                <a:latin typeface="Hanken Grotesk"/>
                <a:ea typeface="Hanken Grotesk"/>
                <a:cs typeface="Hanken Grotesk"/>
                <a:sym typeface="Hanken Grotesk"/>
              </a:rPr>
              <a:t>1. Glioma </a:t>
            </a:r>
          </a:p>
          <a:p>
            <a:pPr marL="0" lvl="0" indent="0" algn="l" rtl="0">
              <a:lnSpc>
                <a:spcPct val="115000"/>
              </a:lnSpc>
              <a:spcBef>
                <a:spcPts val="0"/>
              </a:spcBef>
              <a:spcAft>
                <a:spcPts val="0"/>
              </a:spcAft>
              <a:buNone/>
            </a:pPr>
            <a:r>
              <a:rPr lang="en-US" sz="1200" dirty="0">
                <a:solidFill>
                  <a:schemeClr val="dk1"/>
                </a:solidFill>
                <a:latin typeface="Hanken Grotesk"/>
                <a:ea typeface="Hanken Grotesk"/>
                <a:cs typeface="Hanken Grotesk"/>
                <a:sym typeface="Hanken Grotesk"/>
              </a:rPr>
              <a:t>Glioma is a increase of cells that begins inside the brain or spinal cord. The cells in a glioma appear just like healthy brain cells referred to as glial cells. Glial cells surround nerve cells and assist them function</a:t>
            </a:r>
            <a:r>
              <a:rPr lang="en-US" b="1" dirty="0">
                <a:solidFill>
                  <a:schemeClr val="dk1"/>
                </a:solidFill>
                <a:latin typeface="Hanken Grotesk"/>
                <a:ea typeface="Hanken Grotesk"/>
                <a:cs typeface="Hanken Grotesk"/>
                <a:sym typeface="Hanken Grotesk"/>
              </a:rPr>
              <a:t>.</a:t>
            </a:r>
          </a:p>
          <a:p>
            <a:pPr marL="0" lvl="0" indent="0" algn="l" rtl="0">
              <a:lnSpc>
                <a:spcPct val="115000"/>
              </a:lnSpc>
              <a:spcBef>
                <a:spcPts val="0"/>
              </a:spcBef>
              <a:spcAft>
                <a:spcPts val="0"/>
              </a:spcAft>
              <a:buNone/>
            </a:pPr>
            <a:endParaRPr lang="en-US" sz="1600" b="1" dirty="0">
              <a:solidFill>
                <a:schemeClr val="dk1"/>
              </a:solidFill>
              <a:latin typeface="Hanken Grotesk"/>
              <a:ea typeface="Hanken Grotesk"/>
              <a:cs typeface="Hanken Grotesk"/>
              <a:sym typeface="Hanken Grotesk"/>
            </a:endParaRPr>
          </a:p>
          <a:p>
            <a:pPr marL="0" lvl="0" indent="0" algn="l" rtl="0">
              <a:lnSpc>
                <a:spcPct val="115000"/>
              </a:lnSpc>
              <a:spcBef>
                <a:spcPts val="0"/>
              </a:spcBef>
              <a:spcAft>
                <a:spcPts val="0"/>
              </a:spcAft>
              <a:buNone/>
            </a:pPr>
            <a:r>
              <a:rPr lang="en-US" sz="1600" b="1" dirty="0">
                <a:solidFill>
                  <a:schemeClr val="dk1"/>
                </a:solidFill>
                <a:latin typeface="Hanken Grotesk"/>
                <a:ea typeface="Hanken Grotesk"/>
                <a:cs typeface="Hanken Grotesk"/>
                <a:sym typeface="Hanken Grotesk"/>
              </a:rPr>
              <a:t>Symptoms</a:t>
            </a:r>
          </a:p>
          <a:p>
            <a:pPr marL="342900" lvl="0" indent="-342900" algn="l" rtl="0">
              <a:lnSpc>
                <a:spcPct val="115000"/>
              </a:lnSpc>
              <a:spcBef>
                <a:spcPts val="0"/>
              </a:spcBef>
              <a:spcAft>
                <a:spcPts val="0"/>
              </a:spcAft>
              <a:buFont typeface="Wingdings" panose="05000000000000000000" pitchFamily="2" charset="2"/>
              <a:buChar char="§"/>
            </a:pPr>
            <a:r>
              <a:rPr lang="en-US" sz="1200" dirty="0">
                <a:solidFill>
                  <a:schemeClr val="dk1"/>
                </a:solidFill>
                <a:latin typeface="Hanken Grotesk"/>
                <a:ea typeface="Hanken Grotesk"/>
                <a:cs typeface="Hanken Grotesk"/>
                <a:sym typeface="Hanken Grotesk"/>
              </a:rPr>
              <a:t>Memory loss.</a:t>
            </a:r>
          </a:p>
          <a:p>
            <a:pPr marL="342900" lvl="0" indent="-342900" algn="l" rtl="0">
              <a:lnSpc>
                <a:spcPct val="115000"/>
              </a:lnSpc>
              <a:spcBef>
                <a:spcPts val="0"/>
              </a:spcBef>
              <a:spcAft>
                <a:spcPts val="0"/>
              </a:spcAft>
              <a:buFont typeface="Wingdings" panose="05000000000000000000" pitchFamily="2" charset="2"/>
              <a:buChar char="§"/>
            </a:pPr>
            <a:r>
              <a:rPr lang="en-US" sz="1200" dirty="0">
                <a:solidFill>
                  <a:schemeClr val="dk1"/>
                </a:solidFill>
                <a:latin typeface="Hanken Grotesk"/>
                <a:ea typeface="Hanken Grotesk"/>
                <a:cs typeface="Hanken Grotesk"/>
                <a:sym typeface="Hanken Grotesk"/>
              </a:rPr>
              <a:t>Personality changes or irritability</a:t>
            </a:r>
          </a:p>
          <a:p>
            <a:pPr marL="342900" lvl="0" indent="-342900" algn="l" rtl="0">
              <a:lnSpc>
                <a:spcPct val="115000"/>
              </a:lnSpc>
              <a:spcBef>
                <a:spcPts val="0"/>
              </a:spcBef>
              <a:spcAft>
                <a:spcPts val="0"/>
              </a:spcAft>
              <a:buFont typeface="Wingdings" panose="05000000000000000000" pitchFamily="2" charset="2"/>
              <a:buChar char="§"/>
            </a:pPr>
            <a:r>
              <a:rPr lang="en-US" sz="1200" dirty="0">
                <a:solidFill>
                  <a:schemeClr val="dk1"/>
                </a:solidFill>
                <a:latin typeface="Hanken Grotesk"/>
                <a:ea typeface="Hanken Grotesk"/>
                <a:cs typeface="Hanken Grotesk"/>
                <a:sym typeface="Hanken Grotesk"/>
              </a:rPr>
              <a:t>Vision problems, such as blurred vision, double vision, or loss of peripheral vision.</a:t>
            </a:r>
          </a:p>
          <a:p>
            <a:pPr marL="342900" lvl="0" indent="-342900" algn="l" rtl="0">
              <a:lnSpc>
                <a:spcPct val="115000"/>
              </a:lnSpc>
              <a:spcBef>
                <a:spcPts val="0"/>
              </a:spcBef>
              <a:spcAft>
                <a:spcPts val="0"/>
              </a:spcAft>
              <a:buFont typeface="Wingdings" panose="05000000000000000000" pitchFamily="2" charset="2"/>
              <a:buChar char="§"/>
            </a:pPr>
            <a:r>
              <a:rPr lang="en-US" sz="1200" dirty="0">
                <a:solidFill>
                  <a:schemeClr val="dk1"/>
                </a:solidFill>
                <a:latin typeface="Hanken Grotesk"/>
                <a:ea typeface="Hanken Grotesk"/>
                <a:cs typeface="Hanken Grotesk"/>
                <a:sym typeface="Hanken Grotesk"/>
              </a:rPr>
              <a:t>Speech difficulties.</a:t>
            </a:r>
          </a:p>
          <a:p>
            <a:pPr marL="342900" lvl="0" indent="-342900" algn="l" rtl="0">
              <a:lnSpc>
                <a:spcPct val="115000"/>
              </a:lnSpc>
              <a:spcBef>
                <a:spcPts val="0"/>
              </a:spcBef>
              <a:spcAft>
                <a:spcPts val="0"/>
              </a:spcAft>
              <a:buFont typeface="Wingdings" panose="05000000000000000000" pitchFamily="2" charset="2"/>
              <a:buChar char="§"/>
            </a:pPr>
            <a:r>
              <a:rPr lang="en-US" sz="1200" dirty="0">
                <a:solidFill>
                  <a:schemeClr val="dk1"/>
                </a:solidFill>
                <a:latin typeface="Hanken Grotesk"/>
                <a:ea typeface="Hanken Grotesk"/>
                <a:cs typeface="Hanken Grotesk"/>
                <a:sym typeface="Hanken Grotesk"/>
              </a:rPr>
              <a:t>Seizures.</a:t>
            </a:r>
          </a:p>
          <a:p>
            <a:pPr lvl="0" algn="l" rtl="0">
              <a:lnSpc>
                <a:spcPct val="115000"/>
              </a:lnSpc>
              <a:spcBef>
                <a:spcPts val="0"/>
              </a:spcBef>
              <a:spcAft>
                <a:spcPts val="0"/>
              </a:spcAft>
            </a:pPr>
            <a:r>
              <a:rPr lang="en-US" dirty="0">
                <a:solidFill>
                  <a:schemeClr val="dk1"/>
                </a:solidFill>
                <a:latin typeface="Hanken Grotesk"/>
                <a:ea typeface="Hanken Grotesk"/>
                <a:cs typeface="Hanken Grotesk"/>
                <a:sym typeface="Hanken Grotesk"/>
              </a:rPr>
              <a:t>Symptoms also may depend on the type of glioma, its size, and how quickly it's growing.</a:t>
            </a:r>
          </a:p>
        </p:txBody>
      </p:sp>
      <p:pic>
        <p:nvPicPr>
          <p:cNvPr id="3" name="Picture 2" descr="A brain with a brain tumor&#10;&#10;Description automatically generated with medium confidence">
            <a:extLst>
              <a:ext uri="{FF2B5EF4-FFF2-40B4-BE49-F238E27FC236}">
                <a16:creationId xmlns:a16="http://schemas.microsoft.com/office/drawing/2014/main" id="{3EEF99EA-39FC-C00E-BDC8-EBCC4D4925DA}"/>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747" b="97128" l="7437" r="94304">
                        <a14:foregroundMark x1="13924" y1="42689" x2="21361" y2="53655"/>
                        <a14:foregroundMark x1="21361" y1="53655" x2="50000" y2="57050"/>
                        <a14:foregroundMark x1="50000" y1="57050" x2="44146" y2="86815"/>
                        <a14:foregroundMark x1="44146" y1="86815" x2="44146" y2="83551"/>
                        <a14:foregroundMark x1="11709" y1="40731" x2="17563" y2="63969"/>
                        <a14:foregroundMark x1="17563" y1="63969" x2="34494" y2="88903"/>
                        <a14:foregroundMark x1="34494" y1="88903" x2="46994" y2="89295"/>
                        <a14:foregroundMark x1="81013" y1="25979" x2="88133" y2="37337"/>
                        <a14:foregroundMark x1="88133" y1="37337" x2="87816" y2="55875"/>
                        <a14:foregroundMark x1="87816" y1="55875" x2="75633" y2="73499"/>
                        <a14:foregroundMark x1="75633" y1="73499" x2="76108" y2="89295"/>
                        <a14:foregroundMark x1="76108" y1="89295" x2="65981" y2="73760"/>
                        <a14:foregroundMark x1="65981" y1="73760" x2="82278" y2="53786"/>
                        <a14:foregroundMark x1="82278" y1="53786" x2="82278" y2="53786"/>
                        <a14:foregroundMark x1="89399" y1="48433" x2="86076" y2="68407"/>
                        <a14:foregroundMark x1="91139" y1="52480" x2="93671" y2="45170"/>
                        <a14:foregroundMark x1="94146" y1="38381" x2="94146" y2="38381"/>
                        <a14:foregroundMark x1="56804" y1="9269" x2="48892" y2="8877"/>
                        <a14:foregroundMark x1="82911" y1="71279" x2="86392" y2="88903"/>
                        <a14:foregroundMark x1="90665" y1="92950" x2="93354" y2="95300"/>
                        <a14:foregroundMark x1="87658" y1="95170" x2="67247" y2="92428"/>
                        <a14:foregroundMark x1="46519" y1="93603" x2="68038" y2="93603"/>
                        <a14:foregroundMark x1="94462" y1="95953" x2="31962" y2="95561"/>
                        <a14:foregroundMark x1="62658" y1="97128" x2="83386" y2="95561"/>
                        <a14:foregroundMark x1="7437" y1="48433" x2="7437" y2="56266"/>
                      </a14:backgroundRemoval>
                    </a14:imgEffect>
                  </a14:imgLayer>
                </a14:imgProps>
              </a:ext>
              <a:ext uri="{28A0092B-C50C-407E-A947-70E740481C1C}">
                <a14:useLocalDpi xmlns:a14="http://schemas.microsoft.com/office/drawing/2010/main" val="0"/>
              </a:ext>
            </a:extLst>
          </a:blip>
          <a:srcRect b="5071"/>
          <a:stretch/>
        </p:blipFill>
        <p:spPr>
          <a:xfrm>
            <a:off x="5222407" y="519357"/>
            <a:ext cx="3551204" cy="4085863"/>
          </a:xfrm>
          <a:prstGeom prst="rect">
            <a:avLst/>
          </a:prstGeom>
        </p:spPr>
      </p:pic>
    </p:spTree>
    <p:extLst>
      <p:ext uri="{BB962C8B-B14F-4D97-AF65-F5344CB8AC3E}">
        <p14:creationId xmlns:p14="http://schemas.microsoft.com/office/powerpoint/2010/main" val="2989074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6"/>
          <p:cNvSpPr txBox="1">
            <a:spLocks noGrp="1"/>
          </p:cNvSpPr>
          <p:nvPr>
            <p:ph type="title"/>
          </p:nvPr>
        </p:nvSpPr>
        <p:spPr>
          <a:xfrm>
            <a:off x="1254120" y="2571750"/>
            <a:ext cx="5067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System Implementation</a:t>
            </a:r>
            <a:endParaRPr dirty="0"/>
          </a:p>
        </p:txBody>
      </p:sp>
      <p:sp>
        <p:nvSpPr>
          <p:cNvPr id="331" name="Google Shape;331;p36"/>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ar-EG" dirty="0"/>
              <a:t>5</a:t>
            </a:r>
            <a:endParaRPr dirty="0"/>
          </a:p>
        </p:txBody>
      </p:sp>
    </p:spTree>
    <p:extLst>
      <p:ext uri="{BB962C8B-B14F-4D97-AF65-F5344CB8AC3E}">
        <p14:creationId xmlns:p14="http://schemas.microsoft.com/office/powerpoint/2010/main" val="1174985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22" name="Google Shape;422;p44"/>
          <p:cNvSpPr txBox="1">
            <a:spLocks noGrp="1"/>
          </p:cNvSpPr>
          <p:nvPr>
            <p:ph type="title"/>
          </p:nvPr>
        </p:nvSpPr>
        <p:spPr>
          <a:xfrm>
            <a:off x="243186" y="233007"/>
            <a:ext cx="864935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Visualization</a:t>
            </a:r>
          </a:p>
        </p:txBody>
      </p:sp>
      <p:sp>
        <p:nvSpPr>
          <p:cNvPr id="424" name="Google Shape;424;p44"/>
          <p:cNvSpPr txBox="1"/>
          <p:nvPr/>
        </p:nvSpPr>
        <p:spPr>
          <a:xfrm>
            <a:off x="438872" y="949059"/>
            <a:ext cx="8257982" cy="3245381"/>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pPr>
            <a:r>
              <a:rPr lang="en-US" sz="2000" dirty="0">
                <a:solidFill>
                  <a:schemeClr val="dk1"/>
                </a:solidFill>
                <a:latin typeface="Hanken Grotesk"/>
                <a:ea typeface="Hanken Grotesk"/>
                <a:cs typeface="Hanken Grotesk"/>
                <a:sym typeface="Hanken Grotesk"/>
              </a:rPr>
              <a:t>we have 5,712 images in training file and divided into 4 files like below image</a:t>
            </a:r>
          </a:p>
        </p:txBody>
      </p:sp>
      <p:pic>
        <p:nvPicPr>
          <p:cNvPr id="2" name="Picture 1" descr="A graph of blue and white bars&#10;&#10;Description automatically generated">
            <a:extLst>
              <a:ext uri="{FF2B5EF4-FFF2-40B4-BE49-F238E27FC236}">
                <a16:creationId xmlns:a16="http://schemas.microsoft.com/office/drawing/2014/main" id="{97578B67-41CE-69FA-3539-D40A7A7C22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8405" y="1641485"/>
            <a:ext cx="7124715" cy="30546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81589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22" name="Google Shape;422;p44"/>
          <p:cNvSpPr txBox="1">
            <a:spLocks noGrp="1"/>
          </p:cNvSpPr>
          <p:nvPr>
            <p:ph type="title"/>
          </p:nvPr>
        </p:nvSpPr>
        <p:spPr>
          <a:xfrm>
            <a:off x="243186" y="233007"/>
            <a:ext cx="864935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Visualization</a:t>
            </a:r>
          </a:p>
        </p:txBody>
      </p:sp>
      <p:sp>
        <p:nvSpPr>
          <p:cNvPr id="424" name="Google Shape;424;p44"/>
          <p:cNvSpPr txBox="1"/>
          <p:nvPr/>
        </p:nvSpPr>
        <p:spPr>
          <a:xfrm>
            <a:off x="438872" y="949059"/>
            <a:ext cx="8257982" cy="3245381"/>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pPr>
            <a:r>
              <a:rPr lang="en-US" sz="2000" dirty="0">
                <a:solidFill>
                  <a:schemeClr val="dk1"/>
                </a:solidFill>
                <a:latin typeface="Hanken Grotesk"/>
                <a:ea typeface="Hanken Grotesk"/>
                <a:cs typeface="Hanken Grotesk"/>
                <a:sym typeface="Hanken Grotesk"/>
              </a:rPr>
              <a:t>we have 1,311 images in testing file and divided into 4 files like below image</a:t>
            </a:r>
          </a:p>
        </p:txBody>
      </p:sp>
      <p:pic>
        <p:nvPicPr>
          <p:cNvPr id="3" name="Picture 2" descr="A graph of blue and white bars&#10;&#10;Description automatically generated with medium confidence">
            <a:extLst>
              <a:ext uri="{FF2B5EF4-FFF2-40B4-BE49-F238E27FC236}">
                <a16:creationId xmlns:a16="http://schemas.microsoft.com/office/drawing/2014/main" id="{9C5C2396-DF13-1FE6-F6B3-79BB0D28C7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291" y="1593563"/>
            <a:ext cx="7068830" cy="30012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73623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22" name="Google Shape;422;p44"/>
          <p:cNvSpPr txBox="1">
            <a:spLocks noGrp="1"/>
          </p:cNvSpPr>
          <p:nvPr>
            <p:ph type="title"/>
          </p:nvPr>
        </p:nvSpPr>
        <p:spPr>
          <a:xfrm>
            <a:off x="243186" y="233007"/>
            <a:ext cx="864935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Visualization</a:t>
            </a:r>
          </a:p>
        </p:txBody>
      </p:sp>
      <p:sp>
        <p:nvSpPr>
          <p:cNvPr id="424" name="Google Shape;424;p44"/>
          <p:cNvSpPr txBox="1"/>
          <p:nvPr/>
        </p:nvSpPr>
        <p:spPr>
          <a:xfrm>
            <a:off x="540472" y="2205240"/>
            <a:ext cx="3706408" cy="995160"/>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pPr>
            <a:r>
              <a:rPr lang="en-US" sz="2000" dirty="0">
                <a:solidFill>
                  <a:schemeClr val="dk1"/>
                </a:solidFill>
                <a:latin typeface="Hanken Grotesk"/>
                <a:ea typeface="Hanken Grotesk"/>
                <a:cs typeface="Hanken Grotesk"/>
                <a:sym typeface="Hanken Grotesk"/>
              </a:rPr>
              <a:t>We will standardize the size of all images to 224*224 </a:t>
            </a:r>
          </a:p>
        </p:txBody>
      </p:sp>
      <p:pic>
        <p:nvPicPr>
          <p:cNvPr id="2" name="Picture 1" descr="A collage of images of a brain&#10;&#10;Description automatically generated">
            <a:extLst>
              <a:ext uri="{FF2B5EF4-FFF2-40B4-BE49-F238E27FC236}">
                <a16:creationId xmlns:a16="http://schemas.microsoft.com/office/drawing/2014/main" id="{CA2B3223-BE17-8F31-0665-4537E02FA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7863" y="904240"/>
            <a:ext cx="3773202" cy="3817321"/>
          </a:xfrm>
          <a:prstGeom prst="rect">
            <a:avLst/>
          </a:prstGeom>
        </p:spPr>
      </p:pic>
    </p:spTree>
    <p:extLst>
      <p:ext uri="{BB962C8B-B14F-4D97-AF65-F5344CB8AC3E}">
        <p14:creationId xmlns:p14="http://schemas.microsoft.com/office/powerpoint/2010/main" val="3622007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24;p44">
            <a:extLst>
              <a:ext uri="{FF2B5EF4-FFF2-40B4-BE49-F238E27FC236}">
                <a16:creationId xmlns:a16="http://schemas.microsoft.com/office/drawing/2014/main" id="{2840D5B2-6EE9-5B95-7D01-AA70544E6900}"/>
              </a:ext>
            </a:extLst>
          </p:cNvPr>
          <p:cNvSpPr txBox="1"/>
          <p:nvPr/>
        </p:nvSpPr>
        <p:spPr>
          <a:xfrm>
            <a:off x="544528" y="805707"/>
            <a:ext cx="8164395" cy="3029293"/>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pPr>
            <a:r>
              <a:rPr lang="en-US" sz="1600" b="1" dirty="0">
                <a:solidFill>
                  <a:schemeClr val="dk1"/>
                </a:solidFill>
                <a:latin typeface="Hanken Grotesk"/>
                <a:ea typeface="Hanken Grotesk"/>
                <a:cs typeface="Hanken Grotesk"/>
                <a:sym typeface="Hanken Grotesk"/>
              </a:rPr>
              <a:t>FITTING &amp; TRAINING </a:t>
            </a:r>
          </a:p>
        </p:txBody>
      </p:sp>
      <p:sp>
        <p:nvSpPr>
          <p:cNvPr id="2" name="Google Shape;422;p44">
            <a:extLst>
              <a:ext uri="{FF2B5EF4-FFF2-40B4-BE49-F238E27FC236}">
                <a16:creationId xmlns:a16="http://schemas.microsoft.com/office/drawing/2014/main" id="{3CDB78DC-0C24-4E2A-4C24-9A798E1A5D05}"/>
              </a:ext>
            </a:extLst>
          </p:cNvPr>
          <p:cNvSpPr txBox="1">
            <a:spLocks/>
          </p:cNvSpPr>
          <p:nvPr/>
        </p:nvSpPr>
        <p:spPr>
          <a:xfrm>
            <a:off x="243186" y="233007"/>
            <a:ext cx="8649354"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dirty="0">
                <a:solidFill>
                  <a:srgbClr val="C00000"/>
                </a:solidFill>
                <a:latin typeface="Figtree Black"/>
                <a:sym typeface="Figtree Black"/>
              </a:rPr>
              <a:t>Classification</a:t>
            </a:r>
            <a:endParaRPr lang="en-US" dirty="0">
              <a:solidFill>
                <a:srgbClr val="C00000"/>
              </a:solidFill>
            </a:endParaRPr>
          </a:p>
        </p:txBody>
      </p:sp>
      <p:pic>
        <p:nvPicPr>
          <p:cNvPr id="5" name="Picture 4">
            <a:extLst>
              <a:ext uri="{FF2B5EF4-FFF2-40B4-BE49-F238E27FC236}">
                <a16:creationId xmlns:a16="http://schemas.microsoft.com/office/drawing/2014/main" id="{8EBEB210-FF5C-718B-407A-2892946EC491}"/>
              </a:ext>
            </a:extLst>
          </p:cNvPr>
          <p:cNvPicPr>
            <a:picLocks noChangeAspect="1"/>
          </p:cNvPicPr>
          <p:nvPr/>
        </p:nvPicPr>
        <p:blipFill>
          <a:blip r:embed="rId2"/>
          <a:stretch>
            <a:fillRect/>
          </a:stretch>
        </p:blipFill>
        <p:spPr>
          <a:xfrm>
            <a:off x="334953" y="1475817"/>
            <a:ext cx="8465820" cy="3075549"/>
          </a:xfrm>
          <a:prstGeom prst="rect">
            <a:avLst/>
          </a:prstGeom>
        </p:spPr>
      </p:pic>
    </p:spTree>
    <p:extLst>
      <p:ext uri="{BB962C8B-B14F-4D97-AF65-F5344CB8AC3E}">
        <p14:creationId xmlns:p14="http://schemas.microsoft.com/office/powerpoint/2010/main" val="1568273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24;p44">
            <a:extLst>
              <a:ext uri="{FF2B5EF4-FFF2-40B4-BE49-F238E27FC236}">
                <a16:creationId xmlns:a16="http://schemas.microsoft.com/office/drawing/2014/main" id="{2840D5B2-6EE9-5B95-7D01-AA70544E6900}"/>
              </a:ext>
            </a:extLst>
          </p:cNvPr>
          <p:cNvSpPr txBox="1"/>
          <p:nvPr/>
        </p:nvSpPr>
        <p:spPr>
          <a:xfrm>
            <a:off x="544528" y="805707"/>
            <a:ext cx="8164395" cy="3029293"/>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pPr>
            <a:r>
              <a:rPr lang="en-US" sz="1600" b="1" dirty="0">
                <a:solidFill>
                  <a:schemeClr val="dk1"/>
                </a:solidFill>
                <a:latin typeface="Hanken Grotesk"/>
                <a:ea typeface="Hanken Grotesk"/>
                <a:cs typeface="Hanken Grotesk"/>
                <a:sym typeface="Hanken Grotesk"/>
              </a:rPr>
              <a:t>Classification Model Evaluation</a:t>
            </a:r>
          </a:p>
        </p:txBody>
      </p:sp>
      <p:sp>
        <p:nvSpPr>
          <p:cNvPr id="2" name="Google Shape;422;p44">
            <a:extLst>
              <a:ext uri="{FF2B5EF4-FFF2-40B4-BE49-F238E27FC236}">
                <a16:creationId xmlns:a16="http://schemas.microsoft.com/office/drawing/2014/main" id="{3CDB78DC-0C24-4E2A-4C24-9A798E1A5D05}"/>
              </a:ext>
            </a:extLst>
          </p:cNvPr>
          <p:cNvSpPr txBox="1">
            <a:spLocks/>
          </p:cNvSpPr>
          <p:nvPr/>
        </p:nvSpPr>
        <p:spPr>
          <a:xfrm>
            <a:off x="243186" y="233007"/>
            <a:ext cx="8649354"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dirty="0">
                <a:solidFill>
                  <a:srgbClr val="C00000"/>
                </a:solidFill>
                <a:latin typeface="Figtree Black"/>
                <a:sym typeface="Figtree Black"/>
              </a:rPr>
              <a:t>Classification</a:t>
            </a:r>
            <a:endParaRPr lang="en-US" dirty="0">
              <a:solidFill>
                <a:srgbClr val="C00000"/>
              </a:solidFill>
            </a:endParaRPr>
          </a:p>
        </p:txBody>
      </p:sp>
      <p:pic>
        <p:nvPicPr>
          <p:cNvPr id="4" name="Picture 3" descr="A graph of a graph of a graph&#10;&#10;Description automatically generated with medium confidence">
            <a:extLst>
              <a:ext uri="{FF2B5EF4-FFF2-40B4-BE49-F238E27FC236}">
                <a16:creationId xmlns:a16="http://schemas.microsoft.com/office/drawing/2014/main" id="{3B87C418-FD92-71EB-3847-ABE506279C92}"/>
              </a:ext>
            </a:extLst>
          </p:cNvPr>
          <p:cNvPicPr>
            <a:picLocks noChangeAspect="1"/>
          </p:cNvPicPr>
          <p:nvPr/>
        </p:nvPicPr>
        <p:blipFill>
          <a:blip r:embed="rId2"/>
          <a:stretch>
            <a:fillRect/>
          </a:stretch>
        </p:blipFill>
        <p:spPr>
          <a:xfrm>
            <a:off x="376844" y="1206561"/>
            <a:ext cx="8382038" cy="3643474"/>
          </a:xfrm>
          <a:prstGeom prst="rect">
            <a:avLst/>
          </a:prstGeom>
        </p:spPr>
      </p:pic>
    </p:spTree>
    <p:extLst>
      <p:ext uri="{BB962C8B-B14F-4D97-AF65-F5344CB8AC3E}">
        <p14:creationId xmlns:p14="http://schemas.microsoft.com/office/powerpoint/2010/main" val="2516164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22;p44">
            <a:extLst>
              <a:ext uri="{FF2B5EF4-FFF2-40B4-BE49-F238E27FC236}">
                <a16:creationId xmlns:a16="http://schemas.microsoft.com/office/drawing/2014/main" id="{3CDB78DC-0C24-4E2A-4C24-9A798E1A5D05}"/>
              </a:ext>
            </a:extLst>
          </p:cNvPr>
          <p:cNvSpPr txBox="1">
            <a:spLocks/>
          </p:cNvSpPr>
          <p:nvPr/>
        </p:nvSpPr>
        <p:spPr>
          <a:xfrm>
            <a:off x="243186" y="233007"/>
            <a:ext cx="8649354"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dirty="0">
                <a:solidFill>
                  <a:srgbClr val="C00000"/>
                </a:solidFill>
                <a:latin typeface="Figtree Black"/>
                <a:sym typeface="Figtree Black"/>
              </a:rPr>
              <a:t>Classification</a:t>
            </a:r>
            <a:endParaRPr lang="en-US" dirty="0">
              <a:solidFill>
                <a:srgbClr val="C00000"/>
              </a:solidFill>
            </a:endParaRPr>
          </a:p>
        </p:txBody>
      </p:sp>
      <p:sp>
        <p:nvSpPr>
          <p:cNvPr id="5" name="Google Shape;424;p44">
            <a:extLst>
              <a:ext uri="{FF2B5EF4-FFF2-40B4-BE49-F238E27FC236}">
                <a16:creationId xmlns:a16="http://schemas.microsoft.com/office/drawing/2014/main" id="{2F2A3FFE-D311-8083-3E92-14A48C66C51D}"/>
              </a:ext>
            </a:extLst>
          </p:cNvPr>
          <p:cNvSpPr txBox="1"/>
          <p:nvPr/>
        </p:nvSpPr>
        <p:spPr>
          <a:xfrm>
            <a:off x="485665" y="982688"/>
            <a:ext cx="8164395" cy="3029293"/>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pPr>
            <a:r>
              <a:rPr lang="en-US" sz="1600" b="1" dirty="0">
                <a:solidFill>
                  <a:schemeClr val="dk1"/>
                </a:solidFill>
                <a:latin typeface="Hanken Grotesk"/>
                <a:ea typeface="Hanken Grotesk"/>
                <a:cs typeface="Hanken Grotesk"/>
                <a:sym typeface="Hanken Grotesk"/>
              </a:rPr>
              <a:t>PREDICTION</a:t>
            </a:r>
          </a:p>
        </p:txBody>
      </p:sp>
      <p:pic>
        <p:nvPicPr>
          <p:cNvPr id="4" name="Picture 3" descr="A close-up of a brain tumor&#10;&#10;Description automatically generated">
            <a:extLst>
              <a:ext uri="{FF2B5EF4-FFF2-40B4-BE49-F238E27FC236}">
                <a16:creationId xmlns:a16="http://schemas.microsoft.com/office/drawing/2014/main" id="{9E3B6C2E-1094-64F4-FCEF-3909140DB6C9}"/>
              </a:ext>
            </a:extLst>
          </p:cNvPr>
          <p:cNvPicPr>
            <a:picLocks noChangeAspect="1"/>
          </p:cNvPicPr>
          <p:nvPr/>
        </p:nvPicPr>
        <p:blipFill>
          <a:blip r:embed="rId2"/>
          <a:stretch>
            <a:fillRect/>
          </a:stretch>
        </p:blipFill>
        <p:spPr>
          <a:xfrm>
            <a:off x="380865" y="1718707"/>
            <a:ext cx="4098993" cy="2943235"/>
          </a:xfrm>
          <a:prstGeom prst="rect">
            <a:avLst/>
          </a:prstGeom>
        </p:spPr>
      </p:pic>
      <p:pic>
        <p:nvPicPr>
          <p:cNvPr id="8" name="Picture 7" descr="A close-up of a brain tumor&#10;&#10;Description automatically generated">
            <a:extLst>
              <a:ext uri="{FF2B5EF4-FFF2-40B4-BE49-F238E27FC236}">
                <a16:creationId xmlns:a16="http://schemas.microsoft.com/office/drawing/2014/main" id="{DA25D9A5-2FFA-97A8-9315-C877C6322A2A}"/>
              </a:ext>
            </a:extLst>
          </p:cNvPr>
          <p:cNvPicPr>
            <a:picLocks noChangeAspect="1"/>
          </p:cNvPicPr>
          <p:nvPr/>
        </p:nvPicPr>
        <p:blipFill>
          <a:blip r:embed="rId3"/>
          <a:stretch>
            <a:fillRect/>
          </a:stretch>
        </p:blipFill>
        <p:spPr>
          <a:xfrm>
            <a:off x="4479858" y="1718707"/>
            <a:ext cx="4338695" cy="2954924"/>
          </a:xfrm>
          <a:prstGeom prst="rect">
            <a:avLst/>
          </a:prstGeom>
        </p:spPr>
      </p:pic>
    </p:spTree>
    <p:extLst>
      <p:ext uri="{BB962C8B-B14F-4D97-AF65-F5344CB8AC3E}">
        <p14:creationId xmlns:p14="http://schemas.microsoft.com/office/powerpoint/2010/main" val="2432734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424;p44">
            <a:extLst>
              <a:ext uri="{FF2B5EF4-FFF2-40B4-BE49-F238E27FC236}">
                <a16:creationId xmlns:a16="http://schemas.microsoft.com/office/drawing/2014/main" id="{20ADFA16-E7D8-2410-7793-27CEA9895CA8}"/>
              </a:ext>
            </a:extLst>
          </p:cNvPr>
          <p:cNvSpPr txBox="1"/>
          <p:nvPr/>
        </p:nvSpPr>
        <p:spPr>
          <a:xfrm>
            <a:off x="485664" y="700748"/>
            <a:ext cx="8164395" cy="3029293"/>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pPr>
            <a:r>
              <a:rPr lang="en-US" sz="1600" b="1" dirty="0">
                <a:solidFill>
                  <a:schemeClr val="dk1"/>
                </a:solidFill>
                <a:latin typeface="Hanken Grotesk"/>
                <a:ea typeface="Hanken Grotesk"/>
                <a:cs typeface="Hanken Grotesk"/>
                <a:sym typeface="Hanken Grotesk"/>
              </a:rPr>
              <a:t>Different models in classification </a:t>
            </a:r>
          </a:p>
        </p:txBody>
      </p:sp>
      <p:graphicFrame>
        <p:nvGraphicFramePr>
          <p:cNvPr id="3" name="Table 3">
            <a:extLst>
              <a:ext uri="{FF2B5EF4-FFF2-40B4-BE49-F238E27FC236}">
                <a16:creationId xmlns:a16="http://schemas.microsoft.com/office/drawing/2014/main" id="{80D3CE7D-D78F-5656-1A05-1DB7428C0B61}"/>
              </a:ext>
            </a:extLst>
          </p:cNvPr>
          <p:cNvGraphicFramePr>
            <a:graphicFrameLocks noGrp="1"/>
          </p:cNvGraphicFramePr>
          <p:nvPr>
            <p:extLst>
              <p:ext uri="{D42A27DB-BD31-4B8C-83A1-F6EECF244321}">
                <p14:modId xmlns:p14="http://schemas.microsoft.com/office/powerpoint/2010/main" val="907104244"/>
              </p:ext>
            </p:extLst>
          </p:nvPr>
        </p:nvGraphicFramePr>
        <p:xfrm>
          <a:off x="761384" y="1214174"/>
          <a:ext cx="7612953" cy="3593754"/>
        </p:xfrm>
        <a:graphic>
          <a:graphicData uri="http://schemas.openxmlformats.org/drawingml/2006/table">
            <a:tbl>
              <a:tblPr firstRow="1" bandRow="1">
                <a:tableStyleId>{7E9639D4-E3E2-4D34-9284-5A2195B3D0D7}</a:tableStyleId>
              </a:tblPr>
              <a:tblGrid>
                <a:gridCol w="846436">
                  <a:extLst>
                    <a:ext uri="{9D8B030D-6E8A-4147-A177-3AD203B41FA5}">
                      <a16:colId xmlns:a16="http://schemas.microsoft.com/office/drawing/2014/main" val="3382242338"/>
                    </a:ext>
                  </a:extLst>
                </a:gridCol>
                <a:gridCol w="1645877">
                  <a:extLst>
                    <a:ext uri="{9D8B030D-6E8A-4147-A177-3AD203B41FA5}">
                      <a16:colId xmlns:a16="http://schemas.microsoft.com/office/drawing/2014/main" val="316926040"/>
                    </a:ext>
                  </a:extLst>
                </a:gridCol>
                <a:gridCol w="1996440">
                  <a:extLst>
                    <a:ext uri="{9D8B030D-6E8A-4147-A177-3AD203B41FA5}">
                      <a16:colId xmlns:a16="http://schemas.microsoft.com/office/drawing/2014/main" val="1403836259"/>
                    </a:ext>
                  </a:extLst>
                </a:gridCol>
                <a:gridCol w="711135">
                  <a:extLst>
                    <a:ext uri="{9D8B030D-6E8A-4147-A177-3AD203B41FA5}">
                      <a16:colId xmlns:a16="http://schemas.microsoft.com/office/drawing/2014/main" val="2396484464"/>
                    </a:ext>
                  </a:extLst>
                </a:gridCol>
                <a:gridCol w="2413065">
                  <a:extLst>
                    <a:ext uri="{9D8B030D-6E8A-4147-A177-3AD203B41FA5}">
                      <a16:colId xmlns:a16="http://schemas.microsoft.com/office/drawing/2014/main" val="1443218564"/>
                    </a:ext>
                  </a:extLst>
                </a:gridCol>
              </a:tblGrid>
              <a:tr h="423819">
                <a:tc>
                  <a:txBody>
                    <a:bodyPr/>
                    <a:lstStyle/>
                    <a:p>
                      <a:pPr algn="ctr" fontAlgn="ctr"/>
                      <a:r>
                        <a:rPr lang="en-US" sz="1100" b="1" u="none" strike="noStrike" dirty="0">
                          <a:solidFill>
                            <a:schemeClr val="bg1"/>
                          </a:solidFill>
                          <a:effectLst/>
                        </a:rPr>
                        <a:t>n</a:t>
                      </a:r>
                      <a:endParaRPr lang="en-US" sz="1100" b="1" i="0" u="none" strike="noStrike" dirty="0">
                        <a:solidFill>
                          <a:schemeClr val="bg1"/>
                        </a:solidFill>
                        <a:effectLst/>
                        <a:latin typeface="Calibri" panose="020F0502020204030204" pitchFamily="34" charset="0"/>
                      </a:endParaRPr>
                    </a:p>
                  </a:txBody>
                  <a:tcPr marL="7620" marR="7620" marT="7620" marB="0" anchor="ctr"/>
                </a:tc>
                <a:tc>
                  <a:txBody>
                    <a:bodyPr/>
                    <a:lstStyle/>
                    <a:p>
                      <a:pPr algn="ctr" fontAlgn="ctr"/>
                      <a:r>
                        <a:rPr lang="en-US" sz="1100" b="1" u="none" strike="noStrike" dirty="0">
                          <a:solidFill>
                            <a:schemeClr val="bg1"/>
                          </a:solidFill>
                          <a:effectLst/>
                        </a:rPr>
                        <a:t>model</a:t>
                      </a:r>
                      <a:endParaRPr lang="en-US" sz="1100" b="1" i="0" u="none" strike="noStrike" dirty="0">
                        <a:solidFill>
                          <a:schemeClr val="bg1"/>
                        </a:solidFill>
                        <a:effectLst/>
                        <a:latin typeface="Calibri" panose="020F0502020204030204" pitchFamily="34" charset="0"/>
                      </a:endParaRPr>
                    </a:p>
                  </a:txBody>
                  <a:tcPr marL="7620" marR="7620" marT="7620" marB="0" anchor="ctr"/>
                </a:tc>
                <a:tc>
                  <a:txBody>
                    <a:bodyPr/>
                    <a:lstStyle/>
                    <a:p>
                      <a:pPr algn="ctr" fontAlgn="ctr"/>
                      <a:r>
                        <a:rPr lang="en-US" sz="1100" b="1" u="none" strike="noStrike" dirty="0">
                          <a:solidFill>
                            <a:schemeClr val="bg1"/>
                          </a:solidFill>
                          <a:effectLst/>
                        </a:rPr>
                        <a:t>dataset</a:t>
                      </a:r>
                      <a:endParaRPr lang="en-US" sz="1100" b="1" i="0" u="none" strike="noStrike" dirty="0">
                        <a:solidFill>
                          <a:schemeClr val="bg1"/>
                        </a:solidFill>
                        <a:effectLst/>
                        <a:latin typeface="Calibri" panose="020F0502020204030204" pitchFamily="34" charset="0"/>
                      </a:endParaRPr>
                    </a:p>
                  </a:txBody>
                  <a:tcPr marL="7620" marR="7620" marT="7620" marB="0" anchor="ctr"/>
                </a:tc>
                <a:tc>
                  <a:txBody>
                    <a:bodyPr/>
                    <a:lstStyle/>
                    <a:p>
                      <a:pPr algn="ctr" fontAlgn="ctr"/>
                      <a:r>
                        <a:rPr lang="en-US" sz="1100" b="1" u="none" strike="noStrike" dirty="0">
                          <a:solidFill>
                            <a:schemeClr val="bg1"/>
                          </a:solidFill>
                          <a:effectLst/>
                        </a:rPr>
                        <a:t>accuracy</a:t>
                      </a:r>
                      <a:endParaRPr lang="en-US" sz="1100" b="1" i="0" u="none" strike="noStrike" dirty="0">
                        <a:solidFill>
                          <a:schemeClr val="bg1"/>
                        </a:solidFill>
                        <a:effectLst/>
                        <a:latin typeface="Calibri" panose="020F0502020204030204" pitchFamily="34" charset="0"/>
                      </a:endParaRPr>
                    </a:p>
                  </a:txBody>
                  <a:tcPr marL="7620" marR="7620" marT="7620" marB="0" anchor="ctr"/>
                </a:tc>
                <a:tc>
                  <a:txBody>
                    <a:bodyPr/>
                    <a:lstStyle/>
                    <a:p>
                      <a:pPr algn="ctr" fontAlgn="ctr"/>
                      <a:r>
                        <a:rPr lang="en-US" sz="1100" b="1" u="none" strike="noStrike" dirty="0">
                          <a:solidFill>
                            <a:schemeClr val="bg1"/>
                          </a:solidFill>
                          <a:effectLst/>
                        </a:rPr>
                        <a:t>output</a:t>
                      </a:r>
                      <a:endParaRPr lang="en-US" sz="1100" b="1" i="0" u="none" strike="noStrike" dirty="0">
                        <a:solidFill>
                          <a:schemeClr val="bg1"/>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540481444"/>
                  </a:ext>
                </a:extLst>
              </a:tr>
              <a:tr h="879570">
                <a:tc>
                  <a:txBody>
                    <a:bodyPr/>
                    <a:lstStyle/>
                    <a:p>
                      <a:pPr algn="ctr" fontAlgn="ctr"/>
                      <a:r>
                        <a:rPr lang="en-US" sz="1000" b="0" u="none" strike="noStrike" dirty="0">
                          <a:solidFill>
                            <a:srgbClr val="000000"/>
                          </a:solidFill>
                          <a:effectLst/>
                        </a:rPr>
                        <a:t>1</a:t>
                      </a:r>
                      <a:endParaRPr lang="en-US" sz="10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000" b="0" u="none" strike="noStrike" dirty="0">
                          <a:solidFill>
                            <a:srgbClr val="000000"/>
                          </a:solidFill>
                          <a:effectLst/>
                        </a:rPr>
                        <a:t>CNN</a:t>
                      </a:r>
                      <a:endParaRPr lang="en-US" sz="10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000" b="0" u="none" strike="noStrike" dirty="0">
                          <a:solidFill>
                            <a:srgbClr val="000000"/>
                          </a:solidFill>
                          <a:effectLst/>
                        </a:rPr>
                        <a:t>Have 3060 Images included in 3 files (yes (1500 image) , no(1500) , pred(60 images)) </a:t>
                      </a:r>
                      <a:endParaRPr lang="en-US" sz="10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000" b="0" u="none" strike="noStrike">
                          <a:solidFill>
                            <a:srgbClr val="000000"/>
                          </a:solidFill>
                          <a:effectLst/>
                        </a:rPr>
                        <a:t>97.50%</a:t>
                      </a:r>
                      <a:endParaRPr lang="en-US" sz="10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000" b="0" u="none" strike="noStrike" dirty="0">
                          <a:solidFill>
                            <a:srgbClr val="000000"/>
                          </a:solidFill>
                          <a:effectLst/>
                        </a:rPr>
                        <a:t>(The image contains a brain tumor) OR (The image does not contain a brain tumor)</a:t>
                      </a:r>
                      <a:endParaRPr lang="en-US" sz="10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10646656"/>
                  </a:ext>
                </a:extLst>
              </a:tr>
              <a:tr h="879570">
                <a:tc>
                  <a:txBody>
                    <a:bodyPr/>
                    <a:lstStyle/>
                    <a:p>
                      <a:pPr algn="ctr" fontAlgn="ctr"/>
                      <a:r>
                        <a:rPr lang="en-US" sz="1000" b="0" u="none" strike="noStrike" dirty="0">
                          <a:solidFill>
                            <a:srgbClr val="000000"/>
                          </a:solidFill>
                          <a:effectLst/>
                        </a:rPr>
                        <a:t>2</a:t>
                      </a:r>
                      <a:endParaRPr lang="en-US" sz="10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000" b="0" u="none" strike="noStrike">
                          <a:solidFill>
                            <a:srgbClr val="000000"/>
                          </a:solidFill>
                          <a:effectLst/>
                        </a:rPr>
                        <a:t>KNN</a:t>
                      </a:r>
                      <a:endParaRPr lang="en-US" sz="10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000" b="0" u="none" strike="noStrike" dirty="0">
                          <a:solidFill>
                            <a:srgbClr val="000000"/>
                          </a:solidFill>
                          <a:effectLst/>
                        </a:rPr>
                        <a:t>Have 3060 Images included in 3 files (yes (1500 image) , no(1500) , pred(60 images)) </a:t>
                      </a:r>
                      <a:endParaRPr lang="en-US" sz="10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000" b="0" u="none" strike="noStrike" dirty="0">
                          <a:solidFill>
                            <a:srgbClr val="000000"/>
                          </a:solidFill>
                          <a:effectLst/>
                        </a:rPr>
                        <a:t>94.17%</a:t>
                      </a:r>
                      <a:endParaRPr lang="en-US" sz="10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000" b="0" u="none" strike="noStrike" dirty="0">
                          <a:solidFill>
                            <a:srgbClr val="000000"/>
                          </a:solidFill>
                          <a:effectLst/>
                        </a:rPr>
                        <a:t>(The image contains a brain tumor) OR (The image does not contain a brain tumor)</a:t>
                      </a:r>
                      <a:endParaRPr lang="en-US" sz="10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663781615"/>
                  </a:ext>
                </a:extLst>
              </a:tr>
              <a:tr h="879570">
                <a:tc>
                  <a:txBody>
                    <a:bodyPr/>
                    <a:lstStyle/>
                    <a:p>
                      <a:pPr algn="ctr" fontAlgn="ctr"/>
                      <a:r>
                        <a:rPr lang="en-US" sz="1000" b="0" u="none" strike="noStrike" dirty="0">
                          <a:solidFill>
                            <a:srgbClr val="000000"/>
                          </a:solidFill>
                          <a:effectLst/>
                        </a:rPr>
                        <a:t>3</a:t>
                      </a:r>
                      <a:endParaRPr lang="en-US" sz="10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000" b="0" u="none" strike="noStrike" dirty="0">
                          <a:solidFill>
                            <a:srgbClr val="000000"/>
                          </a:solidFill>
                          <a:effectLst/>
                        </a:rPr>
                        <a:t>Random Forest</a:t>
                      </a:r>
                      <a:endParaRPr lang="en-US" sz="10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000" b="0" u="none" strike="noStrike">
                          <a:solidFill>
                            <a:srgbClr val="000000"/>
                          </a:solidFill>
                          <a:effectLst/>
                        </a:rPr>
                        <a:t>Have 3060 Images included in 3 files (yes (1500 image) , no(1500) , pred(60 images)) </a:t>
                      </a:r>
                      <a:endParaRPr lang="en-US" sz="10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000" b="0" u="none" strike="noStrike" dirty="0">
                          <a:solidFill>
                            <a:srgbClr val="000000"/>
                          </a:solidFill>
                          <a:effectLst/>
                        </a:rPr>
                        <a:t>95.30%</a:t>
                      </a:r>
                      <a:endParaRPr lang="en-US" sz="10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000" b="0" u="none" strike="noStrike" dirty="0">
                          <a:solidFill>
                            <a:srgbClr val="000000"/>
                          </a:solidFill>
                          <a:effectLst/>
                        </a:rPr>
                        <a:t>(The image contains a brain tumor) OR (The image does not contain a brain tumor)</a:t>
                      </a:r>
                      <a:endParaRPr lang="en-US" sz="10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945898047"/>
                  </a:ext>
                </a:extLst>
              </a:tr>
              <a:tr h="531225">
                <a:tc>
                  <a:txBody>
                    <a:bodyPr/>
                    <a:lstStyle/>
                    <a:p>
                      <a:pPr algn="ctr" fontAlgn="ctr"/>
                      <a:r>
                        <a:rPr lang="en-US" sz="1000" b="0" i="0" u="none" strike="noStrike" dirty="0">
                          <a:solidFill>
                            <a:srgbClr val="000000"/>
                          </a:solidFill>
                          <a:effectLst/>
                          <a:latin typeface="Calibri" panose="020F0502020204030204" pitchFamily="34" charset="0"/>
                        </a:rPr>
                        <a:t>4</a:t>
                      </a:r>
                    </a:p>
                  </a:txBody>
                  <a:tcPr marL="7620" marR="7620" marT="7620" marB="0" anchor="ctr"/>
                </a:tc>
                <a:tc>
                  <a:txBody>
                    <a:bodyPr/>
                    <a:lstStyle/>
                    <a:p>
                      <a:pPr algn="ctr" fontAlgn="ctr"/>
                      <a:r>
                        <a:rPr lang="en-US" sz="1000" b="0" i="0" u="none" strike="noStrike">
                          <a:solidFill>
                            <a:srgbClr val="000000"/>
                          </a:solidFill>
                          <a:effectLst/>
                          <a:latin typeface="Calibri" panose="020F0502020204030204" pitchFamily="34" charset="0"/>
                        </a:rPr>
                        <a:t>CNN</a:t>
                      </a:r>
                      <a:endParaRPr lang="en-US" sz="10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000" b="0" i="0" u="none" strike="noStrike" dirty="0">
                          <a:solidFill>
                            <a:srgbClr val="000000"/>
                          </a:solidFill>
                          <a:effectLst/>
                          <a:latin typeface="Calibri" panose="020F0502020204030204" pitchFamily="34" charset="0"/>
                        </a:rPr>
                        <a:t>have 7000 images included in 2 file every (training and testing)</a:t>
                      </a:r>
                    </a:p>
                  </a:txBody>
                  <a:tcPr marL="7620" marR="7620" marT="7620" marB="0" anchor="ctr"/>
                </a:tc>
                <a:tc>
                  <a:txBody>
                    <a:bodyPr/>
                    <a:lstStyle/>
                    <a:p>
                      <a:pPr algn="ctr" fontAlgn="ctr"/>
                      <a:r>
                        <a:rPr lang="en-US" sz="1000" b="0" i="0" u="none" strike="noStrike" dirty="0">
                          <a:solidFill>
                            <a:srgbClr val="000000"/>
                          </a:solidFill>
                          <a:effectLst/>
                          <a:latin typeface="Calibri" panose="020F0502020204030204" pitchFamily="34" charset="0"/>
                        </a:rPr>
                        <a:t>94.80%</a:t>
                      </a:r>
                    </a:p>
                  </a:txBody>
                  <a:tcPr marL="7620" marR="7620" marT="7620" marB="0" anchor="ctr"/>
                </a:tc>
                <a:tc>
                  <a:txBody>
                    <a:bodyPr/>
                    <a:lstStyle/>
                    <a:p>
                      <a:pPr algn="ctr" fontAlgn="b"/>
                      <a:r>
                        <a:rPr lang="en-US" sz="1000" b="0" i="0" u="none" strike="noStrike" dirty="0">
                          <a:solidFill>
                            <a:srgbClr val="000000"/>
                          </a:solidFill>
                          <a:effectLst/>
                          <a:latin typeface="Calibri" panose="020F0502020204030204" pitchFamily="34" charset="0"/>
                        </a:rPr>
                        <a:t>(Glioma ,Meningioma ,no tumor, Pituitary)</a:t>
                      </a:r>
                    </a:p>
                  </a:txBody>
                  <a:tcPr marL="7620" marR="7620" marT="7620" marB="0" anchor="ctr"/>
                </a:tc>
                <a:extLst>
                  <a:ext uri="{0D108BD9-81ED-4DB2-BD59-A6C34878D82A}">
                    <a16:rowId xmlns:a16="http://schemas.microsoft.com/office/drawing/2014/main" val="4291115060"/>
                  </a:ext>
                </a:extLst>
              </a:tr>
            </a:tbl>
          </a:graphicData>
        </a:graphic>
      </p:graphicFrame>
      <p:sp>
        <p:nvSpPr>
          <p:cNvPr id="4" name="Google Shape;422;p44">
            <a:extLst>
              <a:ext uri="{FF2B5EF4-FFF2-40B4-BE49-F238E27FC236}">
                <a16:creationId xmlns:a16="http://schemas.microsoft.com/office/drawing/2014/main" id="{81F12283-A996-0AB0-39CE-99559FAD1CE0}"/>
              </a:ext>
            </a:extLst>
          </p:cNvPr>
          <p:cNvSpPr txBox="1">
            <a:spLocks/>
          </p:cNvSpPr>
          <p:nvPr/>
        </p:nvSpPr>
        <p:spPr>
          <a:xfrm>
            <a:off x="243186" y="233007"/>
            <a:ext cx="8649354"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dirty="0">
                <a:solidFill>
                  <a:srgbClr val="C00000"/>
                </a:solidFill>
                <a:latin typeface="Figtree Black"/>
                <a:sym typeface="Figtree Black"/>
              </a:rPr>
              <a:t>Classification</a:t>
            </a:r>
            <a:endParaRPr lang="en-US" dirty="0">
              <a:solidFill>
                <a:srgbClr val="C00000"/>
              </a:solidFill>
            </a:endParaRPr>
          </a:p>
        </p:txBody>
      </p:sp>
    </p:spTree>
    <p:extLst>
      <p:ext uri="{BB962C8B-B14F-4D97-AF65-F5344CB8AC3E}">
        <p14:creationId xmlns:p14="http://schemas.microsoft.com/office/powerpoint/2010/main" val="1623142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22;p44">
            <a:extLst>
              <a:ext uri="{FF2B5EF4-FFF2-40B4-BE49-F238E27FC236}">
                <a16:creationId xmlns:a16="http://schemas.microsoft.com/office/drawing/2014/main" id="{3CDB78DC-0C24-4E2A-4C24-9A798E1A5D05}"/>
              </a:ext>
            </a:extLst>
          </p:cNvPr>
          <p:cNvSpPr txBox="1">
            <a:spLocks/>
          </p:cNvSpPr>
          <p:nvPr/>
        </p:nvSpPr>
        <p:spPr>
          <a:xfrm>
            <a:off x="243186" y="233007"/>
            <a:ext cx="8649354"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dirty="0">
                <a:solidFill>
                  <a:srgbClr val="C00000"/>
                </a:solidFill>
                <a:latin typeface="Figtree Black"/>
                <a:sym typeface="Figtree Black"/>
              </a:rPr>
              <a:t>Localization</a:t>
            </a:r>
            <a:endParaRPr lang="en-US" dirty="0">
              <a:solidFill>
                <a:srgbClr val="C00000"/>
              </a:solidFill>
            </a:endParaRPr>
          </a:p>
        </p:txBody>
      </p:sp>
      <p:sp>
        <p:nvSpPr>
          <p:cNvPr id="5" name="Google Shape;424;p44">
            <a:extLst>
              <a:ext uri="{FF2B5EF4-FFF2-40B4-BE49-F238E27FC236}">
                <a16:creationId xmlns:a16="http://schemas.microsoft.com/office/drawing/2014/main" id="{2F2A3FFE-D311-8083-3E92-14A48C66C51D}"/>
              </a:ext>
            </a:extLst>
          </p:cNvPr>
          <p:cNvSpPr txBox="1"/>
          <p:nvPr/>
        </p:nvSpPr>
        <p:spPr>
          <a:xfrm>
            <a:off x="551902" y="1161275"/>
            <a:ext cx="8031921" cy="3029293"/>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pPr>
            <a:r>
              <a:rPr lang="en-US" sz="1600" b="1" dirty="0">
                <a:solidFill>
                  <a:schemeClr val="dk1"/>
                </a:solidFill>
                <a:latin typeface="Hanken Grotesk"/>
                <a:ea typeface="Hanken Grotesk"/>
                <a:cs typeface="Hanken Grotesk"/>
                <a:sym typeface="Hanken Grotesk"/>
              </a:rPr>
              <a:t>VGG19 </a:t>
            </a:r>
            <a:r>
              <a:rPr lang="en-US" sz="1600" b="1" dirty="0" err="1">
                <a:solidFill>
                  <a:schemeClr val="dk1"/>
                </a:solidFill>
                <a:latin typeface="Hanken Grotesk"/>
                <a:ea typeface="Hanken Grotesk"/>
                <a:cs typeface="Hanken Grotesk"/>
                <a:sym typeface="Hanken Grotesk"/>
              </a:rPr>
              <a:t>Unet</a:t>
            </a:r>
            <a:endParaRPr lang="en-US" sz="1600" b="1" dirty="0">
              <a:solidFill>
                <a:schemeClr val="dk1"/>
              </a:solidFill>
              <a:latin typeface="Hanken Grotesk"/>
              <a:ea typeface="Hanken Grotesk"/>
              <a:cs typeface="Hanken Grotesk"/>
              <a:sym typeface="Hanken Grotesk"/>
            </a:endParaRPr>
          </a:p>
          <a:p>
            <a:pPr lvl="0" algn="l" rtl="0">
              <a:lnSpc>
                <a:spcPct val="115000"/>
              </a:lnSpc>
              <a:spcBef>
                <a:spcPts val="0"/>
              </a:spcBef>
              <a:spcAft>
                <a:spcPts val="0"/>
              </a:spcAft>
            </a:pPr>
            <a:endParaRPr lang="en-US" sz="1600" b="1" dirty="0">
              <a:solidFill>
                <a:schemeClr val="dk1"/>
              </a:solidFill>
              <a:latin typeface="Hanken Grotesk"/>
              <a:ea typeface="Hanken Grotesk"/>
              <a:cs typeface="Hanken Grotesk"/>
              <a:sym typeface="Hanken Grotesk"/>
            </a:endParaRPr>
          </a:p>
          <a:p>
            <a:pPr lvl="0" algn="l" rtl="0">
              <a:lnSpc>
                <a:spcPct val="115000"/>
              </a:lnSpc>
              <a:spcBef>
                <a:spcPts val="0"/>
              </a:spcBef>
              <a:spcAft>
                <a:spcPts val="0"/>
              </a:spcAft>
            </a:pPr>
            <a:r>
              <a:rPr lang="en-US" sz="1600" b="1" dirty="0">
                <a:solidFill>
                  <a:schemeClr val="dk1"/>
                </a:solidFill>
                <a:latin typeface="Hanken Grotesk"/>
                <a:ea typeface="Hanken Grotesk"/>
                <a:cs typeface="Hanken Grotesk"/>
                <a:sym typeface="Hanken Grotesk"/>
              </a:rPr>
              <a:t>VGG19: </a:t>
            </a:r>
          </a:p>
          <a:p>
            <a:pPr lvl="0" algn="l" rtl="0">
              <a:lnSpc>
                <a:spcPct val="115000"/>
              </a:lnSpc>
              <a:spcBef>
                <a:spcPts val="0"/>
              </a:spcBef>
              <a:spcAft>
                <a:spcPts val="0"/>
              </a:spcAft>
            </a:pPr>
            <a:r>
              <a:rPr lang="en-US" sz="1600" b="1" dirty="0">
                <a:solidFill>
                  <a:schemeClr val="dk1"/>
                </a:solidFill>
                <a:latin typeface="Hanken Grotesk"/>
                <a:ea typeface="Hanken Grotesk"/>
                <a:cs typeface="Hanken Grotesk"/>
                <a:sym typeface="Hanken Grotesk"/>
              </a:rPr>
              <a:t>            </a:t>
            </a:r>
            <a:r>
              <a:rPr lang="en-US" sz="1600" dirty="0">
                <a:solidFill>
                  <a:schemeClr val="dk1"/>
                </a:solidFill>
                <a:latin typeface="Hanken Grotesk"/>
                <a:ea typeface="Hanken Grotesk"/>
                <a:cs typeface="Hanken Grotesk"/>
                <a:sym typeface="Hanken Grotesk"/>
              </a:rPr>
              <a:t>VGG19 is a convolutional neural network architecture that was proposed by the Visual Geometry Group at the University of Oxford. It's renowned for its simplicity and effectiveness. VGG19 consists of 19 layers, including convolutional layers with small 3x3 filters, max-pooling layers, and fully connected layers.</a:t>
            </a:r>
          </a:p>
        </p:txBody>
      </p:sp>
    </p:spTree>
    <p:extLst>
      <p:ext uri="{BB962C8B-B14F-4D97-AF65-F5344CB8AC3E}">
        <p14:creationId xmlns:p14="http://schemas.microsoft.com/office/powerpoint/2010/main" val="1031962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22;p44">
            <a:extLst>
              <a:ext uri="{FF2B5EF4-FFF2-40B4-BE49-F238E27FC236}">
                <a16:creationId xmlns:a16="http://schemas.microsoft.com/office/drawing/2014/main" id="{3CDB78DC-0C24-4E2A-4C24-9A798E1A5D05}"/>
              </a:ext>
            </a:extLst>
          </p:cNvPr>
          <p:cNvSpPr txBox="1">
            <a:spLocks/>
          </p:cNvSpPr>
          <p:nvPr/>
        </p:nvSpPr>
        <p:spPr>
          <a:xfrm>
            <a:off x="243186" y="233007"/>
            <a:ext cx="8649354"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dirty="0">
                <a:solidFill>
                  <a:srgbClr val="C00000"/>
                </a:solidFill>
                <a:latin typeface="Figtree Black"/>
                <a:sym typeface="Figtree Black"/>
              </a:rPr>
              <a:t>Localization</a:t>
            </a:r>
            <a:endParaRPr lang="en-US" dirty="0">
              <a:solidFill>
                <a:srgbClr val="C00000"/>
              </a:solidFill>
            </a:endParaRPr>
          </a:p>
        </p:txBody>
      </p:sp>
      <p:sp>
        <p:nvSpPr>
          <p:cNvPr id="5" name="Google Shape;424;p44">
            <a:extLst>
              <a:ext uri="{FF2B5EF4-FFF2-40B4-BE49-F238E27FC236}">
                <a16:creationId xmlns:a16="http://schemas.microsoft.com/office/drawing/2014/main" id="{2F2A3FFE-D311-8083-3E92-14A48C66C51D}"/>
              </a:ext>
            </a:extLst>
          </p:cNvPr>
          <p:cNvSpPr txBox="1"/>
          <p:nvPr/>
        </p:nvSpPr>
        <p:spPr>
          <a:xfrm>
            <a:off x="551902" y="1161275"/>
            <a:ext cx="8031921" cy="3029293"/>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pPr>
            <a:r>
              <a:rPr lang="en-US" sz="1600" b="1" dirty="0">
                <a:solidFill>
                  <a:schemeClr val="dk1"/>
                </a:solidFill>
                <a:latin typeface="Hanken Grotesk"/>
                <a:ea typeface="Hanken Grotesk"/>
                <a:cs typeface="Hanken Grotesk"/>
                <a:sym typeface="Hanken Grotesk"/>
              </a:rPr>
              <a:t>VGG19 </a:t>
            </a:r>
            <a:r>
              <a:rPr lang="en-US" sz="1600" b="1" dirty="0" err="1">
                <a:solidFill>
                  <a:schemeClr val="dk1"/>
                </a:solidFill>
                <a:latin typeface="Hanken Grotesk"/>
                <a:ea typeface="Hanken Grotesk"/>
                <a:cs typeface="Hanken Grotesk"/>
                <a:sym typeface="Hanken Grotesk"/>
              </a:rPr>
              <a:t>Unet</a:t>
            </a:r>
            <a:endParaRPr lang="en-US" sz="1600" b="1" dirty="0">
              <a:solidFill>
                <a:schemeClr val="dk1"/>
              </a:solidFill>
              <a:latin typeface="Hanken Grotesk"/>
              <a:ea typeface="Hanken Grotesk"/>
              <a:cs typeface="Hanken Grotesk"/>
              <a:sym typeface="Hanken Grotesk"/>
            </a:endParaRPr>
          </a:p>
          <a:p>
            <a:pPr lvl="0" algn="l" rtl="0">
              <a:lnSpc>
                <a:spcPct val="115000"/>
              </a:lnSpc>
              <a:spcBef>
                <a:spcPts val="0"/>
              </a:spcBef>
              <a:spcAft>
                <a:spcPts val="0"/>
              </a:spcAft>
            </a:pPr>
            <a:endParaRPr lang="en-US" sz="1600" b="1" dirty="0">
              <a:solidFill>
                <a:schemeClr val="dk1"/>
              </a:solidFill>
              <a:latin typeface="Hanken Grotesk"/>
              <a:ea typeface="Hanken Grotesk"/>
              <a:cs typeface="Hanken Grotesk"/>
              <a:sym typeface="Hanken Grotesk"/>
            </a:endParaRPr>
          </a:p>
          <a:p>
            <a:pPr lvl="0" algn="l" rtl="0">
              <a:lnSpc>
                <a:spcPct val="115000"/>
              </a:lnSpc>
              <a:spcBef>
                <a:spcPts val="0"/>
              </a:spcBef>
              <a:spcAft>
                <a:spcPts val="0"/>
              </a:spcAft>
            </a:pPr>
            <a:r>
              <a:rPr lang="en-US" sz="1600" b="1" dirty="0">
                <a:solidFill>
                  <a:schemeClr val="dk1"/>
                </a:solidFill>
                <a:latin typeface="Hanken Grotesk"/>
                <a:ea typeface="Hanken Grotesk"/>
                <a:cs typeface="Hanken Grotesk"/>
                <a:sym typeface="Hanken Grotesk"/>
              </a:rPr>
              <a:t>U-Net:</a:t>
            </a:r>
          </a:p>
          <a:p>
            <a:pPr lvl="0" algn="l" rtl="0">
              <a:lnSpc>
                <a:spcPct val="115000"/>
              </a:lnSpc>
              <a:spcBef>
                <a:spcPts val="0"/>
              </a:spcBef>
              <a:spcAft>
                <a:spcPts val="0"/>
              </a:spcAft>
            </a:pPr>
            <a:r>
              <a:rPr lang="en-US" sz="1600" b="1" dirty="0">
                <a:solidFill>
                  <a:schemeClr val="dk1"/>
                </a:solidFill>
                <a:latin typeface="Hanken Grotesk"/>
                <a:ea typeface="Hanken Grotesk"/>
                <a:cs typeface="Hanken Grotesk"/>
                <a:sym typeface="Hanken Grotesk"/>
              </a:rPr>
              <a:t>          </a:t>
            </a:r>
            <a:r>
              <a:rPr lang="en-US" sz="1600" dirty="0">
                <a:solidFill>
                  <a:schemeClr val="dk1"/>
                </a:solidFill>
                <a:latin typeface="Hanken Grotesk"/>
                <a:ea typeface="Hanken Grotesk"/>
                <a:cs typeface="Hanken Grotesk"/>
                <a:sym typeface="Hanken Grotesk"/>
              </a:rPr>
              <a:t>U-Net is a convolutional neural network architecture designed for biomedical image segmentation tasks. It's characterized by a U-shaped architecture where the contracting path (encoder) captures context, and the expansive path (decoder) enables precise localization. Skip connections between the encoder and decoder paths facilitate the flow of high-resolution information.</a:t>
            </a:r>
          </a:p>
        </p:txBody>
      </p:sp>
    </p:spTree>
    <p:extLst>
      <p:ext uri="{BB962C8B-B14F-4D97-AF65-F5344CB8AC3E}">
        <p14:creationId xmlns:p14="http://schemas.microsoft.com/office/powerpoint/2010/main" val="168221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24" name="Google Shape;424;p44"/>
          <p:cNvSpPr txBox="1"/>
          <p:nvPr/>
        </p:nvSpPr>
        <p:spPr>
          <a:xfrm>
            <a:off x="683115" y="787069"/>
            <a:ext cx="4713232" cy="3904838"/>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b="1" dirty="0">
                <a:solidFill>
                  <a:schemeClr val="dk1"/>
                </a:solidFill>
                <a:latin typeface="Hanken Grotesk"/>
                <a:ea typeface="Hanken Grotesk"/>
                <a:cs typeface="Hanken Grotesk"/>
                <a:sym typeface="Hanken Grotesk"/>
              </a:rPr>
              <a:t>2. Meningioma </a:t>
            </a:r>
          </a:p>
          <a:p>
            <a:pPr marL="0" lvl="0" indent="0" algn="l" rtl="0">
              <a:lnSpc>
                <a:spcPct val="115000"/>
              </a:lnSpc>
              <a:spcBef>
                <a:spcPts val="0"/>
              </a:spcBef>
              <a:spcAft>
                <a:spcPts val="0"/>
              </a:spcAft>
              <a:buNone/>
            </a:pPr>
            <a:r>
              <a:rPr lang="en-US" sz="1200" dirty="0">
                <a:solidFill>
                  <a:schemeClr val="dk1"/>
                </a:solidFill>
                <a:latin typeface="Hanken Grotesk"/>
                <a:ea typeface="Hanken Grotesk"/>
                <a:cs typeface="Hanken Grotesk"/>
                <a:sym typeface="Hanken Grotesk"/>
              </a:rPr>
              <a:t>A meningioma is a tumor that arises from the meninges — the membranes that surround the brain and spinal cord. Although not technically a brain tumor, it is included in this category because it may compress or squeeze the adjacent brain, nerves and vessels. </a:t>
            </a:r>
          </a:p>
          <a:p>
            <a:pPr marL="0" lvl="0" indent="0" algn="l" rtl="0">
              <a:lnSpc>
                <a:spcPct val="115000"/>
              </a:lnSpc>
              <a:spcBef>
                <a:spcPts val="0"/>
              </a:spcBef>
              <a:spcAft>
                <a:spcPts val="0"/>
              </a:spcAft>
              <a:buNone/>
            </a:pPr>
            <a:endParaRPr lang="en-US" sz="1600" b="1" dirty="0">
              <a:solidFill>
                <a:schemeClr val="dk1"/>
              </a:solidFill>
              <a:latin typeface="Hanken Grotesk"/>
              <a:ea typeface="Hanken Grotesk"/>
              <a:cs typeface="Hanken Grotesk"/>
              <a:sym typeface="Hanken Grotesk"/>
            </a:endParaRPr>
          </a:p>
          <a:p>
            <a:pPr marL="0" lvl="0" indent="0" algn="l" rtl="0">
              <a:lnSpc>
                <a:spcPct val="115000"/>
              </a:lnSpc>
              <a:spcBef>
                <a:spcPts val="0"/>
              </a:spcBef>
              <a:spcAft>
                <a:spcPts val="0"/>
              </a:spcAft>
              <a:buNone/>
            </a:pPr>
            <a:r>
              <a:rPr lang="en-US" sz="1600" b="1" dirty="0">
                <a:solidFill>
                  <a:schemeClr val="dk1"/>
                </a:solidFill>
                <a:latin typeface="Hanken Grotesk"/>
                <a:ea typeface="Hanken Grotesk"/>
                <a:cs typeface="Hanken Grotesk"/>
                <a:sym typeface="Hanken Grotesk"/>
              </a:rPr>
              <a:t>SYMPTOMS</a:t>
            </a:r>
          </a:p>
          <a:p>
            <a:pPr marL="171450" lvl="0" indent="-171450" algn="l" rtl="0">
              <a:lnSpc>
                <a:spcPct val="115000"/>
              </a:lnSpc>
              <a:spcBef>
                <a:spcPts val="0"/>
              </a:spcBef>
              <a:spcAft>
                <a:spcPts val="0"/>
              </a:spcAft>
              <a:buFont typeface="Wingdings" panose="05000000000000000000" pitchFamily="2" charset="2"/>
              <a:buChar char="§"/>
            </a:pPr>
            <a:r>
              <a:rPr lang="en-US" sz="1200" dirty="0">
                <a:solidFill>
                  <a:schemeClr val="dk1"/>
                </a:solidFill>
                <a:latin typeface="Hanken Grotesk"/>
                <a:ea typeface="Hanken Grotesk"/>
                <a:cs typeface="Hanken Grotesk"/>
                <a:sym typeface="Hanken Grotesk"/>
              </a:rPr>
              <a:t> Changes in vision, such as seeing double or blurriness</a:t>
            </a:r>
          </a:p>
          <a:p>
            <a:pPr marL="171450" lvl="0" indent="-171450" algn="l" rtl="0">
              <a:lnSpc>
                <a:spcPct val="115000"/>
              </a:lnSpc>
              <a:spcBef>
                <a:spcPts val="0"/>
              </a:spcBef>
              <a:spcAft>
                <a:spcPts val="0"/>
              </a:spcAft>
              <a:buFont typeface="Wingdings" panose="05000000000000000000" pitchFamily="2" charset="2"/>
              <a:buChar char="§"/>
            </a:pPr>
            <a:r>
              <a:rPr lang="en-US" sz="1200" dirty="0">
                <a:solidFill>
                  <a:schemeClr val="dk1"/>
                </a:solidFill>
                <a:latin typeface="Hanken Grotesk"/>
                <a:ea typeface="Hanken Grotesk"/>
                <a:cs typeface="Hanken Grotesk"/>
                <a:sym typeface="Hanken Grotesk"/>
              </a:rPr>
              <a:t> Headaches </a:t>
            </a:r>
          </a:p>
          <a:p>
            <a:pPr marL="171450" lvl="0" indent="-171450" algn="l" rtl="0">
              <a:lnSpc>
                <a:spcPct val="115000"/>
              </a:lnSpc>
              <a:spcBef>
                <a:spcPts val="0"/>
              </a:spcBef>
              <a:spcAft>
                <a:spcPts val="0"/>
              </a:spcAft>
              <a:buFont typeface="Wingdings" panose="05000000000000000000" pitchFamily="2" charset="2"/>
              <a:buChar char="§"/>
            </a:pPr>
            <a:r>
              <a:rPr lang="en-US" sz="1200" dirty="0">
                <a:solidFill>
                  <a:schemeClr val="dk1"/>
                </a:solidFill>
                <a:latin typeface="Hanken Grotesk"/>
                <a:ea typeface="Hanken Grotesk"/>
                <a:cs typeface="Hanken Grotesk"/>
                <a:sym typeface="Hanken Grotesk"/>
              </a:rPr>
              <a:t> Hearing loss or ringing in the ears</a:t>
            </a:r>
          </a:p>
          <a:p>
            <a:pPr marL="171450" lvl="0" indent="-171450" algn="l" rtl="0">
              <a:lnSpc>
                <a:spcPct val="115000"/>
              </a:lnSpc>
              <a:spcBef>
                <a:spcPts val="0"/>
              </a:spcBef>
              <a:spcAft>
                <a:spcPts val="0"/>
              </a:spcAft>
              <a:buFont typeface="Wingdings" panose="05000000000000000000" pitchFamily="2" charset="2"/>
              <a:buChar char="§"/>
            </a:pPr>
            <a:r>
              <a:rPr lang="en-US" sz="1200" dirty="0">
                <a:solidFill>
                  <a:schemeClr val="dk1"/>
                </a:solidFill>
                <a:latin typeface="Hanken Grotesk"/>
                <a:ea typeface="Hanken Grotesk"/>
                <a:cs typeface="Hanken Grotesk"/>
                <a:sym typeface="Hanken Grotesk"/>
              </a:rPr>
              <a:t> Memory loss</a:t>
            </a:r>
          </a:p>
          <a:p>
            <a:pPr marL="171450" lvl="0" indent="-171450" algn="l" rtl="0">
              <a:lnSpc>
                <a:spcPct val="115000"/>
              </a:lnSpc>
              <a:spcBef>
                <a:spcPts val="0"/>
              </a:spcBef>
              <a:spcAft>
                <a:spcPts val="0"/>
              </a:spcAft>
              <a:buFont typeface="Wingdings" panose="05000000000000000000" pitchFamily="2" charset="2"/>
              <a:buChar char="§"/>
            </a:pPr>
            <a:r>
              <a:rPr lang="en-US" sz="1200" dirty="0">
                <a:solidFill>
                  <a:schemeClr val="dk1"/>
                </a:solidFill>
                <a:latin typeface="Hanken Grotesk"/>
                <a:ea typeface="Hanken Grotesk"/>
                <a:cs typeface="Hanken Grotesk"/>
                <a:sym typeface="Hanken Grotesk"/>
              </a:rPr>
              <a:t> Loss of smell</a:t>
            </a:r>
          </a:p>
          <a:p>
            <a:pPr marL="171450" lvl="0" indent="-171450" algn="l" rtl="0">
              <a:lnSpc>
                <a:spcPct val="115000"/>
              </a:lnSpc>
              <a:spcBef>
                <a:spcPts val="0"/>
              </a:spcBef>
              <a:spcAft>
                <a:spcPts val="0"/>
              </a:spcAft>
              <a:buFont typeface="Wingdings" panose="05000000000000000000" pitchFamily="2" charset="2"/>
              <a:buChar char="§"/>
            </a:pPr>
            <a:r>
              <a:rPr lang="en-US" sz="1200" dirty="0">
                <a:solidFill>
                  <a:schemeClr val="dk1"/>
                </a:solidFill>
                <a:latin typeface="Hanken Grotesk"/>
                <a:ea typeface="Hanken Grotesk"/>
                <a:cs typeface="Hanken Grotesk"/>
                <a:sym typeface="Hanken Grotesk"/>
              </a:rPr>
              <a:t> Seizures</a:t>
            </a:r>
          </a:p>
          <a:p>
            <a:pPr marL="171450" lvl="0" indent="-171450" algn="l" rtl="0">
              <a:lnSpc>
                <a:spcPct val="115000"/>
              </a:lnSpc>
              <a:spcBef>
                <a:spcPts val="0"/>
              </a:spcBef>
              <a:spcAft>
                <a:spcPts val="0"/>
              </a:spcAft>
              <a:buFont typeface="Wingdings" panose="05000000000000000000" pitchFamily="2" charset="2"/>
              <a:buChar char="§"/>
            </a:pPr>
            <a:r>
              <a:rPr lang="en-US" sz="1200" dirty="0">
                <a:solidFill>
                  <a:schemeClr val="dk1"/>
                </a:solidFill>
                <a:latin typeface="Hanken Grotesk"/>
                <a:ea typeface="Hanken Grotesk"/>
                <a:cs typeface="Hanken Grotesk"/>
                <a:sym typeface="Hanken Grotesk"/>
              </a:rPr>
              <a:t> Weakness in your arms or legs</a:t>
            </a:r>
          </a:p>
          <a:p>
            <a:pPr marL="171450" lvl="0" indent="-171450" algn="l" rtl="0">
              <a:lnSpc>
                <a:spcPct val="115000"/>
              </a:lnSpc>
              <a:spcBef>
                <a:spcPts val="0"/>
              </a:spcBef>
              <a:spcAft>
                <a:spcPts val="0"/>
              </a:spcAft>
              <a:buFont typeface="Wingdings" panose="05000000000000000000" pitchFamily="2" charset="2"/>
              <a:buChar char="§"/>
            </a:pPr>
            <a:r>
              <a:rPr lang="en-US" sz="1200" dirty="0">
                <a:solidFill>
                  <a:schemeClr val="dk1"/>
                </a:solidFill>
                <a:latin typeface="Hanken Grotesk"/>
                <a:ea typeface="Hanken Grotesk"/>
                <a:cs typeface="Hanken Grotesk"/>
                <a:sym typeface="Hanken Grotesk"/>
              </a:rPr>
              <a:t> Language difficulty</a:t>
            </a:r>
          </a:p>
        </p:txBody>
      </p:sp>
      <p:pic>
        <p:nvPicPr>
          <p:cNvPr id="2" name="Picture 1">
            <a:extLst>
              <a:ext uri="{FF2B5EF4-FFF2-40B4-BE49-F238E27FC236}">
                <a16:creationId xmlns:a16="http://schemas.microsoft.com/office/drawing/2014/main" id="{6FD3C72C-AEE7-BF4A-0406-AFDACE5970B5}"/>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412" b="99412" l="12500" r="87342">
                        <a14:foregroundMark x1="59019" y1="10147" x2="59019" y2="10147"/>
                        <a14:foregroundMark x1="68513" y1="8088" x2="56962" y2="7794"/>
                        <a14:foregroundMark x1="43038" y1="4412" x2="52690" y2="4412"/>
                        <a14:foregroundMark x1="19304" y1="76618" x2="48259" y2="88676"/>
                        <a14:foregroundMark x1="18513" y1="78971" x2="34494" y2="94118"/>
                        <a14:foregroundMark x1="34494" y1="94118" x2="43513" y2="93529"/>
                        <a14:foregroundMark x1="49842" y1="93971" x2="33703" y2="93235"/>
                        <a14:foregroundMark x1="50633" y1="94853" x2="33703" y2="93824"/>
                        <a14:foregroundMark x1="33703" y1="93824" x2="33386" y2="93529"/>
                        <a14:foregroundMark x1="50791" y1="95147" x2="37342" y2="93971"/>
                        <a14:foregroundMark x1="54589" y1="95147" x2="50633" y2="94706"/>
                        <a14:foregroundMark x1="18196" y1="81176" x2="31646" y2="89706"/>
                        <a14:foregroundMark x1="16456" y1="79118" x2="16456" y2="79118"/>
                        <a14:foregroundMark x1="17722" y1="78529" x2="17880" y2="91324"/>
                        <a14:foregroundMark x1="17880" y1="91324" x2="17880" y2="91324"/>
                        <a14:foregroundMark x1="20411" y1="87941" x2="36076" y2="94706"/>
                        <a14:foregroundMark x1="47310" y1="94853" x2="31329" y2="94412"/>
                        <a14:foregroundMark x1="31329" y1="94412" x2="31171" y2="94412"/>
                        <a14:foregroundMark x1="51899" y1="94412" x2="30380" y2="93235"/>
                        <a14:foregroundMark x1="15506" y1="77794" x2="16614" y2="95882"/>
                        <a14:foregroundMark x1="16614" y1="95147" x2="41930" y2="96765"/>
                        <a14:foregroundMark x1="15506" y1="80588" x2="15190" y2="99412"/>
                      </a14:backgroundRemoval>
                    </a14:imgEffect>
                  </a14:imgLayer>
                </a14:imgProps>
              </a:ext>
              <a:ext uri="{28A0092B-C50C-407E-A947-70E740481C1C}">
                <a14:useLocalDpi xmlns:a14="http://schemas.microsoft.com/office/drawing/2010/main" val="0"/>
              </a:ext>
            </a:extLst>
          </a:blip>
          <a:srcRect l="3242" r="3242" b="6421"/>
          <a:stretch/>
        </p:blipFill>
        <p:spPr>
          <a:xfrm>
            <a:off x="5238133" y="412910"/>
            <a:ext cx="3662681" cy="3943521"/>
          </a:xfrm>
          <a:prstGeom prst="rect">
            <a:avLst/>
          </a:prstGeom>
        </p:spPr>
      </p:pic>
    </p:spTree>
    <p:extLst>
      <p:ext uri="{BB962C8B-B14F-4D97-AF65-F5344CB8AC3E}">
        <p14:creationId xmlns:p14="http://schemas.microsoft.com/office/powerpoint/2010/main" val="1532758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22;p44">
            <a:extLst>
              <a:ext uri="{FF2B5EF4-FFF2-40B4-BE49-F238E27FC236}">
                <a16:creationId xmlns:a16="http://schemas.microsoft.com/office/drawing/2014/main" id="{3CDB78DC-0C24-4E2A-4C24-9A798E1A5D05}"/>
              </a:ext>
            </a:extLst>
          </p:cNvPr>
          <p:cNvSpPr txBox="1">
            <a:spLocks/>
          </p:cNvSpPr>
          <p:nvPr/>
        </p:nvSpPr>
        <p:spPr>
          <a:xfrm>
            <a:off x="243186" y="233007"/>
            <a:ext cx="8649354"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dirty="0">
                <a:solidFill>
                  <a:srgbClr val="C00000"/>
                </a:solidFill>
                <a:latin typeface="Figtree Black"/>
                <a:sym typeface="Figtree Black"/>
              </a:rPr>
              <a:t>Localization</a:t>
            </a:r>
            <a:endParaRPr lang="en-US" dirty="0">
              <a:solidFill>
                <a:srgbClr val="C00000"/>
              </a:solidFill>
            </a:endParaRPr>
          </a:p>
        </p:txBody>
      </p:sp>
      <p:sp>
        <p:nvSpPr>
          <p:cNvPr id="5" name="Google Shape;424;p44">
            <a:extLst>
              <a:ext uri="{FF2B5EF4-FFF2-40B4-BE49-F238E27FC236}">
                <a16:creationId xmlns:a16="http://schemas.microsoft.com/office/drawing/2014/main" id="{2F2A3FFE-D311-8083-3E92-14A48C66C51D}"/>
              </a:ext>
            </a:extLst>
          </p:cNvPr>
          <p:cNvSpPr txBox="1"/>
          <p:nvPr/>
        </p:nvSpPr>
        <p:spPr>
          <a:xfrm>
            <a:off x="551901" y="740181"/>
            <a:ext cx="8164395" cy="3029293"/>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pPr>
            <a:r>
              <a:rPr lang="en-US" sz="1600" b="1" dirty="0">
                <a:solidFill>
                  <a:schemeClr val="dk1"/>
                </a:solidFill>
                <a:latin typeface="Hanken Grotesk"/>
                <a:ea typeface="Hanken Grotesk"/>
                <a:cs typeface="Hanken Grotesk"/>
                <a:sym typeface="Hanken Grotesk"/>
              </a:rPr>
              <a:t>VGG19 </a:t>
            </a:r>
            <a:r>
              <a:rPr lang="en-US" sz="1600" b="1" dirty="0" err="1">
                <a:solidFill>
                  <a:schemeClr val="dk1"/>
                </a:solidFill>
                <a:latin typeface="Hanken Grotesk"/>
                <a:ea typeface="Hanken Grotesk"/>
                <a:cs typeface="Hanken Grotesk"/>
                <a:sym typeface="Hanken Grotesk"/>
              </a:rPr>
              <a:t>Unet</a:t>
            </a:r>
            <a:endParaRPr lang="en-US" sz="1600" b="1" dirty="0">
              <a:solidFill>
                <a:schemeClr val="dk1"/>
              </a:solidFill>
              <a:latin typeface="Hanken Grotesk"/>
              <a:ea typeface="Hanken Grotesk"/>
              <a:cs typeface="Hanken Grotesk"/>
              <a:sym typeface="Hanken Grotesk"/>
            </a:endParaRPr>
          </a:p>
          <a:p>
            <a:pPr lvl="0" algn="l" rtl="0">
              <a:lnSpc>
                <a:spcPct val="115000"/>
              </a:lnSpc>
              <a:spcBef>
                <a:spcPts val="0"/>
              </a:spcBef>
              <a:spcAft>
                <a:spcPts val="0"/>
              </a:spcAft>
            </a:pPr>
            <a:r>
              <a:rPr lang="en-US" sz="1600" dirty="0">
                <a:solidFill>
                  <a:schemeClr val="dk1"/>
                </a:solidFill>
                <a:latin typeface="Hanken Grotesk"/>
                <a:ea typeface="Hanken Grotesk"/>
                <a:cs typeface="Hanken Grotesk"/>
                <a:sym typeface="Hanken Grotesk"/>
              </a:rPr>
              <a:t>Combining these two architectures results in the VGG19 U-Net model, which leverages the powerful feature extraction capabilities of VGG19 along with the precise segmentation ability of U-Net. This model is particularly useful for tasks such as brain image segmentation, where accurately identifying different regions of the brain is crucial for diagnosis and analysis.</a:t>
            </a:r>
          </a:p>
        </p:txBody>
      </p:sp>
      <p:pic>
        <p:nvPicPr>
          <p:cNvPr id="4" name="Picture 3" descr="A diagram of a diagram&#10;&#10;Description automatically generated">
            <a:extLst>
              <a:ext uri="{FF2B5EF4-FFF2-40B4-BE49-F238E27FC236}">
                <a16:creationId xmlns:a16="http://schemas.microsoft.com/office/drawing/2014/main" id="{8F4E7B68-8E79-3F87-5146-1A12AF67A67B}"/>
              </a:ext>
            </a:extLst>
          </p:cNvPr>
          <p:cNvPicPr>
            <a:picLocks noChangeAspect="1"/>
          </p:cNvPicPr>
          <p:nvPr/>
        </p:nvPicPr>
        <p:blipFill>
          <a:blip r:embed="rId3"/>
          <a:stretch>
            <a:fillRect/>
          </a:stretch>
        </p:blipFill>
        <p:spPr>
          <a:xfrm>
            <a:off x="4572000" y="2247152"/>
            <a:ext cx="4020099" cy="2624551"/>
          </a:xfrm>
          <a:prstGeom prst="rect">
            <a:avLst/>
          </a:prstGeom>
        </p:spPr>
      </p:pic>
    </p:spTree>
    <p:extLst>
      <p:ext uri="{BB962C8B-B14F-4D97-AF65-F5344CB8AC3E}">
        <p14:creationId xmlns:p14="http://schemas.microsoft.com/office/powerpoint/2010/main" val="1109729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22;p44">
            <a:extLst>
              <a:ext uri="{FF2B5EF4-FFF2-40B4-BE49-F238E27FC236}">
                <a16:creationId xmlns:a16="http://schemas.microsoft.com/office/drawing/2014/main" id="{3CDB78DC-0C24-4E2A-4C24-9A798E1A5D05}"/>
              </a:ext>
            </a:extLst>
          </p:cNvPr>
          <p:cNvSpPr txBox="1">
            <a:spLocks/>
          </p:cNvSpPr>
          <p:nvPr/>
        </p:nvSpPr>
        <p:spPr>
          <a:xfrm>
            <a:off x="243186" y="233007"/>
            <a:ext cx="8649354"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dirty="0">
                <a:solidFill>
                  <a:srgbClr val="C00000"/>
                </a:solidFill>
                <a:latin typeface="Figtree Black"/>
                <a:sym typeface="Figtree Black"/>
              </a:rPr>
              <a:t>Localization</a:t>
            </a:r>
            <a:endParaRPr lang="en-US" dirty="0">
              <a:solidFill>
                <a:srgbClr val="C00000"/>
              </a:solidFill>
            </a:endParaRPr>
          </a:p>
        </p:txBody>
      </p:sp>
      <p:sp>
        <p:nvSpPr>
          <p:cNvPr id="5" name="Google Shape;424;p44">
            <a:extLst>
              <a:ext uri="{FF2B5EF4-FFF2-40B4-BE49-F238E27FC236}">
                <a16:creationId xmlns:a16="http://schemas.microsoft.com/office/drawing/2014/main" id="{2F2A3FFE-D311-8083-3E92-14A48C66C51D}"/>
              </a:ext>
            </a:extLst>
          </p:cNvPr>
          <p:cNvSpPr txBox="1"/>
          <p:nvPr/>
        </p:nvSpPr>
        <p:spPr>
          <a:xfrm>
            <a:off x="544528" y="805707"/>
            <a:ext cx="8164395" cy="3029293"/>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pPr>
            <a:r>
              <a:rPr lang="en-US" sz="1600" b="1" dirty="0">
                <a:solidFill>
                  <a:schemeClr val="dk1"/>
                </a:solidFill>
                <a:latin typeface="Hanken Grotesk"/>
                <a:ea typeface="Hanken Grotesk"/>
                <a:cs typeface="Hanken Grotesk"/>
                <a:sym typeface="Hanken Grotesk"/>
              </a:rPr>
              <a:t>VISUALIZATION OF DATA </a:t>
            </a:r>
          </a:p>
        </p:txBody>
      </p:sp>
      <p:pic>
        <p:nvPicPr>
          <p:cNvPr id="4" name="Picture 3">
            <a:extLst>
              <a:ext uri="{FF2B5EF4-FFF2-40B4-BE49-F238E27FC236}">
                <a16:creationId xmlns:a16="http://schemas.microsoft.com/office/drawing/2014/main" id="{DB5F5F58-C3B0-6BC0-1BC4-52146563974A}"/>
              </a:ext>
            </a:extLst>
          </p:cNvPr>
          <p:cNvPicPr>
            <a:picLocks noChangeAspect="1"/>
          </p:cNvPicPr>
          <p:nvPr/>
        </p:nvPicPr>
        <p:blipFill>
          <a:blip r:embed="rId2"/>
          <a:stretch>
            <a:fillRect/>
          </a:stretch>
        </p:blipFill>
        <p:spPr>
          <a:xfrm>
            <a:off x="1080319" y="1300046"/>
            <a:ext cx="6983361" cy="3533395"/>
          </a:xfrm>
          <a:prstGeom prst="rect">
            <a:avLst/>
          </a:prstGeom>
        </p:spPr>
      </p:pic>
    </p:spTree>
    <p:extLst>
      <p:ext uri="{BB962C8B-B14F-4D97-AF65-F5344CB8AC3E}">
        <p14:creationId xmlns:p14="http://schemas.microsoft.com/office/powerpoint/2010/main" val="2864280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22;p44">
            <a:extLst>
              <a:ext uri="{FF2B5EF4-FFF2-40B4-BE49-F238E27FC236}">
                <a16:creationId xmlns:a16="http://schemas.microsoft.com/office/drawing/2014/main" id="{3CDB78DC-0C24-4E2A-4C24-9A798E1A5D05}"/>
              </a:ext>
            </a:extLst>
          </p:cNvPr>
          <p:cNvSpPr txBox="1">
            <a:spLocks/>
          </p:cNvSpPr>
          <p:nvPr/>
        </p:nvSpPr>
        <p:spPr>
          <a:xfrm>
            <a:off x="243186" y="233007"/>
            <a:ext cx="8649354"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dirty="0">
                <a:solidFill>
                  <a:srgbClr val="C00000"/>
                </a:solidFill>
                <a:latin typeface="Figtree Black"/>
                <a:sym typeface="Figtree Black"/>
              </a:rPr>
              <a:t>Localization</a:t>
            </a:r>
            <a:endParaRPr lang="en-US" dirty="0">
              <a:solidFill>
                <a:srgbClr val="C00000"/>
              </a:solidFill>
            </a:endParaRPr>
          </a:p>
        </p:txBody>
      </p:sp>
      <p:sp>
        <p:nvSpPr>
          <p:cNvPr id="5" name="Google Shape;424;p44">
            <a:extLst>
              <a:ext uri="{FF2B5EF4-FFF2-40B4-BE49-F238E27FC236}">
                <a16:creationId xmlns:a16="http://schemas.microsoft.com/office/drawing/2014/main" id="{2F2A3FFE-D311-8083-3E92-14A48C66C51D}"/>
              </a:ext>
            </a:extLst>
          </p:cNvPr>
          <p:cNvSpPr txBox="1"/>
          <p:nvPr/>
        </p:nvSpPr>
        <p:spPr>
          <a:xfrm>
            <a:off x="544528" y="805707"/>
            <a:ext cx="8164395" cy="3029293"/>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pPr>
            <a:r>
              <a:rPr lang="en-US" sz="1600" b="1" dirty="0">
                <a:solidFill>
                  <a:schemeClr val="dk1"/>
                </a:solidFill>
                <a:latin typeface="Hanken Grotesk"/>
                <a:ea typeface="Hanken Grotesk"/>
                <a:cs typeface="Hanken Grotesk"/>
                <a:sym typeface="Hanken Grotesk"/>
              </a:rPr>
              <a:t>SEGMENTATION MODEL EVALUATION</a:t>
            </a:r>
          </a:p>
        </p:txBody>
      </p:sp>
      <p:pic>
        <p:nvPicPr>
          <p:cNvPr id="6" name="Picture 5" descr="A graph of different types of loss&#10;&#10;Description automatically generated with medium confidence">
            <a:extLst>
              <a:ext uri="{FF2B5EF4-FFF2-40B4-BE49-F238E27FC236}">
                <a16:creationId xmlns:a16="http://schemas.microsoft.com/office/drawing/2014/main" id="{C5FA59B2-AE91-0AFB-CEDE-99673139C39C}"/>
              </a:ext>
            </a:extLst>
          </p:cNvPr>
          <p:cNvPicPr>
            <a:picLocks noChangeAspect="1"/>
          </p:cNvPicPr>
          <p:nvPr/>
        </p:nvPicPr>
        <p:blipFill>
          <a:blip r:embed="rId2"/>
          <a:stretch>
            <a:fillRect/>
          </a:stretch>
        </p:blipFill>
        <p:spPr>
          <a:xfrm>
            <a:off x="784770" y="1302663"/>
            <a:ext cx="7683910" cy="3607830"/>
          </a:xfrm>
          <a:prstGeom prst="rect">
            <a:avLst/>
          </a:prstGeom>
        </p:spPr>
      </p:pic>
    </p:spTree>
    <p:extLst>
      <p:ext uri="{BB962C8B-B14F-4D97-AF65-F5344CB8AC3E}">
        <p14:creationId xmlns:p14="http://schemas.microsoft.com/office/powerpoint/2010/main" val="416720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22;p44">
            <a:extLst>
              <a:ext uri="{FF2B5EF4-FFF2-40B4-BE49-F238E27FC236}">
                <a16:creationId xmlns:a16="http://schemas.microsoft.com/office/drawing/2014/main" id="{3CDB78DC-0C24-4E2A-4C24-9A798E1A5D05}"/>
              </a:ext>
            </a:extLst>
          </p:cNvPr>
          <p:cNvSpPr txBox="1">
            <a:spLocks/>
          </p:cNvSpPr>
          <p:nvPr/>
        </p:nvSpPr>
        <p:spPr>
          <a:xfrm>
            <a:off x="243186" y="233007"/>
            <a:ext cx="8649354"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dirty="0">
                <a:solidFill>
                  <a:srgbClr val="C00000"/>
                </a:solidFill>
                <a:latin typeface="Figtree Black"/>
                <a:sym typeface="Figtree Black"/>
              </a:rPr>
              <a:t>Localization</a:t>
            </a:r>
            <a:endParaRPr lang="en-US" dirty="0">
              <a:solidFill>
                <a:srgbClr val="C00000"/>
              </a:solidFill>
            </a:endParaRPr>
          </a:p>
        </p:txBody>
      </p:sp>
      <p:sp>
        <p:nvSpPr>
          <p:cNvPr id="5" name="Google Shape;424;p44">
            <a:extLst>
              <a:ext uri="{FF2B5EF4-FFF2-40B4-BE49-F238E27FC236}">
                <a16:creationId xmlns:a16="http://schemas.microsoft.com/office/drawing/2014/main" id="{2F2A3FFE-D311-8083-3E92-14A48C66C51D}"/>
              </a:ext>
            </a:extLst>
          </p:cNvPr>
          <p:cNvSpPr txBox="1"/>
          <p:nvPr/>
        </p:nvSpPr>
        <p:spPr>
          <a:xfrm>
            <a:off x="485665" y="982688"/>
            <a:ext cx="8164395" cy="3029293"/>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pPr>
            <a:r>
              <a:rPr lang="en-US" sz="1600" b="1" dirty="0">
                <a:solidFill>
                  <a:schemeClr val="dk1"/>
                </a:solidFill>
                <a:latin typeface="Hanken Grotesk"/>
                <a:ea typeface="Hanken Grotesk"/>
                <a:cs typeface="Hanken Grotesk"/>
                <a:sym typeface="Hanken Grotesk"/>
              </a:rPr>
              <a:t>VISUALIZATION PREDICTION</a:t>
            </a:r>
          </a:p>
        </p:txBody>
      </p:sp>
      <p:pic>
        <p:nvPicPr>
          <p:cNvPr id="4" name="Picture 3">
            <a:extLst>
              <a:ext uri="{FF2B5EF4-FFF2-40B4-BE49-F238E27FC236}">
                <a16:creationId xmlns:a16="http://schemas.microsoft.com/office/drawing/2014/main" id="{5D0E578D-1502-189C-E850-DD17EBA14EA0}"/>
              </a:ext>
            </a:extLst>
          </p:cNvPr>
          <p:cNvPicPr>
            <a:picLocks noChangeAspect="1"/>
          </p:cNvPicPr>
          <p:nvPr/>
        </p:nvPicPr>
        <p:blipFill>
          <a:blip r:embed="rId2"/>
          <a:stretch>
            <a:fillRect/>
          </a:stretch>
        </p:blipFill>
        <p:spPr>
          <a:xfrm>
            <a:off x="243186" y="1689093"/>
            <a:ext cx="8649354" cy="2889188"/>
          </a:xfrm>
          <a:prstGeom prst="rect">
            <a:avLst/>
          </a:prstGeom>
        </p:spPr>
      </p:pic>
    </p:spTree>
    <p:extLst>
      <p:ext uri="{BB962C8B-B14F-4D97-AF65-F5344CB8AC3E}">
        <p14:creationId xmlns:p14="http://schemas.microsoft.com/office/powerpoint/2010/main" val="2223940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22;p44">
            <a:extLst>
              <a:ext uri="{FF2B5EF4-FFF2-40B4-BE49-F238E27FC236}">
                <a16:creationId xmlns:a16="http://schemas.microsoft.com/office/drawing/2014/main" id="{3CDB78DC-0C24-4E2A-4C24-9A798E1A5D05}"/>
              </a:ext>
            </a:extLst>
          </p:cNvPr>
          <p:cNvSpPr txBox="1">
            <a:spLocks/>
          </p:cNvSpPr>
          <p:nvPr/>
        </p:nvSpPr>
        <p:spPr>
          <a:xfrm>
            <a:off x="243186" y="233007"/>
            <a:ext cx="8649354"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dirty="0">
                <a:solidFill>
                  <a:srgbClr val="C00000"/>
                </a:solidFill>
                <a:latin typeface="Figtree Black"/>
                <a:sym typeface="Figtree Black"/>
              </a:rPr>
              <a:t>Localization</a:t>
            </a:r>
            <a:endParaRPr lang="en-US" dirty="0">
              <a:solidFill>
                <a:srgbClr val="C00000"/>
              </a:solidFill>
            </a:endParaRPr>
          </a:p>
        </p:txBody>
      </p:sp>
      <p:sp>
        <p:nvSpPr>
          <p:cNvPr id="5" name="Google Shape;424;p44">
            <a:extLst>
              <a:ext uri="{FF2B5EF4-FFF2-40B4-BE49-F238E27FC236}">
                <a16:creationId xmlns:a16="http://schemas.microsoft.com/office/drawing/2014/main" id="{2F2A3FFE-D311-8083-3E92-14A48C66C51D}"/>
              </a:ext>
            </a:extLst>
          </p:cNvPr>
          <p:cNvSpPr txBox="1"/>
          <p:nvPr/>
        </p:nvSpPr>
        <p:spPr>
          <a:xfrm>
            <a:off x="485665" y="982688"/>
            <a:ext cx="8164395" cy="3029293"/>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pPr>
            <a:r>
              <a:rPr lang="en-US" sz="1600" b="1" dirty="0">
                <a:solidFill>
                  <a:schemeClr val="dk1"/>
                </a:solidFill>
                <a:latin typeface="Hanken Grotesk"/>
                <a:ea typeface="Hanken Grotesk"/>
                <a:cs typeface="Hanken Grotesk"/>
                <a:sym typeface="Hanken Grotesk"/>
              </a:rPr>
              <a:t>PREDICTION</a:t>
            </a:r>
          </a:p>
        </p:txBody>
      </p:sp>
      <p:pic>
        <p:nvPicPr>
          <p:cNvPr id="6" name="Picture 5" descr="A graph with a yellow object on it&#10;&#10;Description automatically generated">
            <a:extLst>
              <a:ext uri="{FF2B5EF4-FFF2-40B4-BE49-F238E27FC236}">
                <a16:creationId xmlns:a16="http://schemas.microsoft.com/office/drawing/2014/main" id="{8DEAA66D-89F2-7005-6863-E320FB4A23E6}"/>
              </a:ext>
            </a:extLst>
          </p:cNvPr>
          <p:cNvPicPr>
            <a:picLocks noChangeAspect="1"/>
          </p:cNvPicPr>
          <p:nvPr/>
        </p:nvPicPr>
        <p:blipFill>
          <a:blip r:embed="rId2"/>
          <a:stretch>
            <a:fillRect/>
          </a:stretch>
        </p:blipFill>
        <p:spPr>
          <a:xfrm>
            <a:off x="312355" y="1755059"/>
            <a:ext cx="8511014" cy="2784360"/>
          </a:xfrm>
          <a:prstGeom prst="rect">
            <a:avLst/>
          </a:prstGeom>
        </p:spPr>
      </p:pic>
    </p:spTree>
    <p:extLst>
      <p:ext uri="{BB962C8B-B14F-4D97-AF65-F5344CB8AC3E}">
        <p14:creationId xmlns:p14="http://schemas.microsoft.com/office/powerpoint/2010/main" val="2427517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22" name="Google Shape;422;p44"/>
          <p:cNvSpPr txBox="1">
            <a:spLocks noGrp="1"/>
          </p:cNvSpPr>
          <p:nvPr>
            <p:ph type="title"/>
          </p:nvPr>
        </p:nvSpPr>
        <p:spPr>
          <a:xfrm>
            <a:off x="243186" y="233007"/>
            <a:ext cx="864935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Treatment</a:t>
            </a:r>
          </a:p>
        </p:txBody>
      </p:sp>
      <p:sp>
        <p:nvSpPr>
          <p:cNvPr id="424" name="Google Shape;424;p44"/>
          <p:cNvSpPr txBox="1"/>
          <p:nvPr/>
        </p:nvSpPr>
        <p:spPr>
          <a:xfrm>
            <a:off x="479512" y="805707"/>
            <a:ext cx="7943128" cy="2173720"/>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pPr>
            <a:r>
              <a:rPr lang="en-US" sz="2000" b="1" dirty="0">
                <a:solidFill>
                  <a:schemeClr val="dk1"/>
                </a:solidFill>
                <a:latin typeface="Hanken Grotesk"/>
                <a:ea typeface="Hanken Grotesk"/>
                <a:cs typeface="Hanken Grotesk"/>
                <a:sym typeface="Hanken Grotesk"/>
              </a:rPr>
              <a:t>Challenge:</a:t>
            </a:r>
          </a:p>
          <a:p>
            <a:pPr lvl="0" algn="l" rtl="0">
              <a:lnSpc>
                <a:spcPct val="115000"/>
              </a:lnSpc>
              <a:spcBef>
                <a:spcPts val="0"/>
              </a:spcBef>
              <a:spcAft>
                <a:spcPts val="0"/>
              </a:spcAft>
            </a:pPr>
            <a:r>
              <a:rPr lang="en-US" sz="2000" dirty="0">
                <a:solidFill>
                  <a:schemeClr val="dk1"/>
                </a:solidFill>
                <a:latin typeface="Hanken Grotesk"/>
                <a:ea typeface="Hanken Grotesk"/>
                <a:cs typeface="Hanken Grotesk"/>
                <a:sym typeface="Hanken Grotesk"/>
              </a:rPr>
              <a:t>we haven't any dataset to make protocol model</a:t>
            </a:r>
          </a:p>
          <a:p>
            <a:pPr lvl="0" algn="l" rtl="0">
              <a:lnSpc>
                <a:spcPct val="115000"/>
              </a:lnSpc>
              <a:spcBef>
                <a:spcPts val="0"/>
              </a:spcBef>
              <a:spcAft>
                <a:spcPts val="0"/>
              </a:spcAft>
            </a:pPr>
            <a:endParaRPr lang="en-US" sz="2000" dirty="0">
              <a:solidFill>
                <a:schemeClr val="dk1"/>
              </a:solidFill>
              <a:latin typeface="Hanken Grotesk"/>
              <a:ea typeface="Hanken Grotesk"/>
              <a:cs typeface="Hanken Grotesk"/>
              <a:sym typeface="Hanken Grotesk"/>
            </a:endParaRPr>
          </a:p>
          <a:p>
            <a:pPr lvl="0" algn="l" rtl="0">
              <a:lnSpc>
                <a:spcPct val="115000"/>
              </a:lnSpc>
              <a:spcBef>
                <a:spcPts val="0"/>
              </a:spcBef>
              <a:spcAft>
                <a:spcPts val="0"/>
              </a:spcAft>
            </a:pPr>
            <a:r>
              <a:rPr lang="en-US" sz="2000" b="1" dirty="0">
                <a:solidFill>
                  <a:schemeClr val="dk1"/>
                </a:solidFill>
                <a:latin typeface="Hanken Grotesk"/>
                <a:ea typeface="Hanken Grotesk"/>
                <a:cs typeface="Hanken Grotesk"/>
                <a:sym typeface="Hanken Grotesk"/>
              </a:rPr>
              <a:t>Solution:</a:t>
            </a:r>
          </a:p>
        </p:txBody>
      </p:sp>
      <p:pic>
        <p:nvPicPr>
          <p:cNvPr id="3" name="Picture 2">
            <a:extLst>
              <a:ext uri="{FF2B5EF4-FFF2-40B4-BE49-F238E27FC236}">
                <a16:creationId xmlns:a16="http://schemas.microsoft.com/office/drawing/2014/main" id="{6CFEB23A-5468-B4D2-B3A8-1A7C3BE6A1C4}"/>
              </a:ext>
            </a:extLst>
          </p:cNvPr>
          <p:cNvPicPr>
            <a:picLocks noChangeAspect="1"/>
          </p:cNvPicPr>
          <p:nvPr/>
        </p:nvPicPr>
        <p:blipFill rotWithShape="1">
          <a:blip r:embed="rId3"/>
          <a:srcRect t="17790" b="12654"/>
          <a:stretch/>
        </p:blipFill>
        <p:spPr>
          <a:xfrm>
            <a:off x="388495" y="2396414"/>
            <a:ext cx="8358735" cy="1796170"/>
          </a:xfrm>
          <a:prstGeom prst="rect">
            <a:avLst/>
          </a:prstGeom>
        </p:spPr>
      </p:pic>
    </p:spTree>
    <p:extLst>
      <p:ext uri="{BB962C8B-B14F-4D97-AF65-F5344CB8AC3E}">
        <p14:creationId xmlns:p14="http://schemas.microsoft.com/office/powerpoint/2010/main" val="96019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22" name="Google Shape;422;p44"/>
          <p:cNvSpPr txBox="1">
            <a:spLocks noGrp="1"/>
          </p:cNvSpPr>
          <p:nvPr>
            <p:ph type="title"/>
          </p:nvPr>
        </p:nvSpPr>
        <p:spPr>
          <a:xfrm>
            <a:off x="243186" y="233007"/>
            <a:ext cx="864935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Treatment</a:t>
            </a:r>
          </a:p>
        </p:txBody>
      </p:sp>
      <p:sp>
        <p:nvSpPr>
          <p:cNvPr id="424" name="Google Shape;424;p44"/>
          <p:cNvSpPr txBox="1"/>
          <p:nvPr/>
        </p:nvSpPr>
        <p:spPr>
          <a:xfrm>
            <a:off x="479512" y="805707"/>
            <a:ext cx="7943128" cy="2173720"/>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pPr>
            <a:r>
              <a:rPr lang="en-US" sz="2000" b="1" dirty="0">
                <a:solidFill>
                  <a:schemeClr val="dk1"/>
                </a:solidFill>
                <a:latin typeface="Hanken Grotesk"/>
                <a:ea typeface="Hanken Grotesk"/>
                <a:cs typeface="Hanken Grotesk"/>
                <a:sym typeface="Hanken Grotesk"/>
              </a:rPr>
              <a:t>Solution:</a:t>
            </a:r>
          </a:p>
          <a:p>
            <a:pPr lvl="0" algn="l" rtl="0">
              <a:lnSpc>
                <a:spcPct val="115000"/>
              </a:lnSpc>
              <a:spcBef>
                <a:spcPts val="0"/>
              </a:spcBef>
              <a:spcAft>
                <a:spcPts val="0"/>
              </a:spcAft>
            </a:pPr>
            <a:endParaRPr lang="en-US" sz="2000" b="1" dirty="0">
              <a:solidFill>
                <a:schemeClr val="dk1"/>
              </a:solidFill>
              <a:latin typeface="Hanken Grotesk"/>
              <a:ea typeface="Hanken Grotesk"/>
              <a:cs typeface="Hanken Grotesk"/>
              <a:sym typeface="Hanken Grotesk"/>
            </a:endParaRPr>
          </a:p>
          <a:p>
            <a:pPr marL="342900" lvl="0" indent="-342900" algn="l" rtl="0">
              <a:lnSpc>
                <a:spcPct val="115000"/>
              </a:lnSpc>
              <a:spcBef>
                <a:spcPts val="0"/>
              </a:spcBef>
              <a:spcAft>
                <a:spcPts val="0"/>
              </a:spcAft>
              <a:buFont typeface="Wingdings" panose="05000000000000000000" pitchFamily="2" charset="2"/>
              <a:buChar char="§"/>
            </a:pPr>
            <a:r>
              <a:rPr lang="en-US" sz="1800" dirty="0">
                <a:solidFill>
                  <a:schemeClr val="dk1"/>
                </a:solidFill>
                <a:latin typeface="Hanken Grotesk"/>
                <a:ea typeface="Hanken Grotesk"/>
                <a:cs typeface="Hanken Grotesk"/>
                <a:sym typeface="Hanken Grotesk"/>
              </a:rPr>
              <a:t>we searched about features that affect with direct form on protocol then make a correlation between them and select the best features</a:t>
            </a:r>
          </a:p>
          <a:p>
            <a:pPr marL="342900" lvl="0" indent="-342900" algn="l" rtl="0">
              <a:lnSpc>
                <a:spcPct val="115000"/>
              </a:lnSpc>
              <a:spcBef>
                <a:spcPts val="0"/>
              </a:spcBef>
              <a:spcAft>
                <a:spcPts val="0"/>
              </a:spcAft>
              <a:buFont typeface="Wingdings" panose="05000000000000000000" pitchFamily="2" charset="2"/>
              <a:buChar char="§"/>
            </a:pPr>
            <a:endParaRPr lang="en-US" sz="1800" dirty="0">
              <a:solidFill>
                <a:schemeClr val="dk1"/>
              </a:solidFill>
              <a:latin typeface="Hanken Grotesk"/>
              <a:ea typeface="Hanken Grotesk"/>
              <a:cs typeface="Hanken Grotesk"/>
              <a:sym typeface="Hanken Grotesk"/>
            </a:endParaRPr>
          </a:p>
          <a:p>
            <a:pPr marL="342900" lvl="0" indent="-342900" algn="l" rtl="0">
              <a:lnSpc>
                <a:spcPct val="115000"/>
              </a:lnSpc>
              <a:spcBef>
                <a:spcPts val="0"/>
              </a:spcBef>
              <a:spcAft>
                <a:spcPts val="0"/>
              </a:spcAft>
              <a:buFont typeface="Wingdings" panose="05000000000000000000" pitchFamily="2" charset="2"/>
              <a:buChar char="§"/>
            </a:pPr>
            <a:r>
              <a:rPr lang="en-US" sz="1800" dirty="0">
                <a:solidFill>
                  <a:schemeClr val="dk1"/>
                </a:solidFill>
                <a:latin typeface="Hanken Grotesk"/>
                <a:ea typeface="Hanken Grotesk"/>
                <a:cs typeface="Hanken Grotesk"/>
                <a:sym typeface="Hanken Grotesk"/>
              </a:rPr>
              <a:t>next step we going to use random data to generate some columns such as (level , Age , spread of tumor and type  of tumor and previous treatment)</a:t>
            </a:r>
          </a:p>
          <a:p>
            <a:pPr marL="342900" lvl="0" indent="-342900" algn="l" rtl="0">
              <a:lnSpc>
                <a:spcPct val="115000"/>
              </a:lnSpc>
              <a:spcBef>
                <a:spcPts val="0"/>
              </a:spcBef>
              <a:spcAft>
                <a:spcPts val="0"/>
              </a:spcAft>
              <a:buFont typeface="Wingdings" panose="05000000000000000000" pitchFamily="2" charset="2"/>
              <a:buChar char="§"/>
            </a:pPr>
            <a:endParaRPr lang="en-US" sz="1800" dirty="0">
              <a:solidFill>
                <a:schemeClr val="dk1"/>
              </a:solidFill>
              <a:latin typeface="Hanken Grotesk"/>
              <a:ea typeface="Hanken Grotesk"/>
              <a:cs typeface="Hanken Grotesk"/>
              <a:sym typeface="Hanken Grotesk"/>
            </a:endParaRPr>
          </a:p>
          <a:p>
            <a:pPr marL="342900" lvl="0" indent="-342900" algn="l" rtl="0">
              <a:lnSpc>
                <a:spcPct val="115000"/>
              </a:lnSpc>
              <a:spcBef>
                <a:spcPts val="0"/>
              </a:spcBef>
              <a:spcAft>
                <a:spcPts val="0"/>
              </a:spcAft>
              <a:buFont typeface="Wingdings" panose="05000000000000000000" pitchFamily="2" charset="2"/>
              <a:buChar char="§"/>
            </a:pPr>
            <a:r>
              <a:rPr lang="en-US" sz="1800" dirty="0">
                <a:solidFill>
                  <a:schemeClr val="dk1"/>
                </a:solidFill>
                <a:latin typeface="Hanken Grotesk"/>
                <a:ea typeface="Hanken Grotesk"/>
                <a:cs typeface="Hanken Grotesk"/>
                <a:sym typeface="Hanken Grotesk"/>
              </a:rPr>
              <a:t>according to this features now we can assign the protocol for each case</a:t>
            </a:r>
          </a:p>
        </p:txBody>
      </p:sp>
    </p:spTree>
    <p:extLst>
      <p:ext uri="{BB962C8B-B14F-4D97-AF65-F5344CB8AC3E}">
        <p14:creationId xmlns:p14="http://schemas.microsoft.com/office/powerpoint/2010/main" val="2323328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22" name="Google Shape;422;p44"/>
          <p:cNvSpPr txBox="1">
            <a:spLocks noGrp="1"/>
          </p:cNvSpPr>
          <p:nvPr>
            <p:ph type="title"/>
          </p:nvPr>
        </p:nvSpPr>
        <p:spPr>
          <a:xfrm>
            <a:off x="243186" y="233007"/>
            <a:ext cx="864935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Treatment</a:t>
            </a:r>
          </a:p>
        </p:txBody>
      </p:sp>
      <p:sp>
        <p:nvSpPr>
          <p:cNvPr id="424" name="Google Shape;424;p44"/>
          <p:cNvSpPr txBox="1"/>
          <p:nvPr/>
        </p:nvSpPr>
        <p:spPr>
          <a:xfrm>
            <a:off x="489672" y="1059707"/>
            <a:ext cx="7943128" cy="2173720"/>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pPr>
            <a:r>
              <a:rPr lang="en-US" sz="2000" b="1" dirty="0">
                <a:solidFill>
                  <a:schemeClr val="dk1"/>
                </a:solidFill>
                <a:latin typeface="Hanken Grotesk"/>
                <a:ea typeface="Hanken Grotesk"/>
                <a:cs typeface="Hanken Grotesk"/>
                <a:sym typeface="Hanken Grotesk"/>
              </a:rPr>
              <a:t>Dataset:</a:t>
            </a:r>
          </a:p>
          <a:p>
            <a:pPr lvl="0" algn="l" rtl="0">
              <a:lnSpc>
                <a:spcPct val="115000"/>
              </a:lnSpc>
              <a:spcBef>
                <a:spcPts val="0"/>
              </a:spcBef>
              <a:spcAft>
                <a:spcPts val="0"/>
              </a:spcAft>
            </a:pPr>
            <a:endParaRPr lang="en-US" sz="2000" b="1" dirty="0">
              <a:solidFill>
                <a:schemeClr val="dk1"/>
              </a:solidFill>
              <a:latin typeface="Hanken Grotesk"/>
              <a:ea typeface="Hanken Grotesk"/>
              <a:cs typeface="Hanken Grotesk"/>
              <a:sym typeface="Hanken Grotesk"/>
            </a:endParaRPr>
          </a:p>
          <a:p>
            <a:pPr marL="457200" lvl="0" indent="-457200" algn="l" rtl="0">
              <a:lnSpc>
                <a:spcPct val="115000"/>
              </a:lnSpc>
              <a:spcBef>
                <a:spcPts val="0"/>
              </a:spcBef>
              <a:spcAft>
                <a:spcPts val="0"/>
              </a:spcAft>
              <a:buFont typeface="Wingdings" panose="05000000000000000000" pitchFamily="2" charset="2"/>
              <a:buChar char="§"/>
            </a:pPr>
            <a:r>
              <a:rPr lang="en-US" sz="2000" dirty="0">
                <a:solidFill>
                  <a:schemeClr val="dk1"/>
                </a:solidFill>
                <a:latin typeface="Hanken Grotesk"/>
                <a:ea typeface="Hanken Grotesk"/>
                <a:cs typeface="Hanken Grotesk"/>
                <a:sym typeface="Hanken Grotesk"/>
              </a:rPr>
              <a:t>we have range of age between 1 to 70 </a:t>
            </a:r>
          </a:p>
          <a:p>
            <a:pPr marL="457200" lvl="0" indent="-457200" algn="l" rtl="0">
              <a:lnSpc>
                <a:spcPct val="115000"/>
              </a:lnSpc>
              <a:spcBef>
                <a:spcPts val="0"/>
              </a:spcBef>
              <a:spcAft>
                <a:spcPts val="0"/>
              </a:spcAft>
              <a:buFont typeface="Wingdings" panose="05000000000000000000" pitchFamily="2" charset="2"/>
              <a:buChar char="§"/>
            </a:pPr>
            <a:r>
              <a:rPr lang="en-US" sz="2000" dirty="0">
                <a:solidFill>
                  <a:schemeClr val="dk1"/>
                </a:solidFill>
                <a:latin typeface="Hanken Grotesk"/>
                <a:ea typeface="Hanken Grotesk"/>
                <a:cs typeface="Hanken Grotesk"/>
                <a:sym typeface="Hanken Grotesk"/>
              </a:rPr>
              <a:t>range of level high and low </a:t>
            </a:r>
          </a:p>
          <a:p>
            <a:pPr marL="457200" lvl="0" indent="-457200" algn="l" rtl="0">
              <a:lnSpc>
                <a:spcPct val="115000"/>
              </a:lnSpc>
              <a:spcBef>
                <a:spcPts val="0"/>
              </a:spcBef>
              <a:spcAft>
                <a:spcPts val="0"/>
              </a:spcAft>
              <a:buFont typeface="Wingdings" panose="05000000000000000000" pitchFamily="2" charset="2"/>
              <a:buChar char="§"/>
            </a:pPr>
            <a:r>
              <a:rPr lang="en-US" sz="2000" dirty="0">
                <a:solidFill>
                  <a:schemeClr val="dk1"/>
                </a:solidFill>
                <a:latin typeface="Hanken Grotesk"/>
                <a:ea typeface="Hanken Grotesk"/>
                <a:cs typeface="Hanken Grotesk"/>
                <a:sym typeface="Hanken Grotesk"/>
              </a:rPr>
              <a:t>tumor type glioma , pituitary and meningioma (0,1,2) </a:t>
            </a:r>
          </a:p>
          <a:p>
            <a:pPr marL="457200" lvl="0" indent="-457200" algn="l" rtl="0">
              <a:lnSpc>
                <a:spcPct val="115000"/>
              </a:lnSpc>
              <a:spcBef>
                <a:spcPts val="0"/>
              </a:spcBef>
              <a:spcAft>
                <a:spcPts val="0"/>
              </a:spcAft>
              <a:buFont typeface="Wingdings" panose="05000000000000000000" pitchFamily="2" charset="2"/>
              <a:buChar char="§"/>
            </a:pPr>
            <a:r>
              <a:rPr lang="en-US" sz="2000" dirty="0">
                <a:solidFill>
                  <a:schemeClr val="dk1"/>
                </a:solidFill>
                <a:latin typeface="Hanken Grotesk"/>
                <a:ea typeface="Hanken Grotesk"/>
                <a:cs typeface="Hanken Grotesk"/>
                <a:sym typeface="Hanken Grotesk"/>
              </a:rPr>
              <a:t>spread of tumor yes or no (0,1)  </a:t>
            </a:r>
          </a:p>
          <a:p>
            <a:pPr marL="457200" lvl="0" indent="-457200" algn="l" rtl="0">
              <a:lnSpc>
                <a:spcPct val="115000"/>
              </a:lnSpc>
              <a:spcBef>
                <a:spcPts val="0"/>
              </a:spcBef>
              <a:spcAft>
                <a:spcPts val="0"/>
              </a:spcAft>
              <a:buFont typeface="Wingdings" panose="05000000000000000000" pitchFamily="2" charset="2"/>
              <a:buChar char="§"/>
            </a:pPr>
            <a:r>
              <a:rPr lang="en-US" sz="2000" dirty="0">
                <a:solidFill>
                  <a:schemeClr val="dk1"/>
                </a:solidFill>
                <a:latin typeface="Hanken Grotesk"/>
                <a:ea typeface="Hanken Grotesk"/>
                <a:cs typeface="Hanken Grotesk"/>
                <a:sym typeface="Hanken Grotesk"/>
              </a:rPr>
              <a:t>previous treatment yes or no (0,1)</a:t>
            </a:r>
          </a:p>
        </p:txBody>
      </p:sp>
    </p:spTree>
    <p:extLst>
      <p:ext uri="{BB962C8B-B14F-4D97-AF65-F5344CB8AC3E}">
        <p14:creationId xmlns:p14="http://schemas.microsoft.com/office/powerpoint/2010/main" val="3149199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22" name="Google Shape;422;p44"/>
          <p:cNvSpPr txBox="1">
            <a:spLocks noGrp="1"/>
          </p:cNvSpPr>
          <p:nvPr>
            <p:ph type="title"/>
          </p:nvPr>
        </p:nvSpPr>
        <p:spPr>
          <a:xfrm>
            <a:off x="243186" y="233007"/>
            <a:ext cx="864935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Treatment</a:t>
            </a:r>
          </a:p>
        </p:txBody>
      </p:sp>
      <p:sp>
        <p:nvSpPr>
          <p:cNvPr id="424" name="Google Shape;424;p44"/>
          <p:cNvSpPr txBox="1"/>
          <p:nvPr/>
        </p:nvSpPr>
        <p:spPr>
          <a:xfrm>
            <a:off x="596299" y="1831867"/>
            <a:ext cx="7943128" cy="2173720"/>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pPr>
            <a:r>
              <a:rPr lang="en-US" sz="2000" dirty="0">
                <a:solidFill>
                  <a:schemeClr val="dk1"/>
                </a:solidFill>
                <a:latin typeface="Hanken Grotesk"/>
                <a:ea typeface="Hanken Grotesk"/>
                <a:cs typeface="Hanken Grotesk"/>
                <a:sym typeface="Hanken Grotesk"/>
              </a:rPr>
              <a:t>After we have dataset ,now we will make a model after take age , level ,spread of tumor and type  of tumor and previous treatment , the model we tell you the treatment</a:t>
            </a:r>
          </a:p>
        </p:txBody>
      </p:sp>
    </p:spTree>
    <p:extLst>
      <p:ext uri="{BB962C8B-B14F-4D97-AF65-F5344CB8AC3E}">
        <p14:creationId xmlns:p14="http://schemas.microsoft.com/office/powerpoint/2010/main" val="2343159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6"/>
          <p:cNvSpPr txBox="1">
            <a:spLocks noGrp="1"/>
          </p:cNvSpPr>
          <p:nvPr>
            <p:ph type="title"/>
          </p:nvPr>
        </p:nvSpPr>
        <p:spPr>
          <a:xfrm>
            <a:off x="1299840" y="2150850"/>
            <a:ext cx="5067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Dataset</a:t>
            </a:r>
            <a:endParaRPr dirty="0"/>
          </a:p>
        </p:txBody>
      </p:sp>
      <p:sp>
        <p:nvSpPr>
          <p:cNvPr id="331" name="Google Shape;331;p36"/>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ar-EG" dirty="0"/>
              <a:t>6</a:t>
            </a:r>
            <a:endParaRPr dirty="0"/>
          </a:p>
        </p:txBody>
      </p:sp>
    </p:spTree>
    <p:extLst>
      <p:ext uri="{BB962C8B-B14F-4D97-AF65-F5344CB8AC3E}">
        <p14:creationId xmlns:p14="http://schemas.microsoft.com/office/powerpoint/2010/main" val="320823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24" name="Google Shape;424;p44"/>
          <p:cNvSpPr txBox="1"/>
          <p:nvPr/>
        </p:nvSpPr>
        <p:spPr>
          <a:xfrm>
            <a:off x="683115" y="787069"/>
            <a:ext cx="4713232" cy="3904838"/>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b="1" dirty="0">
                <a:solidFill>
                  <a:schemeClr val="dk1"/>
                </a:solidFill>
                <a:latin typeface="Hanken Grotesk"/>
                <a:ea typeface="Hanken Grotesk"/>
                <a:cs typeface="Hanken Grotesk"/>
                <a:sym typeface="Hanken Grotesk"/>
              </a:rPr>
              <a:t>3. Pituitary</a:t>
            </a:r>
          </a:p>
          <a:p>
            <a:pPr marL="0" lvl="0" indent="0" algn="l" rtl="0">
              <a:lnSpc>
                <a:spcPct val="115000"/>
              </a:lnSpc>
              <a:spcBef>
                <a:spcPts val="0"/>
              </a:spcBef>
              <a:spcAft>
                <a:spcPts val="0"/>
              </a:spcAft>
              <a:buNone/>
            </a:pPr>
            <a:r>
              <a:rPr lang="en-US" sz="1200" dirty="0">
                <a:solidFill>
                  <a:schemeClr val="dk1"/>
                </a:solidFill>
                <a:latin typeface="Hanken Grotesk"/>
                <a:ea typeface="Hanken Grotesk"/>
                <a:cs typeface="Hanken Grotesk"/>
                <a:sym typeface="Hanken Grotesk"/>
              </a:rPr>
              <a:t>Pituitary tumors are unusual growths that develop in the pituitary gland. This gland is an organ about the size of a pea. It's located behind the nose at the base of the brain. Some of these tumors cause the pituitary gland to make too much of certain hormones that control important body functions. Others can cause the pituitary gland to make too little of those hormones. </a:t>
            </a:r>
          </a:p>
          <a:p>
            <a:pPr marL="0" lvl="0" indent="0" algn="l" rtl="0">
              <a:lnSpc>
                <a:spcPct val="115000"/>
              </a:lnSpc>
              <a:spcBef>
                <a:spcPts val="0"/>
              </a:spcBef>
              <a:spcAft>
                <a:spcPts val="0"/>
              </a:spcAft>
              <a:buNone/>
            </a:pPr>
            <a:endParaRPr lang="en-US" sz="1600" b="1" dirty="0">
              <a:solidFill>
                <a:schemeClr val="dk1"/>
              </a:solidFill>
              <a:latin typeface="Hanken Grotesk"/>
              <a:ea typeface="Hanken Grotesk"/>
              <a:cs typeface="Hanken Grotesk"/>
              <a:sym typeface="Hanken Grotesk"/>
            </a:endParaRPr>
          </a:p>
          <a:p>
            <a:pPr marL="0" lvl="0" indent="0" algn="l" rtl="0">
              <a:lnSpc>
                <a:spcPct val="115000"/>
              </a:lnSpc>
              <a:spcBef>
                <a:spcPts val="0"/>
              </a:spcBef>
              <a:spcAft>
                <a:spcPts val="0"/>
              </a:spcAft>
              <a:buNone/>
            </a:pPr>
            <a:r>
              <a:rPr lang="en-US" sz="1600" b="1" dirty="0">
                <a:solidFill>
                  <a:schemeClr val="dk1"/>
                </a:solidFill>
                <a:latin typeface="Hanken Grotesk"/>
                <a:ea typeface="Hanken Grotesk"/>
                <a:cs typeface="Hanken Grotesk"/>
                <a:sym typeface="Hanken Grotesk"/>
              </a:rPr>
              <a:t>Symptoms</a:t>
            </a:r>
          </a:p>
          <a:p>
            <a:pPr marL="171450" lvl="0" indent="-171450" algn="l" rtl="0">
              <a:lnSpc>
                <a:spcPct val="115000"/>
              </a:lnSpc>
              <a:spcBef>
                <a:spcPts val="0"/>
              </a:spcBef>
              <a:spcAft>
                <a:spcPts val="0"/>
              </a:spcAft>
              <a:buFont typeface="Wingdings" panose="05000000000000000000" pitchFamily="2" charset="2"/>
              <a:buChar char="§"/>
            </a:pPr>
            <a:r>
              <a:rPr lang="en-US" sz="1200" dirty="0">
                <a:solidFill>
                  <a:schemeClr val="dk1"/>
                </a:solidFill>
                <a:latin typeface="Hanken Grotesk"/>
                <a:ea typeface="Hanken Grotesk"/>
                <a:cs typeface="Hanken Grotesk"/>
                <a:sym typeface="Hanken Grotesk"/>
              </a:rPr>
              <a:t>Headache.</a:t>
            </a:r>
          </a:p>
          <a:p>
            <a:pPr marL="171450" lvl="0" indent="-171450" algn="l" rtl="0">
              <a:lnSpc>
                <a:spcPct val="115000"/>
              </a:lnSpc>
              <a:spcBef>
                <a:spcPts val="0"/>
              </a:spcBef>
              <a:spcAft>
                <a:spcPts val="0"/>
              </a:spcAft>
              <a:buFont typeface="Wingdings" panose="05000000000000000000" pitchFamily="2" charset="2"/>
              <a:buChar char="§"/>
            </a:pPr>
            <a:r>
              <a:rPr lang="en-US" sz="1200" dirty="0">
                <a:solidFill>
                  <a:schemeClr val="dk1"/>
                </a:solidFill>
                <a:latin typeface="Hanken Grotesk"/>
                <a:ea typeface="Hanken Grotesk"/>
                <a:cs typeface="Hanken Grotesk"/>
                <a:sym typeface="Hanken Grotesk"/>
              </a:rPr>
              <a:t>Eye problems due to pressure on the optic nerve, especially loss of side vision, also called peripheral vision, and double vision.</a:t>
            </a:r>
          </a:p>
          <a:p>
            <a:pPr marL="171450" lvl="0" indent="-171450" algn="l" rtl="0">
              <a:lnSpc>
                <a:spcPct val="115000"/>
              </a:lnSpc>
              <a:spcBef>
                <a:spcPts val="0"/>
              </a:spcBef>
              <a:spcAft>
                <a:spcPts val="0"/>
              </a:spcAft>
              <a:buFont typeface="Wingdings" panose="05000000000000000000" pitchFamily="2" charset="2"/>
              <a:buChar char="§"/>
            </a:pPr>
            <a:r>
              <a:rPr lang="en-US" sz="1200" dirty="0">
                <a:solidFill>
                  <a:schemeClr val="dk1"/>
                </a:solidFill>
                <a:latin typeface="Hanken Grotesk"/>
                <a:ea typeface="Hanken Grotesk"/>
                <a:cs typeface="Hanken Grotesk"/>
                <a:sym typeface="Hanken Grotesk"/>
              </a:rPr>
              <a:t>Pain in the face, sometimes including sinus pain or ear pain.</a:t>
            </a:r>
          </a:p>
          <a:p>
            <a:pPr marL="171450" lvl="0" indent="-171450" algn="l" rtl="0">
              <a:lnSpc>
                <a:spcPct val="115000"/>
              </a:lnSpc>
              <a:spcBef>
                <a:spcPts val="0"/>
              </a:spcBef>
              <a:spcAft>
                <a:spcPts val="0"/>
              </a:spcAft>
              <a:buFont typeface="Wingdings" panose="05000000000000000000" pitchFamily="2" charset="2"/>
              <a:buChar char="§"/>
            </a:pPr>
            <a:r>
              <a:rPr lang="en-US" sz="1200" dirty="0">
                <a:solidFill>
                  <a:schemeClr val="dk1"/>
                </a:solidFill>
                <a:latin typeface="Hanken Grotesk"/>
                <a:ea typeface="Hanken Grotesk"/>
                <a:cs typeface="Hanken Grotesk"/>
                <a:sym typeface="Hanken Grotesk"/>
              </a:rPr>
              <a:t>Drooping eyelid.</a:t>
            </a:r>
          </a:p>
          <a:p>
            <a:pPr marL="171450" lvl="0" indent="-171450" algn="l" rtl="0">
              <a:lnSpc>
                <a:spcPct val="115000"/>
              </a:lnSpc>
              <a:spcBef>
                <a:spcPts val="0"/>
              </a:spcBef>
              <a:spcAft>
                <a:spcPts val="0"/>
              </a:spcAft>
              <a:buFont typeface="Wingdings" panose="05000000000000000000" pitchFamily="2" charset="2"/>
              <a:buChar char="§"/>
            </a:pPr>
            <a:r>
              <a:rPr lang="en-US" sz="1200" dirty="0">
                <a:solidFill>
                  <a:schemeClr val="dk1"/>
                </a:solidFill>
                <a:latin typeface="Hanken Grotesk"/>
                <a:ea typeface="Hanken Grotesk"/>
                <a:cs typeface="Hanken Grotesk"/>
                <a:sym typeface="Hanken Grotesk"/>
              </a:rPr>
              <a:t>Seizures.</a:t>
            </a:r>
          </a:p>
          <a:p>
            <a:pPr marL="171450" lvl="0" indent="-171450" algn="l" rtl="0">
              <a:lnSpc>
                <a:spcPct val="115000"/>
              </a:lnSpc>
              <a:spcBef>
                <a:spcPts val="0"/>
              </a:spcBef>
              <a:spcAft>
                <a:spcPts val="0"/>
              </a:spcAft>
              <a:buFont typeface="Wingdings" panose="05000000000000000000" pitchFamily="2" charset="2"/>
              <a:buChar char="§"/>
            </a:pPr>
            <a:r>
              <a:rPr lang="en-US" sz="1200" dirty="0">
                <a:solidFill>
                  <a:schemeClr val="dk1"/>
                </a:solidFill>
                <a:latin typeface="Hanken Grotesk"/>
                <a:ea typeface="Hanken Grotesk"/>
                <a:cs typeface="Hanken Grotesk"/>
                <a:sym typeface="Hanken Grotesk"/>
              </a:rPr>
              <a:t>Nausea and vomiting</a:t>
            </a:r>
          </a:p>
        </p:txBody>
      </p:sp>
      <p:pic>
        <p:nvPicPr>
          <p:cNvPr id="3" name="Picture 2">
            <a:extLst>
              <a:ext uri="{FF2B5EF4-FFF2-40B4-BE49-F238E27FC236}">
                <a16:creationId xmlns:a16="http://schemas.microsoft.com/office/drawing/2014/main" id="{287C2897-9285-EE0B-C0A6-60EE4E812BD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40" b="90395" l="9353" r="90288">
                        <a14:foregroundMark x1="45324" y1="12712" x2="60791" y2="12712"/>
                        <a14:foregroundMark x1="60072" y1="10452" x2="46763" y2="9322"/>
                        <a14:foregroundMark x1="46043" y1="9040" x2="35612" y2="11299"/>
                        <a14:foregroundMark x1="35612" y1="11299" x2="35612" y2="11299"/>
                        <a14:foregroundMark x1="35612" y1="11299" x2="20144" y2="27684"/>
                        <a14:foregroundMark x1="20144" y1="27684" x2="18705" y2="36723"/>
                        <a14:foregroundMark x1="18705" y1="36723" x2="15827" y2="40113"/>
                        <a14:foregroundMark x1="68705" y1="9887" x2="83094" y2="18927"/>
                        <a14:foregroundMark x1="83094" y1="18927" x2="86691" y2="26836"/>
                        <a14:foregroundMark x1="86691" y1="26836" x2="81655" y2="48023"/>
                        <a14:foregroundMark x1="91007" y1="27401" x2="90647" y2="41243"/>
                        <a14:foregroundMark x1="90647" y1="41243" x2="82014" y2="49435"/>
                        <a14:foregroundMark x1="85252" y1="47740" x2="55396" y2="43785"/>
                        <a14:foregroundMark x1="55396" y1="43785" x2="48561" y2="40678"/>
                        <a14:foregroundMark x1="79137" y1="64407" x2="28777" y2="69492"/>
                        <a14:foregroundMark x1="28777" y1="69492" x2="28058" y2="78531"/>
                        <a14:foregroundMark x1="28058" y1="78531" x2="60072" y2="80508"/>
                        <a14:foregroundMark x1="60072" y1="80508" x2="46043" y2="75141"/>
                        <a14:foregroundMark x1="46043" y1="75141" x2="45683" y2="73164"/>
                        <a14:foregroundMark x1="80576" y1="69209" x2="82014" y2="77684"/>
                        <a14:foregroundMark x1="82014" y1="77684" x2="68705" y2="88418"/>
                        <a14:foregroundMark x1="68705" y1="88418" x2="47842" y2="88983"/>
                        <a14:foregroundMark x1="47842" y1="88983" x2="56115" y2="82768"/>
                        <a14:foregroundMark x1="56115" y1="82768" x2="41367" y2="82768"/>
                        <a14:foregroundMark x1="41367" y1="82768" x2="26259" y2="86441"/>
                        <a14:foregroundMark x1="26259" y1="86441" x2="15827" y2="77684"/>
                        <a14:foregroundMark x1="15827" y1="77684" x2="16906" y2="68644"/>
                        <a14:foregroundMark x1="75899" y1="50565" x2="71942" y2="53672"/>
                        <a14:foregroundMark x1="87410" y1="44068" x2="78417" y2="55085"/>
                        <a14:foregroundMark x1="78417" y1="55085" x2="65468" y2="55650"/>
                        <a14:foregroundMark x1="65468" y1="55650" x2="61511" y2="51695"/>
                        <a14:foregroundMark x1="88489" y1="45198" x2="80576" y2="55367"/>
                        <a14:foregroundMark x1="80576" y1="55367" x2="78777" y2="55650"/>
                        <a14:foregroundMark x1="85612" y1="54237" x2="62590" y2="56215"/>
                        <a14:foregroundMark x1="15108" y1="40395" x2="13309" y2="41808"/>
                        <a14:foregroundMark x1="74460" y1="90395" x2="33813" y2="89831"/>
                      </a14:backgroundRemoval>
                    </a14:imgEffect>
                  </a14:imgLayer>
                </a14:imgProps>
              </a:ext>
              <a:ext uri="{28A0092B-C50C-407E-A947-70E740481C1C}">
                <a14:useLocalDpi xmlns:a14="http://schemas.microsoft.com/office/drawing/2010/main" val="0"/>
              </a:ext>
            </a:extLst>
          </a:blip>
          <a:srcRect t="7724" b="7724"/>
          <a:stretch/>
        </p:blipFill>
        <p:spPr>
          <a:xfrm>
            <a:off x="5223503" y="660398"/>
            <a:ext cx="3432818" cy="3696033"/>
          </a:xfrm>
          <a:prstGeom prst="rect">
            <a:avLst/>
          </a:prstGeom>
        </p:spPr>
      </p:pic>
    </p:spTree>
    <p:extLst>
      <p:ext uri="{BB962C8B-B14F-4D97-AF65-F5344CB8AC3E}">
        <p14:creationId xmlns:p14="http://schemas.microsoft.com/office/powerpoint/2010/main" val="35386400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9">
            <a:extLst>
              <a:ext uri="{FF2B5EF4-FFF2-40B4-BE49-F238E27FC236}">
                <a16:creationId xmlns:a16="http://schemas.microsoft.com/office/drawing/2014/main" id="{8506BAB9-9901-A905-B253-EA260E174334}"/>
              </a:ext>
            </a:extLst>
          </p:cNvPr>
          <p:cNvSpPr txBox="1"/>
          <p:nvPr/>
        </p:nvSpPr>
        <p:spPr>
          <a:xfrm>
            <a:off x="4123905" y="3651405"/>
            <a:ext cx="4593747" cy="455444"/>
          </a:xfrm>
          <a:prstGeom prst="rect">
            <a:avLst/>
          </a:prstGeom>
          <a:ln>
            <a:solidFill>
              <a:schemeClr val="tx1"/>
            </a:solidFill>
          </a:ln>
        </p:spPr>
        <p:txBody>
          <a:bodyPr lIns="25400" tIns="25400" rIns="25400" bIns="25400" rtlCol="0" anchor="ctr"/>
          <a:lstStyle/>
          <a:p>
            <a:pPr algn="ctr">
              <a:lnSpc>
                <a:spcPts val="1400"/>
              </a:lnSpc>
            </a:pPr>
            <a:endParaRPr sz="900">
              <a:solidFill>
                <a:schemeClr val="tx1"/>
              </a:solidFill>
            </a:endParaRPr>
          </a:p>
        </p:txBody>
      </p:sp>
      <p:sp>
        <p:nvSpPr>
          <p:cNvPr id="7" name="Freeform 10">
            <a:extLst>
              <a:ext uri="{FF2B5EF4-FFF2-40B4-BE49-F238E27FC236}">
                <a16:creationId xmlns:a16="http://schemas.microsoft.com/office/drawing/2014/main" id="{79177FA9-43A1-1CAA-071A-008DB4E8B3C1}"/>
              </a:ext>
            </a:extLst>
          </p:cNvPr>
          <p:cNvSpPr/>
          <p:nvPr/>
        </p:nvSpPr>
        <p:spPr>
          <a:xfrm>
            <a:off x="4531361" y="3821171"/>
            <a:ext cx="156893" cy="156893"/>
          </a:xfrm>
          <a:custGeom>
            <a:avLst/>
            <a:gdLst/>
            <a:ahLst/>
            <a:cxnLst/>
            <a:rect l="l" t="t" r="r" b="b"/>
            <a:pathLst>
              <a:path w="313786" h="313786">
                <a:moveTo>
                  <a:pt x="0" y="0"/>
                </a:moveTo>
                <a:lnTo>
                  <a:pt x="313786" y="0"/>
                </a:lnTo>
                <a:lnTo>
                  <a:pt x="313786" y="313786"/>
                </a:lnTo>
                <a:lnTo>
                  <a:pt x="0" y="3137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900">
              <a:solidFill>
                <a:schemeClr val="tx1"/>
              </a:solidFill>
            </a:endParaRPr>
          </a:p>
        </p:txBody>
      </p:sp>
      <p:sp>
        <p:nvSpPr>
          <p:cNvPr id="8" name="TextBox 12">
            <a:extLst>
              <a:ext uri="{FF2B5EF4-FFF2-40B4-BE49-F238E27FC236}">
                <a16:creationId xmlns:a16="http://schemas.microsoft.com/office/drawing/2014/main" id="{02577786-F8BB-9CD3-80EB-B74F78474852}"/>
              </a:ext>
            </a:extLst>
          </p:cNvPr>
          <p:cNvSpPr txBox="1"/>
          <p:nvPr/>
        </p:nvSpPr>
        <p:spPr>
          <a:xfrm>
            <a:off x="438417" y="718585"/>
            <a:ext cx="2791721" cy="3686009"/>
          </a:xfrm>
          <a:prstGeom prst="rect">
            <a:avLst/>
          </a:prstGeom>
        </p:spPr>
        <p:txBody>
          <a:bodyPr wrap="square" lIns="0" tIns="0" rIns="0" bIns="0" rtlCol="0" anchor="t">
            <a:spAutoFit/>
          </a:bodyPr>
          <a:lstStyle/>
          <a:p>
            <a:pPr>
              <a:lnSpc>
                <a:spcPts val="1560"/>
              </a:lnSpc>
            </a:pPr>
            <a:r>
              <a:rPr lang="en-US" sz="1200" dirty="0">
                <a:solidFill>
                  <a:schemeClr val="tx1"/>
                </a:solidFill>
                <a:latin typeface="DM Sans"/>
              </a:rPr>
              <a:t>Dataset Name : </a:t>
            </a:r>
          </a:p>
          <a:p>
            <a:pPr marL="400070" lvl="1" indent="-171458">
              <a:lnSpc>
                <a:spcPts val="1560"/>
              </a:lnSpc>
              <a:buFont typeface="DM Sans" pitchFamily="2" charset="0"/>
              <a:buChar char="−"/>
            </a:pPr>
            <a:r>
              <a:rPr lang="en-US" sz="1200" dirty="0">
                <a:solidFill>
                  <a:schemeClr val="tx1"/>
                </a:solidFill>
                <a:latin typeface="DM Sans"/>
              </a:rPr>
              <a:t>Brain Tumor MRI Dataset</a:t>
            </a:r>
          </a:p>
          <a:p>
            <a:pPr>
              <a:lnSpc>
                <a:spcPts val="1560"/>
              </a:lnSpc>
            </a:pPr>
            <a:endParaRPr lang="en-US" sz="1200" dirty="0">
              <a:solidFill>
                <a:schemeClr val="tx1"/>
              </a:solidFill>
              <a:latin typeface="DM Sans"/>
            </a:endParaRPr>
          </a:p>
          <a:p>
            <a:pPr>
              <a:lnSpc>
                <a:spcPts val="1560"/>
              </a:lnSpc>
            </a:pPr>
            <a:r>
              <a:rPr lang="en-US" sz="1200" dirty="0">
                <a:solidFill>
                  <a:schemeClr val="tx1"/>
                </a:solidFill>
                <a:latin typeface="DM Sans"/>
              </a:rPr>
              <a:t>Dataset Structure :</a:t>
            </a:r>
          </a:p>
          <a:p>
            <a:pPr marL="400070" lvl="1" indent="-171458">
              <a:lnSpc>
                <a:spcPts val="1560"/>
              </a:lnSpc>
              <a:buFont typeface="DM Sans" pitchFamily="2" charset="0"/>
              <a:buChar char="−"/>
            </a:pPr>
            <a:r>
              <a:rPr lang="en-US" sz="1200" dirty="0">
                <a:solidFill>
                  <a:schemeClr val="tx1"/>
                </a:solidFill>
                <a:latin typeface="DM Sans"/>
              </a:rPr>
              <a:t>Include  7,022 images</a:t>
            </a:r>
          </a:p>
          <a:p>
            <a:pPr marL="400070" lvl="1" indent="-171458">
              <a:lnSpc>
                <a:spcPts val="1560"/>
              </a:lnSpc>
              <a:buFont typeface="DM Sans" pitchFamily="2" charset="0"/>
              <a:buChar char="−"/>
            </a:pPr>
            <a:r>
              <a:rPr lang="en-US" sz="1200" dirty="0">
                <a:solidFill>
                  <a:schemeClr val="tx1"/>
                </a:solidFill>
                <a:latin typeface="DM Sans"/>
              </a:rPr>
              <a:t>Extension JPG</a:t>
            </a:r>
          </a:p>
          <a:p>
            <a:pPr>
              <a:lnSpc>
                <a:spcPts val="1560"/>
              </a:lnSpc>
            </a:pPr>
            <a:endParaRPr lang="en-US" sz="1200" dirty="0">
              <a:solidFill>
                <a:schemeClr val="tx1"/>
              </a:solidFill>
              <a:latin typeface="DM Sans"/>
            </a:endParaRPr>
          </a:p>
          <a:p>
            <a:pPr>
              <a:lnSpc>
                <a:spcPts val="1560"/>
              </a:lnSpc>
            </a:pPr>
            <a:r>
              <a:rPr lang="en-US" sz="1200" dirty="0">
                <a:solidFill>
                  <a:schemeClr val="tx1"/>
                </a:solidFill>
                <a:latin typeface="DM Sans"/>
              </a:rPr>
              <a:t>Dataset Details :</a:t>
            </a:r>
          </a:p>
          <a:p>
            <a:pPr marL="400070" lvl="1" indent="-171458">
              <a:lnSpc>
                <a:spcPts val="1560"/>
              </a:lnSpc>
              <a:buFont typeface="DM Sans" pitchFamily="2" charset="0"/>
              <a:buChar char="−"/>
            </a:pPr>
            <a:r>
              <a:rPr lang="en-US" sz="1200" dirty="0">
                <a:solidFill>
                  <a:schemeClr val="tx1"/>
                </a:solidFill>
                <a:latin typeface="DM Sans"/>
              </a:rPr>
              <a:t>The images are distributed to 10 folders Divided into:</a:t>
            </a:r>
          </a:p>
          <a:p>
            <a:pPr marL="628682" lvl="2" indent="-171458">
              <a:lnSpc>
                <a:spcPts val="1560"/>
              </a:lnSpc>
              <a:buFont typeface="DM Sans" pitchFamily="2" charset="0"/>
              <a:buChar char="»"/>
            </a:pPr>
            <a:r>
              <a:rPr lang="en-US" sz="1200" dirty="0">
                <a:solidFill>
                  <a:schemeClr val="tx1"/>
                </a:solidFill>
                <a:latin typeface="DM Sans"/>
              </a:rPr>
              <a:t>Two folders</a:t>
            </a:r>
          </a:p>
          <a:p>
            <a:pPr marL="857293" lvl="3" indent="-171458">
              <a:lnSpc>
                <a:spcPts val="1560"/>
              </a:lnSpc>
              <a:buFont typeface="Arial" panose="020B0604020202020204" pitchFamily="34" charset="0"/>
              <a:buChar char="•"/>
            </a:pPr>
            <a:r>
              <a:rPr lang="en-US" sz="1200" dirty="0">
                <a:solidFill>
                  <a:schemeClr val="tx1"/>
                </a:solidFill>
                <a:latin typeface="DM Sans"/>
              </a:rPr>
              <a:t>Training</a:t>
            </a:r>
          </a:p>
          <a:p>
            <a:pPr marL="857293" lvl="3" indent="-171458">
              <a:lnSpc>
                <a:spcPts val="1560"/>
              </a:lnSpc>
              <a:buFont typeface="Arial" panose="020B0604020202020204" pitchFamily="34" charset="0"/>
              <a:buChar char="•"/>
            </a:pPr>
            <a:r>
              <a:rPr lang="en-US" sz="1200" dirty="0">
                <a:solidFill>
                  <a:schemeClr val="tx1"/>
                </a:solidFill>
                <a:latin typeface="DM Sans"/>
              </a:rPr>
              <a:t>Testing</a:t>
            </a:r>
          </a:p>
          <a:p>
            <a:pPr marL="628682" lvl="2" indent="-171458">
              <a:lnSpc>
                <a:spcPts val="1560"/>
              </a:lnSpc>
              <a:buFont typeface="DM Sans" pitchFamily="2" charset="0"/>
              <a:buChar char="»"/>
            </a:pPr>
            <a:r>
              <a:rPr lang="en-US" sz="1200" dirty="0">
                <a:solidFill>
                  <a:schemeClr val="tx1"/>
                </a:solidFill>
                <a:latin typeface="DM Sans"/>
              </a:rPr>
              <a:t>Each folder contains 4 folders:</a:t>
            </a:r>
          </a:p>
          <a:p>
            <a:pPr marL="857293" lvl="3" indent="-171458">
              <a:lnSpc>
                <a:spcPts val="1560"/>
              </a:lnSpc>
              <a:buFont typeface="Arial" panose="020B0604020202020204" pitchFamily="34" charset="0"/>
              <a:buChar char="•"/>
            </a:pPr>
            <a:r>
              <a:rPr lang="en-US" sz="1200" dirty="0">
                <a:solidFill>
                  <a:schemeClr val="tx1"/>
                </a:solidFill>
                <a:latin typeface="DM Sans"/>
              </a:rPr>
              <a:t>Glioma</a:t>
            </a:r>
          </a:p>
          <a:p>
            <a:pPr marL="857293" lvl="3" indent="-171458">
              <a:lnSpc>
                <a:spcPts val="1560"/>
              </a:lnSpc>
              <a:buFont typeface="Arial" panose="020B0604020202020204" pitchFamily="34" charset="0"/>
              <a:buChar char="•"/>
            </a:pPr>
            <a:r>
              <a:rPr lang="en-US" sz="1200" dirty="0">
                <a:solidFill>
                  <a:schemeClr val="tx1"/>
                </a:solidFill>
                <a:latin typeface="DM Sans"/>
              </a:rPr>
              <a:t>Meningioma</a:t>
            </a:r>
          </a:p>
          <a:p>
            <a:pPr marL="857293" lvl="3" indent="-171458">
              <a:lnSpc>
                <a:spcPts val="1560"/>
              </a:lnSpc>
              <a:buFont typeface="Arial" panose="020B0604020202020204" pitchFamily="34" charset="0"/>
              <a:buChar char="•"/>
            </a:pPr>
            <a:r>
              <a:rPr lang="en-US" sz="1200" dirty="0">
                <a:solidFill>
                  <a:schemeClr val="tx1"/>
                </a:solidFill>
                <a:latin typeface="DM Sans"/>
              </a:rPr>
              <a:t>Pituitary</a:t>
            </a:r>
          </a:p>
          <a:p>
            <a:pPr marL="857293" lvl="3" indent="-171458">
              <a:lnSpc>
                <a:spcPts val="1560"/>
              </a:lnSpc>
              <a:buFont typeface="Arial" panose="020B0604020202020204" pitchFamily="34" charset="0"/>
              <a:buChar char="•"/>
            </a:pPr>
            <a:r>
              <a:rPr lang="en-US" sz="1200" dirty="0">
                <a:solidFill>
                  <a:schemeClr val="tx1"/>
                </a:solidFill>
                <a:latin typeface="DM Sans"/>
              </a:rPr>
              <a:t>No Tumor		</a:t>
            </a:r>
          </a:p>
        </p:txBody>
      </p:sp>
      <p:sp>
        <p:nvSpPr>
          <p:cNvPr id="9" name="TextBox 13">
            <a:extLst>
              <a:ext uri="{FF2B5EF4-FFF2-40B4-BE49-F238E27FC236}">
                <a16:creationId xmlns:a16="http://schemas.microsoft.com/office/drawing/2014/main" id="{B75DD4C5-44DB-F565-BA6E-ADCBDE40CCD3}"/>
              </a:ext>
            </a:extLst>
          </p:cNvPr>
          <p:cNvSpPr txBox="1"/>
          <p:nvPr/>
        </p:nvSpPr>
        <p:spPr>
          <a:xfrm>
            <a:off x="4593626" y="3780189"/>
            <a:ext cx="3602276" cy="197875"/>
          </a:xfrm>
          <a:prstGeom prst="rect">
            <a:avLst/>
          </a:prstGeom>
        </p:spPr>
        <p:txBody>
          <a:bodyPr lIns="0" tIns="0" rIns="0" bIns="0" rtlCol="0" anchor="t">
            <a:spAutoFit/>
          </a:bodyPr>
          <a:lstStyle/>
          <a:p>
            <a:pPr algn="ctr">
              <a:lnSpc>
                <a:spcPts val="1560"/>
              </a:lnSpc>
            </a:pPr>
            <a:r>
              <a:rPr lang="en-US" sz="1200" dirty="0">
                <a:solidFill>
                  <a:schemeClr val="tx1"/>
                </a:solidFill>
                <a:latin typeface="DM Sans"/>
              </a:rPr>
              <a:t>Link : </a:t>
            </a:r>
            <a:r>
              <a:rPr lang="en-US" sz="1200" dirty="0">
                <a:solidFill>
                  <a:schemeClr val="tx1"/>
                </a:solidFill>
                <a:latin typeface="DM Sans"/>
                <a:hlinkClick r:id="rId4">
                  <a:extLst>
                    <a:ext uri="{A12FA001-AC4F-418D-AE19-62706E023703}">
                      <ahyp:hlinkClr xmlns:ahyp="http://schemas.microsoft.com/office/drawing/2018/hyperlinkcolor" val="tx"/>
                    </a:ext>
                  </a:extLst>
                </a:hlinkClick>
              </a:rPr>
              <a:t>www.kaggle.com</a:t>
            </a:r>
            <a:endParaRPr lang="en-US" sz="1200" dirty="0">
              <a:solidFill>
                <a:schemeClr val="tx1"/>
              </a:solidFill>
              <a:latin typeface="DM Sans"/>
            </a:endParaRPr>
          </a:p>
        </p:txBody>
      </p:sp>
      <p:pic>
        <p:nvPicPr>
          <p:cNvPr id="10" name="Picture 9" descr="A close-up of a brain scan&#10;&#10;Description automatically generated">
            <a:extLst>
              <a:ext uri="{FF2B5EF4-FFF2-40B4-BE49-F238E27FC236}">
                <a16:creationId xmlns:a16="http://schemas.microsoft.com/office/drawing/2014/main" id="{C67107BB-63CC-8963-1AB6-D8370896242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09807" y="820634"/>
            <a:ext cx="3179868" cy="2558534"/>
          </a:xfrm>
          <a:prstGeom prst="roundRect">
            <a:avLst>
              <a:gd name="adj" fmla="val 12710"/>
            </a:avLst>
          </a:prstGeom>
        </p:spPr>
      </p:pic>
      <p:sp>
        <p:nvSpPr>
          <p:cNvPr id="11" name="AutoShape 3">
            <a:extLst>
              <a:ext uri="{FF2B5EF4-FFF2-40B4-BE49-F238E27FC236}">
                <a16:creationId xmlns:a16="http://schemas.microsoft.com/office/drawing/2014/main" id="{11B3D950-95A5-9C4E-9E48-4065DAF109EC}"/>
              </a:ext>
            </a:extLst>
          </p:cNvPr>
          <p:cNvSpPr/>
          <p:nvPr/>
        </p:nvSpPr>
        <p:spPr>
          <a:xfrm rot="16200000" flipV="1">
            <a:off x="1125854" y="2566034"/>
            <a:ext cx="4682490" cy="2"/>
          </a:xfrm>
          <a:prstGeom prst="line">
            <a:avLst/>
          </a:prstGeom>
          <a:ln>
            <a:headEnd type="none" w="sm" len="sm"/>
            <a:tailEnd type="none" w="sm" len="sm"/>
          </a:ln>
        </p:spPr>
        <p:style>
          <a:lnRef idx="1">
            <a:schemeClr val="dk1"/>
          </a:lnRef>
          <a:fillRef idx="0">
            <a:schemeClr val="dk1"/>
          </a:fillRef>
          <a:effectRef idx="0">
            <a:schemeClr val="dk1"/>
          </a:effectRef>
          <a:fontRef idx="minor">
            <a:schemeClr val="tx1"/>
          </a:fontRef>
        </p:style>
        <p:txBody>
          <a:bodyPr/>
          <a:lstStyle/>
          <a:p>
            <a:endParaRPr lang="en-US" sz="900">
              <a:solidFill>
                <a:schemeClr val="tx1"/>
              </a:solidFill>
            </a:endParaRPr>
          </a:p>
        </p:txBody>
      </p:sp>
    </p:spTree>
    <p:extLst>
      <p:ext uri="{BB962C8B-B14F-4D97-AF65-F5344CB8AC3E}">
        <p14:creationId xmlns:p14="http://schemas.microsoft.com/office/powerpoint/2010/main" val="1238266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9">
            <a:extLst>
              <a:ext uri="{FF2B5EF4-FFF2-40B4-BE49-F238E27FC236}">
                <a16:creationId xmlns:a16="http://schemas.microsoft.com/office/drawing/2014/main" id="{8506BAB9-9901-A905-B253-EA260E174334}"/>
              </a:ext>
            </a:extLst>
          </p:cNvPr>
          <p:cNvSpPr txBox="1"/>
          <p:nvPr/>
        </p:nvSpPr>
        <p:spPr>
          <a:xfrm>
            <a:off x="4123905" y="3651405"/>
            <a:ext cx="4593747" cy="455444"/>
          </a:xfrm>
          <a:prstGeom prst="rect">
            <a:avLst/>
          </a:prstGeom>
          <a:ln>
            <a:solidFill>
              <a:schemeClr val="tx1"/>
            </a:solidFill>
          </a:ln>
        </p:spPr>
        <p:txBody>
          <a:bodyPr lIns="25400" tIns="25400" rIns="25400" bIns="25400" rtlCol="0" anchor="ctr"/>
          <a:lstStyle/>
          <a:p>
            <a:pPr algn="ctr">
              <a:lnSpc>
                <a:spcPts val="1400"/>
              </a:lnSpc>
            </a:pPr>
            <a:endParaRPr sz="900">
              <a:solidFill>
                <a:schemeClr val="tx1"/>
              </a:solidFill>
            </a:endParaRPr>
          </a:p>
        </p:txBody>
      </p:sp>
      <p:sp>
        <p:nvSpPr>
          <p:cNvPr id="7" name="Freeform 10">
            <a:extLst>
              <a:ext uri="{FF2B5EF4-FFF2-40B4-BE49-F238E27FC236}">
                <a16:creationId xmlns:a16="http://schemas.microsoft.com/office/drawing/2014/main" id="{79177FA9-43A1-1CAA-071A-008DB4E8B3C1}"/>
              </a:ext>
            </a:extLst>
          </p:cNvPr>
          <p:cNvSpPr/>
          <p:nvPr/>
        </p:nvSpPr>
        <p:spPr>
          <a:xfrm>
            <a:off x="4531361" y="3821171"/>
            <a:ext cx="156893" cy="156893"/>
          </a:xfrm>
          <a:custGeom>
            <a:avLst/>
            <a:gdLst/>
            <a:ahLst/>
            <a:cxnLst/>
            <a:rect l="l" t="t" r="r" b="b"/>
            <a:pathLst>
              <a:path w="313786" h="313786">
                <a:moveTo>
                  <a:pt x="0" y="0"/>
                </a:moveTo>
                <a:lnTo>
                  <a:pt x="313786" y="0"/>
                </a:lnTo>
                <a:lnTo>
                  <a:pt x="313786" y="313786"/>
                </a:lnTo>
                <a:lnTo>
                  <a:pt x="0" y="3137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900">
              <a:solidFill>
                <a:schemeClr val="tx1"/>
              </a:solidFill>
            </a:endParaRPr>
          </a:p>
        </p:txBody>
      </p:sp>
      <p:sp>
        <p:nvSpPr>
          <p:cNvPr id="8" name="TextBox 12">
            <a:extLst>
              <a:ext uri="{FF2B5EF4-FFF2-40B4-BE49-F238E27FC236}">
                <a16:creationId xmlns:a16="http://schemas.microsoft.com/office/drawing/2014/main" id="{02577786-F8BB-9CD3-80EB-B74F78474852}"/>
              </a:ext>
            </a:extLst>
          </p:cNvPr>
          <p:cNvSpPr txBox="1"/>
          <p:nvPr/>
        </p:nvSpPr>
        <p:spPr>
          <a:xfrm>
            <a:off x="471648" y="1161084"/>
            <a:ext cx="2791721" cy="2660087"/>
          </a:xfrm>
          <a:prstGeom prst="rect">
            <a:avLst/>
          </a:prstGeom>
        </p:spPr>
        <p:txBody>
          <a:bodyPr wrap="square" lIns="0" tIns="0" rIns="0" bIns="0" rtlCol="0" anchor="t">
            <a:spAutoFit/>
          </a:bodyPr>
          <a:lstStyle/>
          <a:p>
            <a:pPr>
              <a:lnSpc>
                <a:spcPts val="1560"/>
              </a:lnSpc>
            </a:pPr>
            <a:r>
              <a:rPr lang="en-US" sz="1200" dirty="0">
                <a:solidFill>
                  <a:schemeClr val="tx1"/>
                </a:solidFill>
                <a:latin typeface="DM Sans"/>
              </a:rPr>
              <a:t>Dataset Name : </a:t>
            </a:r>
          </a:p>
          <a:p>
            <a:pPr marL="400070" lvl="1" indent="-171458">
              <a:lnSpc>
                <a:spcPts val="1560"/>
              </a:lnSpc>
              <a:buFont typeface="DM Sans" pitchFamily="2" charset="0"/>
              <a:buChar char="−"/>
            </a:pPr>
            <a:r>
              <a:rPr lang="en-US" sz="1200" dirty="0">
                <a:solidFill>
                  <a:schemeClr val="tx1"/>
                </a:solidFill>
                <a:latin typeface="DM Sans"/>
              </a:rPr>
              <a:t>Brain MRI segmentation</a:t>
            </a:r>
          </a:p>
          <a:p>
            <a:pPr marL="400070" lvl="1" indent="-171458">
              <a:lnSpc>
                <a:spcPts val="1560"/>
              </a:lnSpc>
              <a:buFont typeface="DM Sans" pitchFamily="2" charset="0"/>
              <a:buChar char="−"/>
            </a:pPr>
            <a:endParaRPr lang="en-US" sz="1200" dirty="0">
              <a:solidFill>
                <a:schemeClr val="tx1"/>
              </a:solidFill>
              <a:latin typeface="DM Sans"/>
            </a:endParaRPr>
          </a:p>
          <a:p>
            <a:pPr>
              <a:lnSpc>
                <a:spcPts val="1560"/>
              </a:lnSpc>
            </a:pPr>
            <a:r>
              <a:rPr lang="en-US" sz="1200" dirty="0">
                <a:solidFill>
                  <a:schemeClr val="tx1"/>
                </a:solidFill>
                <a:latin typeface="DM Sans"/>
              </a:rPr>
              <a:t>Dataset Structure :</a:t>
            </a:r>
          </a:p>
          <a:p>
            <a:pPr marL="400070" lvl="1" indent="-171458">
              <a:lnSpc>
                <a:spcPts val="1560"/>
              </a:lnSpc>
              <a:buFont typeface="DM Sans" pitchFamily="2" charset="0"/>
              <a:buChar char="−"/>
            </a:pPr>
            <a:r>
              <a:rPr lang="en-US" sz="1200" dirty="0">
                <a:solidFill>
                  <a:schemeClr val="tx1"/>
                </a:solidFill>
                <a:latin typeface="DM Sans"/>
              </a:rPr>
              <a:t>Include  15,720 images</a:t>
            </a:r>
          </a:p>
          <a:p>
            <a:pPr marL="400070" lvl="1" indent="-171458">
              <a:lnSpc>
                <a:spcPts val="1560"/>
              </a:lnSpc>
              <a:buFont typeface="DM Sans" pitchFamily="2" charset="0"/>
              <a:buChar char="−"/>
            </a:pPr>
            <a:r>
              <a:rPr lang="en-US" sz="1200" dirty="0">
                <a:solidFill>
                  <a:schemeClr val="tx1"/>
                </a:solidFill>
                <a:latin typeface="DM Sans"/>
              </a:rPr>
              <a:t>Extension TIF</a:t>
            </a:r>
          </a:p>
          <a:p>
            <a:pPr>
              <a:lnSpc>
                <a:spcPts val="1560"/>
              </a:lnSpc>
            </a:pPr>
            <a:endParaRPr lang="en-US" sz="1200" dirty="0">
              <a:solidFill>
                <a:schemeClr val="tx1"/>
              </a:solidFill>
              <a:latin typeface="DM Sans"/>
            </a:endParaRPr>
          </a:p>
          <a:p>
            <a:pPr>
              <a:lnSpc>
                <a:spcPts val="1560"/>
              </a:lnSpc>
            </a:pPr>
            <a:r>
              <a:rPr lang="en-US" sz="1200" dirty="0">
                <a:solidFill>
                  <a:schemeClr val="tx1"/>
                </a:solidFill>
                <a:latin typeface="DM Sans"/>
              </a:rPr>
              <a:t>Dataset Details :</a:t>
            </a:r>
          </a:p>
          <a:p>
            <a:pPr marL="400070" lvl="1" indent="-171458">
              <a:lnSpc>
                <a:spcPts val="1560"/>
              </a:lnSpc>
              <a:buFont typeface="DM Sans" pitchFamily="2" charset="0"/>
              <a:buChar char="−"/>
            </a:pPr>
            <a:r>
              <a:rPr lang="en-US" sz="1200" dirty="0">
                <a:solidFill>
                  <a:schemeClr val="tx1"/>
                </a:solidFill>
                <a:latin typeface="DM Sans"/>
              </a:rPr>
              <a:t>The images are distributed to 10 folders Divided into:</a:t>
            </a:r>
          </a:p>
          <a:p>
            <a:pPr marL="628682" lvl="2" indent="-171458">
              <a:lnSpc>
                <a:spcPts val="1560"/>
              </a:lnSpc>
              <a:buFont typeface="DM Sans" pitchFamily="2" charset="0"/>
              <a:buChar char="»"/>
            </a:pPr>
            <a:r>
              <a:rPr lang="en-US" sz="1200" dirty="0">
                <a:solidFill>
                  <a:schemeClr val="tx1"/>
                </a:solidFill>
                <a:latin typeface="DM Sans"/>
              </a:rPr>
              <a:t>Two folders</a:t>
            </a:r>
          </a:p>
          <a:p>
            <a:pPr marL="857293" lvl="3" indent="-171458">
              <a:lnSpc>
                <a:spcPts val="1560"/>
              </a:lnSpc>
              <a:buFont typeface="Arial" panose="020B0604020202020204" pitchFamily="34" charset="0"/>
              <a:buChar char="•"/>
            </a:pPr>
            <a:r>
              <a:rPr lang="en-US" sz="1200" dirty="0">
                <a:solidFill>
                  <a:schemeClr val="tx1"/>
                </a:solidFill>
                <a:latin typeface="DM Sans"/>
              </a:rPr>
              <a:t>kaggle_3m</a:t>
            </a:r>
          </a:p>
          <a:p>
            <a:pPr marL="857293" lvl="3" indent="-171458">
              <a:lnSpc>
                <a:spcPts val="1560"/>
              </a:lnSpc>
              <a:buFont typeface="Arial" panose="020B0604020202020204" pitchFamily="34" charset="0"/>
              <a:buChar char="•"/>
            </a:pPr>
            <a:r>
              <a:rPr lang="en-US" sz="1200" dirty="0" err="1">
                <a:solidFill>
                  <a:schemeClr val="tx1"/>
                </a:solidFill>
                <a:latin typeface="DM Sans"/>
              </a:rPr>
              <a:t>lgg</a:t>
            </a:r>
            <a:r>
              <a:rPr lang="en-US" sz="1200" dirty="0">
                <a:solidFill>
                  <a:schemeClr val="tx1"/>
                </a:solidFill>
                <a:latin typeface="DM Sans"/>
              </a:rPr>
              <a:t>-</a:t>
            </a:r>
            <a:r>
              <a:rPr lang="en-US" sz="1200" dirty="0" err="1">
                <a:solidFill>
                  <a:schemeClr val="tx1"/>
                </a:solidFill>
                <a:latin typeface="DM Sans"/>
              </a:rPr>
              <a:t>mri</a:t>
            </a:r>
            <a:r>
              <a:rPr lang="en-US" sz="1200" dirty="0">
                <a:solidFill>
                  <a:schemeClr val="tx1"/>
                </a:solidFill>
                <a:latin typeface="DM Sans"/>
              </a:rPr>
              <a:t>-segmentation	</a:t>
            </a:r>
          </a:p>
        </p:txBody>
      </p:sp>
      <p:sp>
        <p:nvSpPr>
          <p:cNvPr id="9" name="TextBox 13">
            <a:extLst>
              <a:ext uri="{FF2B5EF4-FFF2-40B4-BE49-F238E27FC236}">
                <a16:creationId xmlns:a16="http://schemas.microsoft.com/office/drawing/2014/main" id="{B75DD4C5-44DB-F565-BA6E-ADCBDE40CCD3}"/>
              </a:ext>
            </a:extLst>
          </p:cNvPr>
          <p:cNvSpPr txBox="1"/>
          <p:nvPr/>
        </p:nvSpPr>
        <p:spPr>
          <a:xfrm>
            <a:off x="4593626" y="3780189"/>
            <a:ext cx="3602276" cy="197875"/>
          </a:xfrm>
          <a:prstGeom prst="rect">
            <a:avLst/>
          </a:prstGeom>
        </p:spPr>
        <p:txBody>
          <a:bodyPr lIns="0" tIns="0" rIns="0" bIns="0" rtlCol="0" anchor="t">
            <a:spAutoFit/>
          </a:bodyPr>
          <a:lstStyle/>
          <a:p>
            <a:pPr algn="ctr">
              <a:lnSpc>
                <a:spcPts val="1560"/>
              </a:lnSpc>
            </a:pPr>
            <a:r>
              <a:rPr lang="en-US" sz="1200" dirty="0">
                <a:solidFill>
                  <a:schemeClr val="tx1"/>
                </a:solidFill>
                <a:latin typeface="DM Sans"/>
              </a:rPr>
              <a:t>Link : </a:t>
            </a:r>
            <a:r>
              <a:rPr lang="en-US" sz="1200" dirty="0">
                <a:solidFill>
                  <a:schemeClr val="tx1"/>
                </a:solidFill>
                <a:latin typeface="DM Sans"/>
                <a:hlinkClick r:id="rId4">
                  <a:extLst>
                    <a:ext uri="{A12FA001-AC4F-418D-AE19-62706E023703}">
                      <ahyp:hlinkClr xmlns:ahyp="http://schemas.microsoft.com/office/drawing/2018/hyperlinkcolor" val="tx"/>
                    </a:ext>
                  </a:extLst>
                </a:hlinkClick>
              </a:rPr>
              <a:t>www.kaggle.com</a:t>
            </a:r>
            <a:endParaRPr lang="en-US" sz="1200" dirty="0">
              <a:solidFill>
                <a:schemeClr val="tx1"/>
              </a:solidFill>
              <a:latin typeface="DM Sans"/>
            </a:endParaRPr>
          </a:p>
        </p:txBody>
      </p:sp>
      <p:pic>
        <p:nvPicPr>
          <p:cNvPr id="10" name="Picture 9">
            <a:extLst>
              <a:ext uri="{FF2B5EF4-FFF2-40B4-BE49-F238E27FC236}">
                <a16:creationId xmlns:a16="http://schemas.microsoft.com/office/drawing/2014/main" id="{C67107BB-63CC-8963-1AB6-D8370896242F}"/>
              </a:ext>
            </a:extLst>
          </p:cNvPr>
          <p:cNvPicPr>
            <a:picLocks noChangeAspect="1"/>
          </p:cNvPicPr>
          <p:nvPr/>
        </p:nvPicPr>
        <p:blipFill rotWithShape="1">
          <a:blip r:embed="rId5"/>
          <a:srcRect l="26021" t="-937" r="26755" b="937"/>
          <a:stretch/>
        </p:blipFill>
        <p:spPr>
          <a:xfrm>
            <a:off x="4123905" y="1036651"/>
            <a:ext cx="4329207" cy="1925170"/>
          </a:xfrm>
          <a:prstGeom prst="roundRect">
            <a:avLst>
              <a:gd name="adj" fmla="val 12710"/>
            </a:avLst>
          </a:prstGeom>
        </p:spPr>
      </p:pic>
      <p:sp>
        <p:nvSpPr>
          <p:cNvPr id="11" name="AutoShape 3">
            <a:extLst>
              <a:ext uri="{FF2B5EF4-FFF2-40B4-BE49-F238E27FC236}">
                <a16:creationId xmlns:a16="http://schemas.microsoft.com/office/drawing/2014/main" id="{11B3D950-95A5-9C4E-9E48-4065DAF109EC}"/>
              </a:ext>
            </a:extLst>
          </p:cNvPr>
          <p:cNvSpPr/>
          <p:nvPr/>
        </p:nvSpPr>
        <p:spPr>
          <a:xfrm rot="16200000" flipV="1">
            <a:off x="1125854" y="2566034"/>
            <a:ext cx="4682490" cy="2"/>
          </a:xfrm>
          <a:prstGeom prst="line">
            <a:avLst/>
          </a:prstGeom>
          <a:ln>
            <a:headEnd type="none" w="sm" len="sm"/>
            <a:tailEnd type="none" w="sm" len="sm"/>
          </a:ln>
        </p:spPr>
        <p:style>
          <a:lnRef idx="1">
            <a:schemeClr val="dk1"/>
          </a:lnRef>
          <a:fillRef idx="0">
            <a:schemeClr val="dk1"/>
          </a:fillRef>
          <a:effectRef idx="0">
            <a:schemeClr val="dk1"/>
          </a:effectRef>
          <a:fontRef idx="minor">
            <a:schemeClr val="tx1"/>
          </a:fontRef>
        </p:style>
        <p:txBody>
          <a:bodyPr/>
          <a:lstStyle/>
          <a:p>
            <a:endParaRPr lang="en-US" sz="900">
              <a:solidFill>
                <a:schemeClr val="tx1"/>
              </a:solidFill>
            </a:endParaRPr>
          </a:p>
        </p:txBody>
      </p:sp>
    </p:spTree>
    <p:extLst>
      <p:ext uri="{BB962C8B-B14F-4D97-AF65-F5344CB8AC3E}">
        <p14:creationId xmlns:p14="http://schemas.microsoft.com/office/powerpoint/2010/main" val="505423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6"/>
          <p:cNvSpPr txBox="1">
            <a:spLocks noGrp="1"/>
          </p:cNvSpPr>
          <p:nvPr>
            <p:ph type="title"/>
          </p:nvPr>
        </p:nvSpPr>
        <p:spPr>
          <a:xfrm>
            <a:off x="1299840" y="2150850"/>
            <a:ext cx="5067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Future Work</a:t>
            </a:r>
            <a:endParaRPr dirty="0"/>
          </a:p>
        </p:txBody>
      </p:sp>
      <p:sp>
        <p:nvSpPr>
          <p:cNvPr id="331" name="Google Shape;331;p36"/>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en-US" dirty="0"/>
              <a:t>7</a:t>
            </a:r>
            <a:endParaRPr dirty="0"/>
          </a:p>
        </p:txBody>
      </p:sp>
    </p:spTree>
    <p:extLst>
      <p:ext uri="{BB962C8B-B14F-4D97-AF65-F5344CB8AC3E}">
        <p14:creationId xmlns:p14="http://schemas.microsoft.com/office/powerpoint/2010/main" val="3162835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22;p44">
            <a:extLst>
              <a:ext uri="{FF2B5EF4-FFF2-40B4-BE49-F238E27FC236}">
                <a16:creationId xmlns:a16="http://schemas.microsoft.com/office/drawing/2014/main" id="{2387C726-5581-1880-76B9-F642C2727F7D}"/>
              </a:ext>
            </a:extLst>
          </p:cNvPr>
          <p:cNvSpPr txBox="1">
            <a:spLocks noGrp="1"/>
          </p:cNvSpPr>
          <p:nvPr>
            <p:ph type="title"/>
          </p:nvPr>
        </p:nvSpPr>
        <p:spPr>
          <a:xfrm>
            <a:off x="243186" y="233007"/>
            <a:ext cx="864935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7) Future Work</a:t>
            </a:r>
          </a:p>
        </p:txBody>
      </p:sp>
      <p:sp>
        <p:nvSpPr>
          <p:cNvPr id="4" name="Google Shape;424;p44">
            <a:extLst>
              <a:ext uri="{FF2B5EF4-FFF2-40B4-BE49-F238E27FC236}">
                <a16:creationId xmlns:a16="http://schemas.microsoft.com/office/drawing/2014/main" id="{838F0122-8A42-4457-4646-043A568E6F77}"/>
              </a:ext>
            </a:extLst>
          </p:cNvPr>
          <p:cNvSpPr txBox="1"/>
          <p:nvPr/>
        </p:nvSpPr>
        <p:spPr>
          <a:xfrm>
            <a:off x="438872" y="1061720"/>
            <a:ext cx="8257982" cy="3418840"/>
          </a:xfrm>
          <a:prstGeom prst="rect">
            <a:avLst/>
          </a:prstGeom>
          <a:noFill/>
          <a:ln>
            <a:noFill/>
          </a:ln>
        </p:spPr>
        <p:txBody>
          <a:bodyPr spcFirstLastPara="1" wrap="square" lIns="91425" tIns="91425" rIns="91425" bIns="91425" anchor="t" anchorCtr="0">
            <a:noAutofit/>
          </a:bodyPr>
          <a:lstStyle/>
          <a:p>
            <a:pPr marL="285750" lvl="0" indent="-285750" algn="l" rtl="0">
              <a:lnSpc>
                <a:spcPct val="115000"/>
              </a:lnSpc>
              <a:spcBef>
                <a:spcPts val="0"/>
              </a:spcBef>
              <a:spcAft>
                <a:spcPts val="0"/>
              </a:spcAft>
              <a:buFont typeface="Wingdings" panose="05000000000000000000" pitchFamily="2" charset="2"/>
              <a:buChar char="§"/>
            </a:pPr>
            <a:r>
              <a:rPr lang="en-US" sz="1600" dirty="0">
                <a:solidFill>
                  <a:schemeClr val="dk1"/>
                </a:solidFill>
                <a:latin typeface="Hanken Grotesk"/>
                <a:ea typeface="Hanken Grotesk"/>
                <a:cs typeface="Hanken Grotesk"/>
                <a:sym typeface="Hanken Grotesk"/>
              </a:rPr>
              <a:t>3D Dataset: make models with 3d dataset to make more accuracy </a:t>
            </a:r>
          </a:p>
          <a:p>
            <a:pPr marL="285750" lvl="0" indent="-285750" algn="l" rtl="0">
              <a:lnSpc>
                <a:spcPct val="115000"/>
              </a:lnSpc>
              <a:spcBef>
                <a:spcPts val="0"/>
              </a:spcBef>
              <a:spcAft>
                <a:spcPts val="0"/>
              </a:spcAft>
              <a:buFont typeface="Wingdings" panose="05000000000000000000" pitchFamily="2" charset="2"/>
              <a:buChar char="§"/>
            </a:pPr>
            <a:endParaRPr lang="en-US" sz="1600" dirty="0">
              <a:solidFill>
                <a:schemeClr val="dk1"/>
              </a:solidFill>
              <a:latin typeface="Hanken Grotesk"/>
              <a:ea typeface="Hanken Grotesk"/>
              <a:cs typeface="Hanken Grotesk"/>
              <a:sym typeface="Hanken Grotesk"/>
            </a:endParaRPr>
          </a:p>
          <a:p>
            <a:pPr marL="285750" lvl="0" indent="-285750" algn="l" rtl="0">
              <a:lnSpc>
                <a:spcPct val="115000"/>
              </a:lnSpc>
              <a:spcBef>
                <a:spcPts val="0"/>
              </a:spcBef>
              <a:spcAft>
                <a:spcPts val="0"/>
              </a:spcAft>
              <a:buFont typeface="Wingdings" panose="05000000000000000000" pitchFamily="2" charset="2"/>
              <a:buChar char="§"/>
            </a:pPr>
            <a:r>
              <a:rPr lang="en-US" sz="1600" dirty="0">
                <a:solidFill>
                  <a:schemeClr val="dk1"/>
                </a:solidFill>
                <a:latin typeface="Hanken Grotesk"/>
                <a:ea typeface="Hanken Grotesk"/>
                <a:cs typeface="Hanken Grotesk"/>
                <a:sym typeface="Hanken Grotesk"/>
              </a:rPr>
              <a:t>Exploring 3D convolutional neural networks (CNNs): Advancements in medical imaging technology and annotated brain tumor images can be leveraged to develop more sophisticated models that utilize volumetric information for accurate predictions.</a:t>
            </a:r>
          </a:p>
          <a:p>
            <a:pPr marL="285750" lvl="0" indent="-285750" algn="l" rtl="0">
              <a:lnSpc>
                <a:spcPct val="115000"/>
              </a:lnSpc>
              <a:spcBef>
                <a:spcPts val="0"/>
              </a:spcBef>
              <a:spcAft>
                <a:spcPts val="0"/>
              </a:spcAft>
              <a:buFont typeface="Wingdings" panose="05000000000000000000" pitchFamily="2" charset="2"/>
              <a:buChar char="§"/>
            </a:pPr>
            <a:endParaRPr lang="en-US" sz="1600" dirty="0">
              <a:solidFill>
                <a:schemeClr val="dk1"/>
              </a:solidFill>
              <a:latin typeface="Hanken Grotesk"/>
              <a:ea typeface="Hanken Grotesk"/>
              <a:cs typeface="Hanken Grotesk"/>
              <a:sym typeface="Hanken Grotesk"/>
            </a:endParaRPr>
          </a:p>
          <a:p>
            <a:pPr marL="285750" lvl="0" indent="-285750" algn="l" rtl="0">
              <a:lnSpc>
                <a:spcPct val="115000"/>
              </a:lnSpc>
              <a:spcBef>
                <a:spcPts val="0"/>
              </a:spcBef>
              <a:spcAft>
                <a:spcPts val="0"/>
              </a:spcAft>
              <a:buFont typeface="Wingdings" panose="05000000000000000000" pitchFamily="2" charset="2"/>
              <a:buChar char="§"/>
            </a:pPr>
            <a:r>
              <a:rPr lang="en-US" sz="1600" dirty="0">
                <a:solidFill>
                  <a:schemeClr val="dk1"/>
                </a:solidFill>
                <a:latin typeface="Hanken Grotesk"/>
                <a:ea typeface="Hanken Grotesk"/>
                <a:cs typeface="Hanken Grotesk"/>
                <a:sym typeface="Hanken Grotesk"/>
              </a:rPr>
              <a:t>Collaboration with medical professionals and institutions: Working closely with healthcare experts facilitates the collection of real-world brain tumor data, validating model performance and ensuring practical relevance.</a:t>
            </a:r>
          </a:p>
          <a:p>
            <a:pPr marL="285750" lvl="0" indent="-285750" algn="l" rtl="0">
              <a:lnSpc>
                <a:spcPct val="115000"/>
              </a:lnSpc>
              <a:spcBef>
                <a:spcPts val="0"/>
              </a:spcBef>
              <a:spcAft>
                <a:spcPts val="0"/>
              </a:spcAft>
              <a:buFont typeface="Wingdings" panose="05000000000000000000" pitchFamily="2" charset="2"/>
              <a:buChar char="§"/>
            </a:pPr>
            <a:endParaRPr lang="en-US" sz="1600" dirty="0">
              <a:solidFill>
                <a:schemeClr val="dk1"/>
              </a:solidFill>
              <a:latin typeface="Hanken Grotesk"/>
              <a:ea typeface="Hanken Grotesk"/>
              <a:cs typeface="Hanken Grotesk"/>
              <a:sym typeface="Hanken Grotesk"/>
            </a:endParaRPr>
          </a:p>
          <a:p>
            <a:pPr marL="285750" lvl="0" indent="-285750" algn="l" rtl="0">
              <a:lnSpc>
                <a:spcPct val="115000"/>
              </a:lnSpc>
              <a:spcBef>
                <a:spcPts val="0"/>
              </a:spcBef>
              <a:spcAft>
                <a:spcPts val="0"/>
              </a:spcAft>
              <a:buFont typeface="Wingdings" panose="05000000000000000000" pitchFamily="2" charset="2"/>
              <a:buChar char="§"/>
            </a:pPr>
            <a:endParaRPr lang="en-US" sz="1600" dirty="0">
              <a:solidFill>
                <a:schemeClr val="dk1"/>
              </a:solidFill>
              <a:latin typeface="Hanken Grotesk"/>
              <a:ea typeface="Hanken Grotesk"/>
              <a:cs typeface="Hanken Grotesk"/>
              <a:sym typeface="Hanken Grotesk"/>
            </a:endParaRPr>
          </a:p>
        </p:txBody>
      </p:sp>
    </p:spTree>
    <p:extLst>
      <p:ext uri="{BB962C8B-B14F-4D97-AF65-F5344CB8AC3E}">
        <p14:creationId xmlns:p14="http://schemas.microsoft.com/office/powerpoint/2010/main" val="1118707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6"/>
          <p:cNvSpPr txBox="1">
            <a:spLocks noGrp="1"/>
          </p:cNvSpPr>
          <p:nvPr>
            <p:ph type="title"/>
          </p:nvPr>
        </p:nvSpPr>
        <p:spPr>
          <a:xfrm>
            <a:off x="1421760" y="2150850"/>
            <a:ext cx="5067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Tools</a:t>
            </a:r>
            <a:endParaRPr dirty="0"/>
          </a:p>
        </p:txBody>
      </p:sp>
      <p:sp>
        <p:nvSpPr>
          <p:cNvPr id="331" name="Google Shape;331;p36"/>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en-US" dirty="0"/>
              <a:t>8</a:t>
            </a:r>
            <a:endParaRPr dirty="0"/>
          </a:p>
        </p:txBody>
      </p:sp>
    </p:spTree>
    <p:extLst>
      <p:ext uri="{BB962C8B-B14F-4D97-AF65-F5344CB8AC3E}">
        <p14:creationId xmlns:p14="http://schemas.microsoft.com/office/powerpoint/2010/main" val="288891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13338C5-556C-D5A7-7631-DAFE777E4FF3}"/>
              </a:ext>
            </a:extLst>
          </p:cNvPr>
          <p:cNvPicPr>
            <a:picLocks noChangeAspect="1"/>
          </p:cNvPicPr>
          <p:nvPr/>
        </p:nvPicPr>
        <p:blipFill>
          <a:blip r:embed="rId2"/>
          <a:srcRect/>
          <a:stretch/>
        </p:blipFill>
        <p:spPr>
          <a:xfrm>
            <a:off x="3825581" y="1899068"/>
            <a:ext cx="1796654" cy="1796654"/>
          </a:xfrm>
          <a:prstGeom prst="rect">
            <a:avLst/>
          </a:prstGeom>
        </p:spPr>
      </p:pic>
      <p:sp>
        <p:nvSpPr>
          <p:cNvPr id="16" name="Rectangle 15">
            <a:extLst>
              <a:ext uri="{FF2B5EF4-FFF2-40B4-BE49-F238E27FC236}">
                <a16:creationId xmlns:a16="http://schemas.microsoft.com/office/drawing/2014/main" id="{0A4C51CB-264B-BD7C-4910-D7E32B38C8C9}"/>
              </a:ext>
            </a:extLst>
          </p:cNvPr>
          <p:cNvSpPr/>
          <p:nvPr/>
        </p:nvSpPr>
        <p:spPr>
          <a:xfrm>
            <a:off x="4087264" y="4066240"/>
            <a:ext cx="1273288" cy="369332"/>
          </a:xfrm>
          <a:prstGeom prst="rect">
            <a:avLst/>
          </a:prstGeom>
          <a:noFill/>
        </p:spPr>
        <p:txBody>
          <a:bodyPr wrap="square" lIns="60960" tIns="30480" rIns="60960" bIns="30480">
            <a:spAutoFit/>
          </a:bodyPr>
          <a:lstStyle/>
          <a:p>
            <a:pPr algn="ctr"/>
            <a:r>
              <a:rPr lang="en-US" sz="2000" dirty="0">
                <a:ln w="0"/>
                <a:effectLst>
                  <a:outerShdw blurRad="38100" dist="19050" dir="2700000" algn="tl" rotWithShape="0">
                    <a:schemeClr val="dk1">
                      <a:alpha val="40000"/>
                    </a:schemeClr>
                  </a:outerShdw>
                </a:effectLst>
              </a:rPr>
              <a:t>Flutter</a:t>
            </a:r>
            <a:endParaRPr lang="en-US" sz="2133" dirty="0">
              <a:ln w="0"/>
              <a:effectLst>
                <a:outerShdw blurRad="38100" dist="19050" dir="2700000" algn="tl" rotWithShape="0">
                  <a:schemeClr val="dk1">
                    <a:alpha val="40000"/>
                  </a:schemeClr>
                </a:outerShdw>
              </a:effectLst>
            </a:endParaRPr>
          </a:p>
        </p:txBody>
      </p:sp>
      <p:pic>
        <p:nvPicPr>
          <p:cNvPr id="19" name="Picture 18" descr="A logo of a compass&#10;&#10;Description automatically generated">
            <a:extLst>
              <a:ext uri="{FF2B5EF4-FFF2-40B4-BE49-F238E27FC236}">
                <a16:creationId xmlns:a16="http://schemas.microsoft.com/office/drawing/2014/main" id="{B81F930A-4818-8121-D567-33D34BD53E42}"/>
              </a:ext>
            </a:extLst>
          </p:cNvPr>
          <p:cNvPicPr>
            <a:picLocks noChangeAspect="1"/>
          </p:cNvPicPr>
          <p:nvPr/>
        </p:nvPicPr>
        <p:blipFill>
          <a:blip r:embed="rId3"/>
          <a:stretch>
            <a:fillRect/>
          </a:stretch>
        </p:blipFill>
        <p:spPr>
          <a:xfrm>
            <a:off x="1282152" y="1758878"/>
            <a:ext cx="2077035" cy="2077035"/>
          </a:xfrm>
          <a:prstGeom prst="rect">
            <a:avLst/>
          </a:prstGeom>
        </p:spPr>
      </p:pic>
      <p:sp>
        <p:nvSpPr>
          <p:cNvPr id="20" name="Rectangle 19">
            <a:extLst>
              <a:ext uri="{FF2B5EF4-FFF2-40B4-BE49-F238E27FC236}">
                <a16:creationId xmlns:a16="http://schemas.microsoft.com/office/drawing/2014/main" id="{5BF37FF0-7878-220F-A04C-7411090F4A1E}"/>
              </a:ext>
            </a:extLst>
          </p:cNvPr>
          <p:cNvSpPr/>
          <p:nvPr/>
        </p:nvSpPr>
        <p:spPr>
          <a:xfrm>
            <a:off x="1113518" y="4066240"/>
            <a:ext cx="2414301" cy="369332"/>
          </a:xfrm>
          <a:prstGeom prst="rect">
            <a:avLst/>
          </a:prstGeom>
          <a:noFill/>
        </p:spPr>
        <p:txBody>
          <a:bodyPr wrap="square" lIns="60960" tIns="30480" rIns="60960" bIns="30480">
            <a:spAutoFit/>
          </a:bodyPr>
          <a:lstStyle/>
          <a:p>
            <a:pPr algn="ctr"/>
            <a:r>
              <a:rPr lang="en-US" sz="2000" dirty="0">
                <a:ln w="0"/>
                <a:effectLst>
                  <a:outerShdw blurRad="38100" dist="19050" dir="2700000" algn="tl" rotWithShape="0">
                    <a:schemeClr val="dk1">
                      <a:alpha val="40000"/>
                    </a:schemeClr>
                  </a:outerShdw>
                </a:effectLst>
              </a:rPr>
              <a:t>Android Studio</a:t>
            </a:r>
            <a:endParaRPr lang="en-US" sz="2133" dirty="0">
              <a:ln w="0"/>
              <a:effectLst>
                <a:outerShdw blurRad="38100" dist="19050" dir="2700000" algn="tl" rotWithShape="0">
                  <a:schemeClr val="dk1">
                    <a:alpha val="40000"/>
                  </a:schemeClr>
                </a:outerShdw>
              </a:effectLst>
            </a:endParaRPr>
          </a:p>
        </p:txBody>
      </p:sp>
      <p:pic>
        <p:nvPicPr>
          <p:cNvPr id="22" name="Picture 21" descr="A black background with a black square&#10;&#10;Description automatically generated with medium confidence">
            <a:extLst>
              <a:ext uri="{FF2B5EF4-FFF2-40B4-BE49-F238E27FC236}">
                <a16:creationId xmlns:a16="http://schemas.microsoft.com/office/drawing/2014/main" id="{8F6ACD37-9E57-56A9-D801-B4E59FA20537}"/>
              </a:ext>
            </a:extLst>
          </p:cNvPr>
          <p:cNvPicPr>
            <a:picLocks noChangeAspect="1"/>
          </p:cNvPicPr>
          <p:nvPr/>
        </p:nvPicPr>
        <p:blipFill rotWithShape="1">
          <a:blip r:embed="rId4"/>
          <a:srcRect r="65333"/>
          <a:stretch/>
        </p:blipFill>
        <p:spPr>
          <a:xfrm>
            <a:off x="6187690" y="1952658"/>
            <a:ext cx="1889509" cy="1701154"/>
          </a:xfrm>
          <a:prstGeom prst="rect">
            <a:avLst/>
          </a:prstGeom>
        </p:spPr>
      </p:pic>
      <p:sp>
        <p:nvSpPr>
          <p:cNvPr id="23" name="Rectangle 22">
            <a:extLst>
              <a:ext uri="{FF2B5EF4-FFF2-40B4-BE49-F238E27FC236}">
                <a16:creationId xmlns:a16="http://schemas.microsoft.com/office/drawing/2014/main" id="{1CCE7695-0AD6-9054-67CB-3F182C42569A}"/>
              </a:ext>
            </a:extLst>
          </p:cNvPr>
          <p:cNvSpPr/>
          <p:nvPr/>
        </p:nvSpPr>
        <p:spPr>
          <a:xfrm>
            <a:off x="6495800" y="4066240"/>
            <a:ext cx="1273288" cy="369332"/>
          </a:xfrm>
          <a:prstGeom prst="rect">
            <a:avLst/>
          </a:prstGeom>
          <a:noFill/>
        </p:spPr>
        <p:txBody>
          <a:bodyPr wrap="square" lIns="60960" tIns="30480" rIns="60960" bIns="30480">
            <a:spAutoFit/>
          </a:bodyPr>
          <a:lstStyle/>
          <a:p>
            <a:pPr algn="ctr"/>
            <a:r>
              <a:rPr lang="en-US" sz="2000" dirty="0">
                <a:ln w="0"/>
                <a:effectLst>
                  <a:outerShdw blurRad="38100" dist="19050" dir="2700000" algn="tl" rotWithShape="0">
                    <a:schemeClr val="dk1">
                      <a:alpha val="40000"/>
                    </a:schemeClr>
                  </a:outerShdw>
                </a:effectLst>
              </a:rPr>
              <a:t>Dart</a:t>
            </a:r>
            <a:endParaRPr lang="en-US" sz="2133" dirty="0">
              <a:ln w="0"/>
              <a:effectLst>
                <a:outerShdw blurRad="38100" dist="19050" dir="2700000" algn="tl" rotWithShape="0">
                  <a:schemeClr val="dk1">
                    <a:alpha val="40000"/>
                  </a:schemeClr>
                </a:outerShdw>
              </a:effectLst>
            </a:endParaRPr>
          </a:p>
        </p:txBody>
      </p:sp>
      <p:sp>
        <p:nvSpPr>
          <p:cNvPr id="25" name="Google Shape;422;p44">
            <a:extLst>
              <a:ext uri="{FF2B5EF4-FFF2-40B4-BE49-F238E27FC236}">
                <a16:creationId xmlns:a16="http://schemas.microsoft.com/office/drawing/2014/main" id="{05D8F6AF-F9A3-4D48-A79C-5658FA48F6B9}"/>
              </a:ext>
            </a:extLst>
          </p:cNvPr>
          <p:cNvSpPr txBox="1">
            <a:spLocks/>
          </p:cNvSpPr>
          <p:nvPr/>
        </p:nvSpPr>
        <p:spPr>
          <a:xfrm>
            <a:off x="243186" y="233007"/>
            <a:ext cx="8649354"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kumimoji="0" lang="en-US" sz="2800" b="0" i="0" u="none" strike="noStrike" kern="0" cap="none" spc="0" normalizeH="0" baseline="0" noProof="0" dirty="0">
                <a:ln>
                  <a:noFill/>
                </a:ln>
                <a:solidFill>
                  <a:srgbClr val="C00000"/>
                </a:solidFill>
                <a:effectLst/>
                <a:uLnTx/>
                <a:uFillTx/>
                <a:latin typeface="Figtree Black"/>
                <a:sym typeface="Figtree Black"/>
              </a:rPr>
              <a:t>8) Tools</a:t>
            </a:r>
            <a:endParaRPr lang="en-US" dirty="0">
              <a:solidFill>
                <a:srgbClr val="C00000"/>
              </a:solidFill>
            </a:endParaRPr>
          </a:p>
        </p:txBody>
      </p:sp>
      <p:sp>
        <p:nvSpPr>
          <p:cNvPr id="26" name="Google Shape;424;p44">
            <a:extLst>
              <a:ext uri="{FF2B5EF4-FFF2-40B4-BE49-F238E27FC236}">
                <a16:creationId xmlns:a16="http://schemas.microsoft.com/office/drawing/2014/main" id="{0384C54B-76C4-FD59-750E-889538825DBE}"/>
              </a:ext>
            </a:extLst>
          </p:cNvPr>
          <p:cNvSpPr txBox="1"/>
          <p:nvPr/>
        </p:nvSpPr>
        <p:spPr>
          <a:xfrm>
            <a:off x="489672" y="1059707"/>
            <a:ext cx="7943128" cy="572700"/>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pPr>
            <a:r>
              <a:rPr lang="en-US" sz="2000" b="1" dirty="0">
                <a:solidFill>
                  <a:schemeClr val="dk1"/>
                </a:solidFill>
                <a:latin typeface="Hanken Grotesk"/>
                <a:ea typeface="Hanken Grotesk"/>
                <a:cs typeface="Hanken Grotesk"/>
                <a:sym typeface="Hanken Grotesk"/>
              </a:rPr>
              <a:t>Tools for mobile app :</a:t>
            </a:r>
          </a:p>
        </p:txBody>
      </p:sp>
    </p:spTree>
    <p:extLst>
      <p:ext uri="{BB962C8B-B14F-4D97-AF65-F5344CB8AC3E}">
        <p14:creationId xmlns:p14="http://schemas.microsoft.com/office/powerpoint/2010/main" val="3783836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9B1720-1819-060E-DF75-DE205FB4A5C8}"/>
              </a:ext>
            </a:extLst>
          </p:cNvPr>
          <p:cNvPicPr>
            <a:picLocks noChangeAspect="1"/>
          </p:cNvPicPr>
          <p:nvPr/>
        </p:nvPicPr>
        <p:blipFill>
          <a:blip r:embed="rId2"/>
          <a:stretch>
            <a:fillRect/>
          </a:stretch>
        </p:blipFill>
        <p:spPr>
          <a:xfrm>
            <a:off x="569140" y="2022448"/>
            <a:ext cx="1354935" cy="1354935"/>
          </a:xfrm>
          <a:prstGeom prst="rect">
            <a:avLst/>
          </a:prstGeom>
        </p:spPr>
      </p:pic>
      <p:pic>
        <p:nvPicPr>
          <p:cNvPr id="4" name="Picture 3">
            <a:extLst>
              <a:ext uri="{FF2B5EF4-FFF2-40B4-BE49-F238E27FC236}">
                <a16:creationId xmlns:a16="http://schemas.microsoft.com/office/drawing/2014/main" id="{13E18C86-202E-8140-DAFE-241C52E097E4}"/>
              </a:ext>
            </a:extLst>
          </p:cNvPr>
          <p:cNvPicPr>
            <a:picLocks noChangeAspect="1"/>
          </p:cNvPicPr>
          <p:nvPr/>
        </p:nvPicPr>
        <p:blipFill rotWithShape="1">
          <a:blip r:embed="rId3"/>
          <a:srcRect b="23638"/>
          <a:stretch/>
        </p:blipFill>
        <p:spPr>
          <a:xfrm>
            <a:off x="4254066" y="2082840"/>
            <a:ext cx="1378541" cy="1234150"/>
          </a:xfrm>
          <a:prstGeom prst="rect">
            <a:avLst/>
          </a:prstGeom>
        </p:spPr>
      </p:pic>
      <p:sp>
        <p:nvSpPr>
          <p:cNvPr id="7" name="Rectangle 6">
            <a:extLst>
              <a:ext uri="{FF2B5EF4-FFF2-40B4-BE49-F238E27FC236}">
                <a16:creationId xmlns:a16="http://schemas.microsoft.com/office/drawing/2014/main" id="{690D904A-1316-CB85-58D2-856CDDAE9D19}"/>
              </a:ext>
            </a:extLst>
          </p:cNvPr>
          <p:cNvSpPr/>
          <p:nvPr/>
        </p:nvSpPr>
        <p:spPr>
          <a:xfrm>
            <a:off x="609963" y="3799585"/>
            <a:ext cx="1273288" cy="338554"/>
          </a:xfrm>
          <a:prstGeom prst="rect">
            <a:avLst/>
          </a:prstGeom>
          <a:noFill/>
        </p:spPr>
        <p:txBody>
          <a:bodyPr wrap="square" lIns="60960" tIns="30480" rIns="60960" bIns="30480">
            <a:spAutoFit/>
          </a:bodyPr>
          <a:lstStyle/>
          <a:p>
            <a:pPr algn="ctr"/>
            <a:r>
              <a:rPr lang="en-US" sz="1800" dirty="0">
                <a:ln w="0"/>
                <a:effectLst>
                  <a:outerShdw blurRad="38100" dist="19050" dir="2700000" algn="tl" rotWithShape="0">
                    <a:schemeClr val="dk1">
                      <a:alpha val="40000"/>
                    </a:schemeClr>
                  </a:outerShdw>
                </a:effectLst>
              </a:rPr>
              <a:t>VS Code</a:t>
            </a:r>
          </a:p>
        </p:txBody>
      </p:sp>
      <p:sp>
        <p:nvSpPr>
          <p:cNvPr id="8" name="Rectangle 7">
            <a:extLst>
              <a:ext uri="{FF2B5EF4-FFF2-40B4-BE49-F238E27FC236}">
                <a16:creationId xmlns:a16="http://schemas.microsoft.com/office/drawing/2014/main" id="{0C55C2B3-025B-DDA3-5990-6C49369F8BDE}"/>
              </a:ext>
            </a:extLst>
          </p:cNvPr>
          <p:cNvSpPr/>
          <p:nvPr/>
        </p:nvSpPr>
        <p:spPr>
          <a:xfrm>
            <a:off x="4308406" y="3799585"/>
            <a:ext cx="1273288" cy="338554"/>
          </a:xfrm>
          <a:prstGeom prst="rect">
            <a:avLst/>
          </a:prstGeom>
          <a:noFill/>
        </p:spPr>
        <p:txBody>
          <a:bodyPr wrap="square" lIns="60960" tIns="30480" rIns="60960" bIns="30480">
            <a:spAutoFit/>
          </a:bodyPr>
          <a:lstStyle/>
          <a:p>
            <a:pPr algn="ctr"/>
            <a:r>
              <a:rPr lang="en-US" sz="1800" dirty="0">
                <a:ln w="0"/>
                <a:effectLst>
                  <a:outerShdw blurRad="38100" dist="19050" dir="2700000" algn="tl" rotWithShape="0">
                    <a:schemeClr val="dk1">
                      <a:alpha val="40000"/>
                    </a:schemeClr>
                  </a:outerShdw>
                </a:effectLst>
              </a:rPr>
              <a:t>Open CV</a:t>
            </a:r>
          </a:p>
        </p:txBody>
      </p:sp>
      <p:pic>
        <p:nvPicPr>
          <p:cNvPr id="12" name="Picture 11">
            <a:extLst>
              <a:ext uri="{FF2B5EF4-FFF2-40B4-BE49-F238E27FC236}">
                <a16:creationId xmlns:a16="http://schemas.microsoft.com/office/drawing/2014/main" id="{DCFAC02F-C0D1-7908-CCD8-5DF4BF67D3FF}"/>
              </a:ext>
            </a:extLst>
          </p:cNvPr>
          <p:cNvPicPr>
            <a:picLocks noChangeAspect="1"/>
          </p:cNvPicPr>
          <p:nvPr/>
        </p:nvPicPr>
        <p:blipFill>
          <a:blip r:embed="rId4"/>
          <a:stretch>
            <a:fillRect/>
          </a:stretch>
        </p:blipFill>
        <p:spPr>
          <a:xfrm>
            <a:off x="2352324" y="1797270"/>
            <a:ext cx="1490588" cy="1805291"/>
          </a:xfrm>
          <a:prstGeom prst="rect">
            <a:avLst/>
          </a:prstGeom>
        </p:spPr>
      </p:pic>
      <p:sp>
        <p:nvSpPr>
          <p:cNvPr id="13" name="Rectangle 12">
            <a:extLst>
              <a:ext uri="{FF2B5EF4-FFF2-40B4-BE49-F238E27FC236}">
                <a16:creationId xmlns:a16="http://schemas.microsoft.com/office/drawing/2014/main" id="{51B9832D-AE19-E0B1-0CC8-533E064A912A}"/>
              </a:ext>
            </a:extLst>
          </p:cNvPr>
          <p:cNvSpPr/>
          <p:nvPr/>
        </p:nvSpPr>
        <p:spPr>
          <a:xfrm>
            <a:off x="2460974" y="3799585"/>
            <a:ext cx="1273288" cy="338554"/>
          </a:xfrm>
          <a:prstGeom prst="rect">
            <a:avLst/>
          </a:prstGeom>
          <a:noFill/>
        </p:spPr>
        <p:txBody>
          <a:bodyPr wrap="square" lIns="60960" tIns="30480" rIns="60960" bIns="30480">
            <a:spAutoFit/>
          </a:bodyPr>
          <a:lstStyle/>
          <a:p>
            <a:pPr algn="ctr"/>
            <a:r>
              <a:rPr lang="en-US" sz="1800" dirty="0">
                <a:ln w="0"/>
                <a:effectLst>
                  <a:outerShdw blurRad="38100" dist="19050" dir="2700000" algn="tl" rotWithShape="0">
                    <a:schemeClr val="dk1">
                      <a:alpha val="40000"/>
                    </a:schemeClr>
                  </a:outerShdw>
                </a:effectLst>
              </a:rPr>
              <a:t>NumPy</a:t>
            </a:r>
            <a:endParaRPr lang="en-US" sz="2133" dirty="0">
              <a:ln w="0"/>
              <a:effectLst>
                <a:outerShdw blurRad="38100" dist="19050" dir="2700000" algn="tl" rotWithShape="0">
                  <a:schemeClr val="dk1">
                    <a:alpha val="40000"/>
                  </a:schemeClr>
                </a:outerShdw>
              </a:effectLst>
            </a:endParaRPr>
          </a:p>
        </p:txBody>
      </p:sp>
      <p:sp>
        <p:nvSpPr>
          <p:cNvPr id="14" name="Rectangle 13">
            <a:extLst>
              <a:ext uri="{FF2B5EF4-FFF2-40B4-BE49-F238E27FC236}">
                <a16:creationId xmlns:a16="http://schemas.microsoft.com/office/drawing/2014/main" id="{20164B73-5318-D084-2B8E-3361F1C2E3D0}"/>
              </a:ext>
            </a:extLst>
          </p:cNvPr>
          <p:cNvSpPr/>
          <p:nvPr/>
        </p:nvSpPr>
        <p:spPr>
          <a:xfrm>
            <a:off x="6155838" y="3799585"/>
            <a:ext cx="2457835" cy="338554"/>
          </a:xfrm>
          <a:prstGeom prst="rect">
            <a:avLst/>
          </a:prstGeom>
          <a:noFill/>
        </p:spPr>
        <p:txBody>
          <a:bodyPr wrap="square" lIns="60960" tIns="30480" rIns="60960" bIns="30480">
            <a:spAutoFit/>
          </a:bodyPr>
          <a:lstStyle/>
          <a:p>
            <a:pPr algn="ctr"/>
            <a:r>
              <a:rPr lang="en-US" sz="1800" dirty="0" err="1">
                <a:ln w="0"/>
                <a:effectLst>
                  <a:outerShdw blurRad="38100" dist="38100" dir="2700000" algn="tl">
                    <a:srgbClr val="000000">
                      <a:alpha val="43137"/>
                    </a:srgbClr>
                  </a:outerShdw>
                </a:effectLst>
              </a:rPr>
              <a:t>Keras</a:t>
            </a:r>
            <a:r>
              <a:rPr lang="en-US" sz="1800" dirty="0">
                <a:ln w="0"/>
                <a:effectLst>
                  <a:outerShdw blurRad="38100" dist="38100" dir="2700000" algn="tl">
                    <a:srgbClr val="000000">
                      <a:alpha val="43137"/>
                    </a:srgbClr>
                  </a:outerShdw>
                </a:effectLst>
              </a:rPr>
              <a:t> + TensorFlow</a:t>
            </a:r>
          </a:p>
        </p:txBody>
      </p:sp>
      <p:pic>
        <p:nvPicPr>
          <p:cNvPr id="17" name="Picture 16" descr="A red and yellow symbol with black text&#10;&#10;Description automatically generated">
            <a:extLst>
              <a:ext uri="{FF2B5EF4-FFF2-40B4-BE49-F238E27FC236}">
                <a16:creationId xmlns:a16="http://schemas.microsoft.com/office/drawing/2014/main" id="{1CC6482B-16EC-AA48-88A8-79503A42039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157" t="1373" r="3723" b="3343"/>
          <a:stretch/>
        </p:blipFill>
        <p:spPr>
          <a:xfrm>
            <a:off x="6043761" y="2157975"/>
            <a:ext cx="2692487" cy="1083880"/>
          </a:xfrm>
          <a:prstGeom prst="roundRect">
            <a:avLst>
              <a:gd name="adj" fmla="val 6062"/>
            </a:avLst>
          </a:prstGeom>
        </p:spPr>
      </p:pic>
      <p:sp>
        <p:nvSpPr>
          <p:cNvPr id="18" name="Google Shape;424;p44">
            <a:extLst>
              <a:ext uri="{FF2B5EF4-FFF2-40B4-BE49-F238E27FC236}">
                <a16:creationId xmlns:a16="http://schemas.microsoft.com/office/drawing/2014/main" id="{1C02DC17-BB57-52F4-4182-EC000A3118F2}"/>
              </a:ext>
            </a:extLst>
          </p:cNvPr>
          <p:cNvSpPr txBox="1"/>
          <p:nvPr/>
        </p:nvSpPr>
        <p:spPr>
          <a:xfrm>
            <a:off x="489672" y="1059707"/>
            <a:ext cx="7943128" cy="572700"/>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pPr>
            <a:r>
              <a:rPr lang="en-US" sz="2000" b="1" dirty="0">
                <a:solidFill>
                  <a:schemeClr val="dk1"/>
                </a:solidFill>
                <a:latin typeface="Hanken Grotesk"/>
                <a:ea typeface="Hanken Grotesk"/>
                <a:cs typeface="Hanken Grotesk"/>
                <a:sym typeface="Hanken Grotesk"/>
              </a:rPr>
              <a:t>Tools for Web app :</a:t>
            </a:r>
          </a:p>
        </p:txBody>
      </p:sp>
      <p:sp>
        <p:nvSpPr>
          <p:cNvPr id="19" name="Google Shape;422;p44">
            <a:extLst>
              <a:ext uri="{FF2B5EF4-FFF2-40B4-BE49-F238E27FC236}">
                <a16:creationId xmlns:a16="http://schemas.microsoft.com/office/drawing/2014/main" id="{9BDA2041-DC2B-368A-5757-51988FAC0A5F}"/>
              </a:ext>
            </a:extLst>
          </p:cNvPr>
          <p:cNvSpPr txBox="1">
            <a:spLocks/>
          </p:cNvSpPr>
          <p:nvPr/>
        </p:nvSpPr>
        <p:spPr>
          <a:xfrm>
            <a:off x="243186" y="233007"/>
            <a:ext cx="8649354"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kumimoji="0" lang="en-US" sz="2800" b="0" i="0" u="none" strike="noStrike" kern="0" cap="none" spc="0" normalizeH="0" baseline="0" noProof="0" dirty="0">
                <a:ln>
                  <a:noFill/>
                </a:ln>
                <a:solidFill>
                  <a:srgbClr val="C00000"/>
                </a:solidFill>
                <a:effectLst/>
                <a:uLnTx/>
                <a:uFillTx/>
                <a:latin typeface="Figtree Black"/>
                <a:sym typeface="Figtree Black"/>
              </a:rPr>
              <a:t>8) Tools</a:t>
            </a:r>
            <a:endParaRPr lang="en-US" dirty="0">
              <a:solidFill>
                <a:srgbClr val="C00000"/>
              </a:solidFill>
            </a:endParaRPr>
          </a:p>
        </p:txBody>
      </p:sp>
    </p:spTree>
    <p:extLst>
      <p:ext uri="{BB962C8B-B14F-4D97-AF65-F5344CB8AC3E}">
        <p14:creationId xmlns:p14="http://schemas.microsoft.com/office/powerpoint/2010/main" val="2648986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0F9B288-E18A-17BE-FCAE-04D7C4F3443D}"/>
              </a:ext>
            </a:extLst>
          </p:cNvPr>
          <p:cNvPicPr>
            <a:picLocks noChangeAspect="1"/>
          </p:cNvPicPr>
          <p:nvPr/>
        </p:nvPicPr>
        <p:blipFill>
          <a:blip r:embed="rId2"/>
          <a:srcRect/>
          <a:stretch/>
        </p:blipFill>
        <p:spPr>
          <a:xfrm>
            <a:off x="6853442" y="1814697"/>
            <a:ext cx="1185658" cy="1778133"/>
          </a:xfrm>
          <a:prstGeom prst="rect">
            <a:avLst/>
          </a:prstGeom>
        </p:spPr>
      </p:pic>
      <p:sp>
        <p:nvSpPr>
          <p:cNvPr id="9" name="Rectangle 8">
            <a:extLst>
              <a:ext uri="{FF2B5EF4-FFF2-40B4-BE49-F238E27FC236}">
                <a16:creationId xmlns:a16="http://schemas.microsoft.com/office/drawing/2014/main" id="{92F439F9-5DAF-B18B-475C-2D76174579EB}"/>
              </a:ext>
            </a:extLst>
          </p:cNvPr>
          <p:cNvSpPr/>
          <p:nvPr/>
        </p:nvSpPr>
        <p:spPr>
          <a:xfrm>
            <a:off x="6809627" y="4061744"/>
            <a:ext cx="1273288" cy="369332"/>
          </a:xfrm>
          <a:prstGeom prst="rect">
            <a:avLst/>
          </a:prstGeom>
          <a:noFill/>
        </p:spPr>
        <p:txBody>
          <a:bodyPr wrap="square" lIns="60960" tIns="30480" rIns="60960" bIns="30480">
            <a:spAutoFit/>
          </a:bodyPr>
          <a:lstStyle/>
          <a:p>
            <a:pPr algn="ctr"/>
            <a:r>
              <a:rPr lang="en-US" sz="2000" dirty="0">
                <a:ln w="0"/>
                <a:effectLst>
                  <a:outerShdw blurRad="38100" dist="19050" dir="2700000" algn="tl" rotWithShape="0">
                    <a:schemeClr val="dk1">
                      <a:alpha val="40000"/>
                    </a:schemeClr>
                  </a:outerShdw>
                </a:effectLst>
              </a:rPr>
              <a:t>Figma</a:t>
            </a:r>
            <a:endParaRPr lang="en-US" sz="2133" dirty="0">
              <a:ln w="0"/>
              <a:effectLst>
                <a:outerShdw blurRad="38100" dist="19050" dir="2700000" algn="tl" rotWithShape="0">
                  <a:schemeClr val="dk1">
                    <a:alpha val="40000"/>
                  </a:schemeClr>
                </a:outerShdw>
              </a:effectLst>
            </a:endParaRPr>
          </a:p>
        </p:txBody>
      </p:sp>
      <p:pic>
        <p:nvPicPr>
          <p:cNvPr id="19" name="Picture 18" descr="A black background with a black square&#10;&#10;Description automatically generated with medium confidence">
            <a:extLst>
              <a:ext uri="{FF2B5EF4-FFF2-40B4-BE49-F238E27FC236}">
                <a16:creationId xmlns:a16="http://schemas.microsoft.com/office/drawing/2014/main" id="{D7B597E3-553A-FC32-0642-85F0FE41F0DB}"/>
              </a:ext>
            </a:extLst>
          </p:cNvPr>
          <p:cNvPicPr>
            <a:picLocks noChangeAspect="1"/>
          </p:cNvPicPr>
          <p:nvPr/>
        </p:nvPicPr>
        <p:blipFill>
          <a:blip r:embed="rId3"/>
          <a:stretch>
            <a:fillRect/>
          </a:stretch>
        </p:blipFill>
        <p:spPr>
          <a:xfrm>
            <a:off x="3741254" y="1768668"/>
            <a:ext cx="1881114" cy="1881114"/>
          </a:xfrm>
          <a:prstGeom prst="rect">
            <a:avLst/>
          </a:prstGeom>
        </p:spPr>
      </p:pic>
      <p:pic>
        <p:nvPicPr>
          <p:cNvPr id="21" name="Picture 20" descr="A red and black sign&#10;&#10;Description automatically generated">
            <a:extLst>
              <a:ext uri="{FF2B5EF4-FFF2-40B4-BE49-F238E27FC236}">
                <a16:creationId xmlns:a16="http://schemas.microsoft.com/office/drawing/2014/main" id="{8330F708-B70D-9D40-A93D-DD409A63DBE2}"/>
              </a:ext>
            </a:extLst>
          </p:cNvPr>
          <p:cNvPicPr>
            <a:picLocks noChangeAspect="1"/>
          </p:cNvPicPr>
          <p:nvPr/>
        </p:nvPicPr>
        <p:blipFill>
          <a:blip r:embed="rId4"/>
          <a:stretch>
            <a:fillRect/>
          </a:stretch>
        </p:blipFill>
        <p:spPr>
          <a:xfrm flipV="1">
            <a:off x="629066" y="1768668"/>
            <a:ext cx="1881114" cy="1881114"/>
          </a:xfrm>
          <a:prstGeom prst="rect">
            <a:avLst/>
          </a:prstGeom>
        </p:spPr>
      </p:pic>
      <p:sp>
        <p:nvSpPr>
          <p:cNvPr id="22" name="Rectangle 21">
            <a:extLst>
              <a:ext uri="{FF2B5EF4-FFF2-40B4-BE49-F238E27FC236}">
                <a16:creationId xmlns:a16="http://schemas.microsoft.com/office/drawing/2014/main" id="{1F3667FD-63F3-0DC9-8FE0-E37DEDEB1CD6}"/>
              </a:ext>
            </a:extLst>
          </p:cNvPr>
          <p:cNvSpPr/>
          <p:nvPr/>
        </p:nvSpPr>
        <p:spPr>
          <a:xfrm>
            <a:off x="4045167" y="4061744"/>
            <a:ext cx="1273288" cy="369332"/>
          </a:xfrm>
          <a:prstGeom prst="rect">
            <a:avLst/>
          </a:prstGeom>
          <a:noFill/>
        </p:spPr>
        <p:txBody>
          <a:bodyPr wrap="square" lIns="60960" tIns="30480" rIns="60960" bIns="30480">
            <a:spAutoFit/>
          </a:bodyPr>
          <a:lstStyle/>
          <a:p>
            <a:pPr algn="ctr"/>
            <a:r>
              <a:rPr lang="en-US" sz="2000" dirty="0">
                <a:ln w="0"/>
                <a:effectLst>
                  <a:outerShdw blurRad="38100" dist="19050" dir="2700000" algn="tl" rotWithShape="0">
                    <a:schemeClr val="dk1">
                      <a:alpha val="40000"/>
                    </a:schemeClr>
                  </a:outerShdw>
                </a:effectLst>
              </a:rPr>
              <a:t>GitHub</a:t>
            </a:r>
            <a:endParaRPr lang="en-US" sz="2133" dirty="0">
              <a:ln w="0"/>
              <a:effectLst>
                <a:outerShdw blurRad="38100" dist="19050" dir="2700000" algn="tl" rotWithShape="0">
                  <a:schemeClr val="dk1">
                    <a:alpha val="40000"/>
                  </a:schemeClr>
                </a:outerShdw>
              </a:effectLst>
            </a:endParaRPr>
          </a:p>
        </p:txBody>
      </p:sp>
      <p:sp>
        <p:nvSpPr>
          <p:cNvPr id="23" name="Rectangle 22">
            <a:extLst>
              <a:ext uri="{FF2B5EF4-FFF2-40B4-BE49-F238E27FC236}">
                <a16:creationId xmlns:a16="http://schemas.microsoft.com/office/drawing/2014/main" id="{2A419CCF-A3B1-7BDA-87C1-8227BF80AEEC}"/>
              </a:ext>
            </a:extLst>
          </p:cNvPr>
          <p:cNvSpPr/>
          <p:nvPr/>
        </p:nvSpPr>
        <p:spPr>
          <a:xfrm>
            <a:off x="932979" y="4061744"/>
            <a:ext cx="1273288" cy="369332"/>
          </a:xfrm>
          <a:prstGeom prst="rect">
            <a:avLst/>
          </a:prstGeom>
          <a:noFill/>
        </p:spPr>
        <p:txBody>
          <a:bodyPr wrap="square" lIns="60960" tIns="30480" rIns="60960" bIns="30480">
            <a:spAutoFit/>
          </a:bodyPr>
          <a:lstStyle/>
          <a:p>
            <a:pPr algn="ctr"/>
            <a:r>
              <a:rPr lang="en-US" sz="2000" dirty="0">
                <a:ln w="0"/>
                <a:effectLst>
                  <a:outerShdw blurRad="38100" dist="19050" dir="2700000" algn="tl" rotWithShape="0">
                    <a:schemeClr val="dk1">
                      <a:alpha val="40000"/>
                    </a:schemeClr>
                  </a:outerShdw>
                </a:effectLst>
              </a:rPr>
              <a:t>Git</a:t>
            </a:r>
            <a:endParaRPr lang="en-US" sz="2133" dirty="0">
              <a:ln w="0"/>
              <a:effectLst>
                <a:outerShdw blurRad="38100" dist="19050" dir="2700000" algn="tl" rotWithShape="0">
                  <a:schemeClr val="dk1">
                    <a:alpha val="40000"/>
                  </a:schemeClr>
                </a:outerShdw>
              </a:effectLst>
            </a:endParaRPr>
          </a:p>
        </p:txBody>
      </p:sp>
      <p:sp>
        <p:nvSpPr>
          <p:cNvPr id="24" name="Google Shape;422;p44">
            <a:extLst>
              <a:ext uri="{FF2B5EF4-FFF2-40B4-BE49-F238E27FC236}">
                <a16:creationId xmlns:a16="http://schemas.microsoft.com/office/drawing/2014/main" id="{3B1BD03D-B38A-8FB1-7745-44128DE57CD5}"/>
              </a:ext>
            </a:extLst>
          </p:cNvPr>
          <p:cNvSpPr txBox="1">
            <a:spLocks/>
          </p:cNvSpPr>
          <p:nvPr/>
        </p:nvSpPr>
        <p:spPr>
          <a:xfrm>
            <a:off x="243186" y="233007"/>
            <a:ext cx="8649354"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kumimoji="0" lang="en-US" sz="2800" b="0" i="0" u="none" strike="noStrike" kern="0" cap="none" spc="0" normalizeH="0" baseline="0" noProof="0" dirty="0">
                <a:ln>
                  <a:noFill/>
                </a:ln>
                <a:solidFill>
                  <a:srgbClr val="C00000"/>
                </a:solidFill>
                <a:effectLst/>
                <a:uLnTx/>
                <a:uFillTx/>
                <a:latin typeface="Figtree Black"/>
                <a:sym typeface="Figtree Black"/>
              </a:rPr>
              <a:t>8) Tools</a:t>
            </a:r>
            <a:endParaRPr lang="en-US" dirty="0">
              <a:solidFill>
                <a:srgbClr val="C00000"/>
              </a:solidFill>
            </a:endParaRPr>
          </a:p>
        </p:txBody>
      </p:sp>
      <p:sp>
        <p:nvSpPr>
          <p:cNvPr id="25" name="Google Shape;424;p44">
            <a:extLst>
              <a:ext uri="{FF2B5EF4-FFF2-40B4-BE49-F238E27FC236}">
                <a16:creationId xmlns:a16="http://schemas.microsoft.com/office/drawing/2014/main" id="{821E55F3-D3B5-B90E-1C53-AAD5B3A396D5}"/>
              </a:ext>
            </a:extLst>
          </p:cNvPr>
          <p:cNvSpPr txBox="1"/>
          <p:nvPr/>
        </p:nvSpPr>
        <p:spPr>
          <a:xfrm>
            <a:off x="489672" y="1059707"/>
            <a:ext cx="7943128" cy="572700"/>
          </a:xfrm>
          <a:prstGeom prst="rect">
            <a:avLst/>
          </a:prstGeom>
          <a:noFill/>
          <a:ln>
            <a:noFill/>
          </a:ln>
        </p:spPr>
        <p:txBody>
          <a:bodyPr spcFirstLastPara="1" wrap="square" lIns="91425" tIns="91425" rIns="91425" bIns="91425" anchor="t" anchorCtr="0">
            <a:noAutofit/>
          </a:bodyPr>
          <a:lstStyle/>
          <a:p>
            <a:pPr lvl="1">
              <a:lnSpc>
                <a:spcPct val="115000"/>
              </a:lnSpc>
            </a:pPr>
            <a:r>
              <a:rPr lang="en-US" sz="2000" b="1" dirty="0">
                <a:solidFill>
                  <a:schemeClr val="dk1"/>
                </a:solidFill>
                <a:latin typeface="Hanken Grotesk"/>
                <a:ea typeface="Hanken Grotesk"/>
                <a:cs typeface="Hanken Grotesk"/>
                <a:sym typeface="Hanken Grotesk"/>
              </a:rPr>
              <a:t>Implementation tools:</a:t>
            </a:r>
          </a:p>
        </p:txBody>
      </p:sp>
    </p:spTree>
    <p:extLst>
      <p:ext uri="{BB962C8B-B14F-4D97-AF65-F5344CB8AC3E}">
        <p14:creationId xmlns:p14="http://schemas.microsoft.com/office/powerpoint/2010/main" val="1252794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F439F9-5DAF-B18B-475C-2D76174579EB}"/>
              </a:ext>
            </a:extLst>
          </p:cNvPr>
          <p:cNvSpPr/>
          <p:nvPr/>
        </p:nvSpPr>
        <p:spPr>
          <a:xfrm>
            <a:off x="5707522" y="3993164"/>
            <a:ext cx="1273288" cy="369332"/>
          </a:xfrm>
          <a:prstGeom prst="rect">
            <a:avLst/>
          </a:prstGeom>
          <a:noFill/>
        </p:spPr>
        <p:txBody>
          <a:bodyPr wrap="square" lIns="60960" tIns="30480" rIns="60960" bIns="30480">
            <a:spAutoFit/>
          </a:bodyPr>
          <a:lstStyle/>
          <a:p>
            <a:pPr algn="ctr"/>
            <a:r>
              <a:rPr lang="en-US" sz="2000" dirty="0">
                <a:ln w="0"/>
                <a:effectLst>
                  <a:outerShdw blurRad="38100" dist="19050" dir="2700000" algn="tl" rotWithShape="0">
                    <a:schemeClr val="dk1">
                      <a:alpha val="40000"/>
                    </a:schemeClr>
                  </a:outerShdw>
                </a:effectLst>
              </a:rPr>
              <a:t>Flask</a:t>
            </a:r>
            <a:endParaRPr lang="en-US" sz="2133" dirty="0">
              <a:ln w="0"/>
              <a:effectLst>
                <a:outerShdw blurRad="38100" dist="19050" dir="2700000" algn="tl" rotWithShape="0">
                  <a:schemeClr val="dk1">
                    <a:alpha val="40000"/>
                  </a:schemeClr>
                </a:outerShdw>
              </a:effectLst>
            </a:endParaRPr>
          </a:p>
        </p:txBody>
      </p:sp>
      <p:pic>
        <p:nvPicPr>
          <p:cNvPr id="21" name="Picture 20">
            <a:extLst>
              <a:ext uri="{FF2B5EF4-FFF2-40B4-BE49-F238E27FC236}">
                <a16:creationId xmlns:a16="http://schemas.microsoft.com/office/drawing/2014/main" id="{8330F708-B70D-9D40-A93D-DD409A63DBE2}"/>
              </a:ext>
            </a:extLst>
          </p:cNvPr>
          <p:cNvPicPr>
            <a:picLocks noChangeAspect="1"/>
          </p:cNvPicPr>
          <p:nvPr/>
        </p:nvPicPr>
        <p:blipFill>
          <a:blip r:embed="rId2"/>
          <a:srcRect/>
          <a:stretch/>
        </p:blipFill>
        <p:spPr>
          <a:xfrm rot="10800000" flipV="1">
            <a:off x="1859280" y="1701254"/>
            <a:ext cx="1881114" cy="1881114"/>
          </a:xfrm>
          <a:prstGeom prst="rect">
            <a:avLst/>
          </a:prstGeom>
        </p:spPr>
      </p:pic>
      <p:sp>
        <p:nvSpPr>
          <p:cNvPr id="23" name="Rectangle 22">
            <a:extLst>
              <a:ext uri="{FF2B5EF4-FFF2-40B4-BE49-F238E27FC236}">
                <a16:creationId xmlns:a16="http://schemas.microsoft.com/office/drawing/2014/main" id="{2A419CCF-A3B1-7BDA-87C1-8227BF80AEEC}"/>
              </a:ext>
            </a:extLst>
          </p:cNvPr>
          <p:cNvSpPr/>
          <p:nvPr/>
        </p:nvSpPr>
        <p:spPr>
          <a:xfrm>
            <a:off x="2163192" y="3993164"/>
            <a:ext cx="1273288" cy="369332"/>
          </a:xfrm>
          <a:prstGeom prst="rect">
            <a:avLst/>
          </a:prstGeom>
          <a:noFill/>
        </p:spPr>
        <p:txBody>
          <a:bodyPr wrap="square" lIns="60960" tIns="30480" rIns="60960" bIns="30480">
            <a:spAutoFit/>
          </a:bodyPr>
          <a:lstStyle/>
          <a:p>
            <a:pPr algn="ctr"/>
            <a:r>
              <a:rPr lang="en-US" sz="2000" dirty="0">
                <a:ln w="0"/>
                <a:effectLst>
                  <a:outerShdw blurRad="38100" dist="19050" dir="2700000" algn="tl" rotWithShape="0">
                    <a:schemeClr val="dk1">
                      <a:alpha val="40000"/>
                    </a:schemeClr>
                  </a:outerShdw>
                </a:effectLst>
              </a:rPr>
              <a:t>Firebase</a:t>
            </a:r>
            <a:endParaRPr lang="en-US" sz="2133" dirty="0">
              <a:ln w="0"/>
              <a:effectLst>
                <a:outerShdw blurRad="38100" dist="19050" dir="2700000" algn="tl" rotWithShape="0">
                  <a:schemeClr val="dk1">
                    <a:alpha val="40000"/>
                  </a:schemeClr>
                </a:outerShdw>
              </a:effectLst>
            </a:endParaRPr>
          </a:p>
        </p:txBody>
      </p:sp>
      <p:sp>
        <p:nvSpPr>
          <p:cNvPr id="24" name="Google Shape;422;p44">
            <a:extLst>
              <a:ext uri="{FF2B5EF4-FFF2-40B4-BE49-F238E27FC236}">
                <a16:creationId xmlns:a16="http://schemas.microsoft.com/office/drawing/2014/main" id="{3B1BD03D-B38A-8FB1-7745-44128DE57CD5}"/>
              </a:ext>
            </a:extLst>
          </p:cNvPr>
          <p:cNvSpPr txBox="1">
            <a:spLocks/>
          </p:cNvSpPr>
          <p:nvPr/>
        </p:nvSpPr>
        <p:spPr>
          <a:xfrm>
            <a:off x="243186" y="233007"/>
            <a:ext cx="8649354"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kumimoji="0" lang="en-US" sz="2800" b="0" i="0" u="none" strike="noStrike" kern="0" cap="none" spc="0" normalizeH="0" baseline="0" noProof="0" dirty="0">
                <a:ln>
                  <a:noFill/>
                </a:ln>
                <a:solidFill>
                  <a:srgbClr val="C00000"/>
                </a:solidFill>
                <a:effectLst/>
                <a:uLnTx/>
                <a:uFillTx/>
                <a:latin typeface="Figtree Black"/>
                <a:sym typeface="Figtree Black"/>
              </a:rPr>
              <a:t>8) Tools</a:t>
            </a:r>
            <a:endParaRPr lang="en-US" dirty="0">
              <a:solidFill>
                <a:srgbClr val="C00000"/>
              </a:solidFill>
            </a:endParaRPr>
          </a:p>
        </p:txBody>
      </p:sp>
      <p:sp>
        <p:nvSpPr>
          <p:cNvPr id="25" name="Google Shape;424;p44">
            <a:extLst>
              <a:ext uri="{FF2B5EF4-FFF2-40B4-BE49-F238E27FC236}">
                <a16:creationId xmlns:a16="http://schemas.microsoft.com/office/drawing/2014/main" id="{821E55F3-D3B5-B90E-1C53-AAD5B3A396D5}"/>
              </a:ext>
            </a:extLst>
          </p:cNvPr>
          <p:cNvSpPr txBox="1"/>
          <p:nvPr/>
        </p:nvSpPr>
        <p:spPr>
          <a:xfrm>
            <a:off x="489672" y="1059707"/>
            <a:ext cx="7943128" cy="572700"/>
          </a:xfrm>
          <a:prstGeom prst="rect">
            <a:avLst/>
          </a:prstGeom>
          <a:noFill/>
          <a:ln>
            <a:noFill/>
          </a:ln>
        </p:spPr>
        <p:txBody>
          <a:bodyPr spcFirstLastPara="1" wrap="square" lIns="91425" tIns="91425" rIns="91425" bIns="91425" anchor="t" anchorCtr="0">
            <a:noAutofit/>
          </a:bodyPr>
          <a:lstStyle/>
          <a:p>
            <a:pPr lvl="1">
              <a:lnSpc>
                <a:spcPct val="115000"/>
              </a:lnSpc>
            </a:pPr>
            <a:r>
              <a:rPr lang="en-US" sz="2000" b="1" dirty="0">
                <a:solidFill>
                  <a:schemeClr val="dk1"/>
                </a:solidFill>
                <a:latin typeface="Hanken Grotesk"/>
                <a:ea typeface="Hanken Grotesk"/>
                <a:cs typeface="Hanken Grotesk"/>
                <a:sym typeface="Hanken Grotesk"/>
              </a:rPr>
              <a:t>Implementation tools:</a:t>
            </a:r>
          </a:p>
        </p:txBody>
      </p:sp>
      <p:pic>
        <p:nvPicPr>
          <p:cNvPr id="2" name="Picture 1">
            <a:extLst>
              <a:ext uri="{FF2B5EF4-FFF2-40B4-BE49-F238E27FC236}">
                <a16:creationId xmlns:a16="http://schemas.microsoft.com/office/drawing/2014/main" id="{595B824D-0FA4-85FC-1BCD-6B643BDD79D6}"/>
              </a:ext>
            </a:extLst>
          </p:cNvPr>
          <p:cNvPicPr>
            <a:picLocks noChangeAspect="1"/>
          </p:cNvPicPr>
          <p:nvPr/>
        </p:nvPicPr>
        <p:blipFill rotWithShape="1">
          <a:blip r:embed="rId3">
            <a:extLst>
              <a:ext uri="{28A0092B-C50C-407E-A947-70E740481C1C}">
                <a14:useLocalDpi xmlns:a14="http://schemas.microsoft.com/office/drawing/2010/main" val="0"/>
              </a:ext>
            </a:extLst>
          </a:blip>
          <a:srcRect b="25649"/>
          <a:stretch/>
        </p:blipFill>
        <p:spPr>
          <a:xfrm>
            <a:off x="5456682" y="1768668"/>
            <a:ext cx="1828038" cy="1746287"/>
          </a:xfrm>
          <a:prstGeom prst="rect">
            <a:avLst/>
          </a:prstGeom>
        </p:spPr>
      </p:pic>
    </p:spTree>
    <p:extLst>
      <p:ext uri="{BB962C8B-B14F-4D97-AF65-F5344CB8AC3E}">
        <p14:creationId xmlns:p14="http://schemas.microsoft.com/office/powerpoint/2010/main" val="3126248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6"/>
          <p:cNvSpPr txBox="1">
            <a:spLocks noGrp="1"/>
          </p:cNvSpPr>
          <p:nvPr>
            <p:ph type="title"/>
          </p:nvPr>
        </p:nvSpPr>
        <p:spPr>
          <a:xfrm>
            <a:off x="1299840" y="2150850"/>
            <a:ext cx="5067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Conclusion</a:t>
            </a:r>
            <a:endParaRPr dirty="0"/>
          </a:p>
        </p:txBody>
      </p:sp>
      <p:sp>
        <p:nvSpPr>
          <p:cNvPr id="331" name="Google Shape;331;p36"/>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en-US" dirty="0"/>
              <a:t>9</a:t>
            </a:r>
            <a:endParaRPr dirty="0"/>
          </a:p>
        </p:txBody>
      </p:sp>
    </p:spTree>
    <p:extLst>
      <p:ext uri="{BB962C8B-B14F-4D97-AF65-F5344CB8AC3E}">
        <p14:creationId xmlns:p14="http://schemas.microsoft.com/office/powerpoint/2010/main" val="3653677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24" name="Google Shape;424;p44"/>
          <p:cNvSpPr txBox="1"/>
          <p:nvPr/>
        </p:nvSpPr>
        <p:spPr>
          <a:xfrm>
            <a:off x="520706" y="1281902"/>
            <a:ext cx="4713232" cy="2791027"/>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b="1" dirty="0">
                <a:solidFill>
                  <a:schemeClr val="dk1"/>
                </a:solidFill>
                <a:latin typeface="Hanken Grotesk"/>
                <a:ea typeface="Hanken Grotesk"/>
                <a:cs typeface="Hanken Grotesk"/>
                <a:sym typeface="Hanken Grotesk"/>
              </a:rPr>
              <a:t>How to Know the type of tumor is present?</a:t>
            </a:r>
          </a:p>
          <a:p>
            <a:pPr marL="685800" lvl="0" indent="-228600" algn="l" rtl="0">
              <a:lnSpc>
                <a:spcPct val="115000"/>
              </a:lnSpc>
              <a:spcBef>
                <a:spcPts val="0"/>
              </a:spcBef>
              <a:spcAft>
                <a:spcPts val="0"/>
              </a:spcAft>
              <a:buFont typeface="Wingdings" panose="05000000000000000000" pitchFamily="2" charset="2"/>
              <a:buChar char="§"/>
            </a:pPr>
            <a:r>
              <a:rPr lang="en-US" dirty="0">
                <a:solidFill>
                  <a:schemeClr val="dk1"/>
                </a:solidFill>
                <a:latin typeface="Hanken Grotesk"/>
                <a:ea typeface="Hanken Grotesk"/>
                <a:cs typeface="Hanken Grotesk"/>
                <a:sym typeface="Hanken Grotesk"/>
              </a:rPr>
              <a:t>By using Biopsy</a:t>
            </a:r>
          </a:p>
          <a:p>
            <a:pPr marL="0" lvl="0" indent="0" algn="l" rtl="0">
              <a:lnSpc>
                <a:spcPct val="115000"/>
              </a:lnSpc>
              <a:spcBef>
                <a:spcPts val="0"/>
              </a:spcBef>
              <a:spcAft>
                <a:spcPts val="0"/>
              </a:spcAft>
              <a:buNone/>
            </a:pPr>
            <a:endParaRPr lang="en-US" sz="1600" b="1" dirty="0">
              <a:solidFill>
                <a:schemeClr val="dk1"/>
              </a:solidFill>
              <a:latin typeface="Hanken Grotesk"/>
              <a:ea typeface="Hanken Grotesk"/>
              <a:cs typeface="Hanken Grotesk"/>
              <a:sym typeface="Hanken Grotesk"/>
            </a:endParaRPr>
          </a:p>
          <a:p>
            <a:pPr marL="285750" lvl="0" indent="-285750" algn="l" rtl="0">
              <a:lnSpc>
                <a:spcPct val="115000"/>
              </a:lnSpc>
              <a:spcBef>
                <a:spcPts val="0"/>
              </a:spcBef>
              <a:spcAft>
                <a:spcPts val="0"/>
              </a:spcAft>
              <a:buFont typeface="Wingdings" panose="05000000000000000000" pitchFamily="2" charset="2"/>
              <a:buChar char="§"/>
            </a:pPr>
            <a:r>
              <a:rPr lang="en-US" dirty="0">
                <a:solidFill>
                  <a:schemeClr val="dk1"/>
                </a:solidFill>
                <a:latin typeface="Hanken Grotesk"/>
                <a:ea typeface="Hanken Grotesk"/>
                <a:cs typeface="Hanken Grotesk"/>
                <a:sym typeface="Hanken Grotesk"/>
              </a:rPr>
              <a:t>Biopsy is a procedure to remove a small amount of tumor cells to be examined by a pathologist under a microscope.</a:t>
            </a:r>
          </a:p>
          <a:p>
            <a:pPr marL="285750" lvl="0" indent="-285750" algn="l" rtl="0">
              <a:lnSpc>
                <a:spcPct val="115000"/>
              </a:lnSpc>
              <a:spcBef>
                <a:spcPts val="0"/>
              </a:spcBef>
              <a:spcAft>
                <a:spcPts val="0"/>
              </a:spcAft>
              <a:buFont typeface="Wingdings" panose="05000000000000000000" pitchFamily="2" charset="2"/>
              <a:buChar char="§"/>
            </a:pPr>
            <a:endParaRPr lang="en-US" sz="1600" b="1" dirty="0">
              <a:solidFill>
                <a:schemeClr val="dk1"/>
              </a:solidFill>
              <a:latin typeface="Hanken Grotesk"/>
              <a:ea typeface="Hanken Grotesk"/>
              <a:cs typeface="Hanken Grotesk"/>
              <a:sym typeface="Hanken Grotesk"/>
            </a:endParaRPr>
          </a:p>
          <a:p>
            <a:pPr marL="285750" lvl="0" indent="-285750" algn="l" rtl="0">
              <a:lnSpc>
                <a:spcPct val="115000"/>
              </a:lnSpc>
              <a:spcBef>
                <a:spcPts val="0"/>
              </a:spcBef>
              <a:spcAft>
                <a:spcPts val="0"/>
              </a:spcAft>
              <a:buFont typeface="Wingdings" panose="05000000000000000000" pitchFamily="2" charset="2"/>
              <a:buChar char="§"/>
            </a:pPr>
            <a:r>
              <a:rPr lang="en-US" dirty="0">
                <a:solidFill>
                  <a:schemeClr val="dk1"/>
                </a:solidFill>
                <a:latin typeface="Hanken Grotesk"/>
                <a:ea typeface="Hanken Grotesk"/>
                <a:cs typeface="Hanken Grotesk"/>
                <a:sym typeface="Hanken Grotesk"/>
              </a:rPr>
              <a:t>A biopsy can be taken as part of an open surgical procedure to remove the tumor or as a separate diagnostic procedure, known as a needle biopsy.</a:t>
            </a:r>
          </a:p>
        </p:txBody>
      </p:sp>
      <p:pic>
        <p:nvPicPr>
          <p:cNvPr id="2" name="Picture 1" descr="A close-up of a brain&#10;&#10;Description automatically generated">
            <a:extLst>
              <a:ext uri="{FF2B5EF4-FFF2-40B4-BE49-F238E27FC236}">
                <a16:creationId xmlns:a16="http://schemas.microsoft.com/office/drawing/2014/main" id="{48F8423E-4D75-1300-481A-7A95FD9A21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8727" y="502920"/>
            <a:ext cx="3322825" cy="4348991"/>
          </a:xfrm>
          <a:prstGeom prst="rect">
            <a:avLst/>
          </a:prstGeom>
        </p:spPr>
      </p:pic>
    </p:spTree>
    <p:extLst>
      <p:ext uri="{BB962C8B-B14F-4D97-AF65-F5344CB8AC3E}">
        <p14:creationId xmlns:p14="http://schemas.microsoft.com/office/powerpoint/2010/main" val="2946595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22;p44">
            <a:extLst>
              <a:ext uri="{FF2B5EF4-FFF2-40B4-BE49-F238E27FC236}">
                <a16:creationId xmlns:a16="http://schemas.microsoft.com/office/drawing/2014/main" id="{2387C726-5581-1880-76B9-F642C2727F7D}"/>
              </a:ext>
            </a:extLst>
          </p:cNvPr>
          <p:cNvSpPr txBox="1">
            <a:spLocks noGrp="1"/>
          </p:cNvSpPr>
          <p:nvPr>
            <p:ph type="title"/>
          </p:nvPr>
        </p:nvSpPr>
        <p:spPr>
          <a:xfrm>
            <a:off x="243186" y="233007"/>
            <a:ext cx="864935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9) Conclusion</a:t>
            </a:r>
          </a:p>
        </p:txBody>
      </p:sp>
      <p:sp>
        <p:nvSpPr>
          <p:cNvPr id="4" name="Google Shape;424;p44">
            <a:extLst>
              <a:ext uri="{FF2B5EF4-FFF2-40B4-BE49-F238E27FC236}">
                <a16:creationId xmlns:a16="http://schemas.microsoft.com/office/drawing/2014/main" id="{838F0122-8A42-4457-4646-043A568E6F77}"/>
              </a:ext>
            </a:extLst>
          </p:cNvPr>
          <p:cNvSpPr txBox="1"/>
          <p:nvPr/>
        </p:nvSpPr>
        <p:spPr>
          <a:xfrm>
            <a:off x="438872" y="1061720"/>
            <a:ext cx="8257982" cy="3418840"/>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pPr>
            <a:r>
              <a:rPr lang="en-US" sz="1600" dirty="0">
                <a:solidFill>
                  <a:schemeClr val="dk1"/>
                </a:solidFill>
                <a:latin typeface="Hanken Grotesk"/>
                <a:ea typeface="Hanken Grotesk"/>
                <a:cs typeface="Hanken Grotesk"/>
                <a:sym typeface="Hanken Grotesk"/>
              </a:rPr>
              <a:t>After this insightful and productive discussion, we find ourselves at a crucial juncture of this project. Data has been analyzed, conclusions drawn, and a foundational design laid out for the brain cancer detection application. This initial phase has provided us with a deeper understanding of the challenges ahead and ways in which we can overcome them.</a:t>
            </a:r>
          </a:p>
          <a:p>
            <a:pPr lvl="0" algn="l" rtl="0">
              <a:lnSpc>
                <a:spcPct val="115000"/>
              </a:lnSpc>
              <a:spcBef>
                <a:spcPts val="0"/>
              </a:spcBef>
              <a:spcAft>
                <a:spcPts val="0"/>
              </a:spcAft>
            </a:pPr>
            <a:endParaRPr lang="en-US" sz="1600" dirty="0">
              <a:solidFill>
                <a:schemeClr val="dk1"/>
              </a:solidFill>
              <a:latin typeface="Hanken Grotesk"/>
              <a:ea typeface="Hanken Grotesk"/>
              <a:cs typeface="Hanken Grotesk"/>
              <a:sym typeface="Hanken Grotesk"/>
            </a:endParaRPr>
          </a:p>
          <a:p>
            <a:pPr lvl="0" algn="l" rtl="0">
              <a:lnSpc>
                <a:spcPct val="115000"/>
              </a:lnSpc>
              <a:spcBef>
                <a:spcPts val="0"/>
              </a:spcBef>
              <a:spcAft>
                <a:spcPts val="0"/>
              </a:spcAft>
            </a:pPr>
            <a:r>
              <a:rPr lang="en-US" sz="1600" dirty="0">
                <a:solidFill>
                  <a:schemeClr val="dk1"/>
                </a:solidFill>
                <a:latin typeface="Hanken Grotesk"/>
                <a:ea typeface="Hanken Grotesk"/>
                <a:cs typeface="Hanken Grotesk"/>
                <a:sym typeface="Hanken Grotesk"/>
              </a:rPr>
              <a:t>It's evident that there are various technical and scientific challenges that demand our attention. Improving diagnostic accuracy, expanding the application scope, and ensuring reliability - all pose challenges that require creative thinking and ongoing effort.</a:t>
            </a:r>
          </a:p>
          <a:p>
            <a:pPr marL="285750" lvl="0" indent="-285750" algn="l" rtl="0">
              <a:lnSpc>
                <a:spcPct val="115000"/>
              </a:lnSpc>
              <a:spcBef>
                <a:spcPts val="0"/>
              </a:spcBef>
              <a:spcAft>
                <a:spcPts val="0"/>
              </a:spcAft>
              <a:buFont typeface="Wingdings" panose="05000000000000000000" pitchFamily="2" charset="2"/>
              <a:buChar char="§"/>
            </a:pPr>
            <a:endParaRPr lang="en-US" sz="1600" dirty="0">
              <a:solidFill>
                <a:schemeClr val="dk1"/>
              </a:solidFill>
              <a:latin typeface="Hanken Grotesk"/>
              <a:ea typeface="Hanken Grotesk"/>
              <a:cs typeface="Hanken Grotesk"/>
              <a:sym typeface="Hanken Grotesk"/>
            </a:endParaRPr>
          </a:p>
          <a:p>
            <a:pPr marL="285750" lvl="0" indent="-285750" algn="l" rtl="0">
              <a:lnSpc>
                <a:spcPct val="115000"/>
              </a:lnSpc>
              <a:spcBef>
                <a:spcPts val="0"/>
              </a:spcBef>
              <a:spcAft>
                <a:spcPts val="0"/>
              </a:spcAft>
              <a:buFont typeface="Wingdings" panose="05000000000000000000" pitchFamily="2" charset="2"/>
              <a:buChar char="§"/>
            </a:pPr>
            <a:endParaRPr lang="en-US" sz="1600" dirty="0">
              <a:solidFill>
                <a:schemeClr val="dk1"/>
              </a:solidFill>
              <a:latin typeface="Hanken Grotesk"/>
              <a:ea typeface="Hanken Grotesk"/>
              <a:cs typeface="Hanken Grotesk"/>
              <a:sym typeface="Hanken Grotesk"/>
            </a:endParaRPr>
          </a:p>
        </p:txBody>
      </p:sp>
    </p:spTree>
    <p:extLst>
      <p:ext uri="{BB962C8B-B14F-4D97-AF65-F5344CB8AC3E}">
        <p14:creationId xmlns:p14="http://schemas.microsoft.com/office/powerpoint/2010/main" val="1536406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22;p44">
            <a:extLst>
              <a:ext uri="{FF2B5EF4-FFF2-40B4-BE49-F238E27FC236}">
                <a16:creationId xmlns:a16="http://schemas.microsoft.com/office/drawing/2014/main" id="{2387C726-5581-1880-76B9-F642C2727F7D}"/>
              </a:ext>
            </a:extLst>
          </p:cNvPr>
          <p:cNvSpPr txBox="1">
            <a:spLocks noGrp="1"/>
          </p:cNvSpPr>
          <p:nvPr>
            <p:ph type="title"/>
          </p:nvPr>
        </p:nvSpPr>
        <p:spPr>
          <a:xfrm>
            <a:off x="243186" y="233007"/>
            <a:ext cx="864935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9) Conclusion</a:t>
            </a:r>
          </a:p>
        </p:txBody>
      </p:sp>
      <p:sp>
        <p:nvSpPr>
          <p:cNvPr id="4" name="Google Shape;424;p44">
            <a:extLst>
              <a:ext uri="{FF2B5EF4-FFF2-40B4-BE49-F238E27FC236}">
                <a16:creationId xmlns:a16="http://schemas.microsoft.com/office/drawing/2014/main" id="{838F0122-8A42-4457-4646-043A568E6F77}"/>
              </a:ext>
            </a:extLst>
          </p:cNvPr>
          <p:cNvSpPr txBox="1"/>
          <p:nvPr/>
        </p:nvSpPr>
        <p:spPr>
          <a:xfrm>
            <a:off x="438872" y="1061720"/>
            <a:ext cx="8257982" cy="3418840"/>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pPr>
            <a:r>
              <a:rPr lang="en-US" sz="1600" dirty="0">
                <a:solidFill>
                  <a:schemeClr val="dk1"/>
                </a:solidFill>
                <a:latin typeface="Hanken Grotesk"/>
                <a:ea typeface="Hanken Grotesk"/>
                <a:cs typeface="Hanken Grotesk"/>
                <a:sym typeface="Hanken Grotesk"/>
              </a:rPr>
              <a:t>However, this moment isn't the end of the project; it's a new beginning. We are now poised to embark on a fresh phase of work, where we'll take the necessary steps to achieve the highest standards in this application. We'll work fervently to serve the community and offer an effective solution for early brain cancer detection, aiming to reduce fatality rates and enhance healthcare quality.</a:t>
            </a:r>
          </a:p>
          <a:p>
            <a:pPr lvl="0" algn="l" rtl="0">
              <a:lnSpc>
                <a:spcPct val="115000"/>
              </a:lnSpc>
              <a:spcBef>
                <a:spcPts val="0"/>
              </a:spcBef>
              <a:spcAft>
                <a:spcPts val="0"/>
              </a:spcAft>
            </a:pPr>
            <a:endParaRPr lang="en-US" sz="1600" dirty="0">
              <a:solidFill>
                <a:schemeClr val="dk1"/>
              </a:solidFill>
              <a:latin typeface="Hanken Grotesk"/>
              <a:ea typeface="Hanken Grotesk"/>
              <a:cs typeface="Hanken Grotesk"/>
              <a:sym typeface="Hanken Grotesk"/>
            </a:endParaRPr>
          </a:p>
          <a:p>
            <a:pPr lvl="0" algn="l" rtl="0">
              <a:lnSpc>
                <a:spcPct val="115000"/>
              </a:lnSpc>
              <a:spcBef>
                <a:spcPts val="0"/>
              </a:spcBef>
              <a:spcAft>
                <a:spcPts val="0"/>
              </a:spcAft>
            </a:pPr>
            <a:r>
              <a:rPr lang="en-US" sz="1600" dirty="0">
                <a:solidFill>
                  <a:schemeClr val="dk1"/>
                </a:solidFill>
                <a:latin typeface="Hanken Grotesk"/>
                <a:ea typeface="Hanken Grotesk"/>
                <a:cs typeface="Hanken Grotesk"/>
                <a:sym typeface="Hanken Grotesk"/>
              </a:rPr>
              <a:t>So, we're primed and ready to transform this vision into a tangible reality. We'll continue to work with team spirit and dedication to accomplish our shared objectives. Thank you for your time and interest, and we look forward to the next steps in this inspiring journey</a:t>
            </a:r>
          </a:p>
          <a:p>
            <a:pPr lvl="0" algn="l" rtl="0">
              <a:lnSpc>
                <a:spcPct val="115000"/>
              </a:lnSpc>
              <a:spcBef>
                <a:spcPts val="0"/>
              </a:spcBef>
              <a:spcAft>
                <a:spcPts val="0"/>
              </a:spcAft>
            </a:pPr>
            <a:endParaRPr lang="en-US" sz="1600" dirty="0">
              <a:solidFill>
                <a:schemeClr val="dk1"/>
              </a:solidFill>
              <a:latin typeface="Hanken Grotesk"/>
              <a:ea typeface="Hanken Grotesk"/>
              <a:cs typeface="Hanken Grotesk"/>
              <a:sym typeface="Hanken Grotesk"/>
            </a:endParaRPr>
          </a:p>
          <a:p>
            <a:pPr marL="285750" lvl="0" indent="-285750" algn="l" rtl="0">
              <a:lnSpc>
                <a:spcPct val="115000"/>
              </a:lnSpc>
              <a:spcBef>
                <a:spcPts val="0"/>
              </a:spcBef>
              <a:spcAft>
                <a:spcPts val="0"/>
              </a:spcAft>
              <a:buFont typeface="Wingdings" panose="05000000000000000000" pitchFamily="2" charset="2"/>
              <a:buChar char="§"/>
            </a:pPr>
            <a:endParaRPr lang="en-US" sz="1600" dirty="0">
              <a:solidFill>
                <a:schemeClr val="dk1"/>
              </a:solidFill>
              <a:latin typeface="Hanken Grotesk"/>
              <a:ea typeface="Hanken Grotesk"/>
              <a:cs typeface="Hanken Grotesk"/>
              <a:sym typeface="Hanken Grotesk"/>
            </a:endParaRPr>
          </a:p>
        </p:txBody>
      </p:sp>
    </p:spTree>
    <p:extLst>
      <p:ext uri="{BB962C8B-B14F-4D97-AF65-F5344CB8AC3E}">
        <p14:creationId xmlns:p14="http://schemas.microsoft.com/office/powerpoint/2010/main" val="669275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856;p60">
            <a:extLst>
              <a:ext uri="{FF2B5EF4-FFF2-40B4-BE49-F238E27FC236}">
                <a16:creationId xmlns:a16="http://schemas.microsoft.com/office/drawing/2014/main" id="{31F69876-F1EF-10D9-7EB5-CF868FDC2ACA}"/>
              </a:ext>
            </a:extLst>
          </p:cNvPr>
          <p:cNvSpPr txBox="1">
            <a:spLocks noGrp="1"/>
          </p:cNvSpPr>
          <p:nvPr>
            <p:ph type="title"/>
          </p:nvPr>
        </p:nvSpPr>
        <p:spPr>
          <a:xfrm>
            <a:off x="723901" y="2736665"/>
            <a:ext cx="7231379"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Thanks</a:t>
            </a:r>
            <a:r>
              <a:rPr lang="ar-EG" dirty="0"/>
              <a:t> </a:t>
            </a:r>
            <a:r>
              <a:rPr lang="en-US" dirty="0"/>
              <a:t>You</a:t>
            </a:r>
            <a:endParaRPr dirty="0"/>
          </a:p>
        </p:txBody>
      </p:sp>
      <p:pic>
        <p:nvPicPr>
          <p:cNvPr id="6" name="Picture 5" descr="A black background with a black square&#10;&#10;Description automatically generated with medium confidence">
            <a:extLst>
              <a:ext uri="{FF2B5EF4-FFF2-40B4-BE49-F238E27FC236}">
                <a16:creationId xmlns:a16="http://schemas.microsoft.com/office/drawing/2014/main" id="{6C4FD2EE-4E1E-BBEA-431F-D279967719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2794" y="687714"/>
            <a:ext cx="2213591" cy="2213591"/>
          </a:xfrm>
          <a:prstGeom prst="rect">
            <a:avLst/>
          </a:prstGeom>
        </p:spPr>
      </p:pic>
    </p:spTree>
    <p:extLst>
      <p:ext uri="{BB962C8B-B14F-4D97-AF65-F5344CB8AC3E}">
        <p14:creationId xmlns:p14="http://schemas.microsoft.com/office/powerpoint/2010/main" val="1669861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7"/>
          <p:cNvSpPr txBox="1">
            <a:spLocks noGrp="1"/>
          </p:cNvSpPr>
          <p:nvPr>
            <p:ph type="title"/>
          </p:nvPr>
        </p:nvSpPr>
        <p:spPr>
          <a:xfrm>
            <a:off x="713225"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C00000"/>
                </a:solidFill>
              </a:rPr>
              <a:t>S</a:t>
            </a:r>
            <a:r>
              <a:rPr lang="en" dirty="0">
                <a:solidFill>
                  <a:srgbClr val="C00000"/>
                </a:solidFill>
              </a:rPr>
              <a:t>tage of the tumor</a:t>
            </a:r>
            <a:endParaRPr dirty="0">
              <a:solidFill>
                <a:srgbClr val="C00000"/>
              </a:solidFill>
            </a:endParaRPr>
          </a:p>
        </p:txBody>
      </p:sp>
      <p:sp>
        <p:nvSpPr>
          <p:cNvPr id="337" name="Google Shape;337;p37"/>
          <p:cNvSpPr txBox="1">
            <a:spLocks noGrp="1"/>
          </p:cNvSpPr>
          <p:nvPr>
            <p:ph type="subTitle" idx="1"/>
          </p:nvPr>
        </p:nvSpPr>
        <p:spPr>
          <a:xfrm>
            <a:off x="1731050" y="1640570"/>
            <a:ext cx="6613200" cy="53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Abnormal cells are present but have not spread to nearby tissue. Also called carcinoma in situ, or CIS. CIS is not cancer, but it may become cancer.</a:t>
            </a:r>
          </a:p>
        </p:txBody>
      </p:sp>
      <p:sp>
        <p:nvSpPr>
          <p:cNvPr id="338" name="Google Shape;338;p37"/>
          <p:cNvSpPr txBox="1">
            <a:spLocks noGrp="1"/>
          </p:cNvSpPr>
          <p:nvPr>
            <p:ph type="subTitle" idx="2"/>
          </p:nvPr>
        </p:nvSpPr>
        <p:spPr>
          <a:xfrm>
            <a:off x="1731050" y="2800360"/>
            <a:ext cx="66132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Cancer is present. The higher the number, the larger the cancer tumor and the more it has spread into nearby tissues</a:t>
            </a:r>
            <a:endParaRPr dirty="0"/>
          </a:p>
        </p:txBody>
      </p:sp>
      <p:sp>
        <p:nvSpPr>
          <p:cNvPr id="339" name="Google Shape;339;p37"/>
          <p:cNvSpPr txBox="1">
            <a:spLocks noGrp="1"/>
          </p:cNvSpPr>
          <p:nvPr>
            <p:ph type="subTitle" idx="3"/>
          </p:nvPr>
        </p:nvSpPr>
        <p:spPr>
          <a:xfrm>
            <a:off x="1731050" y="3957450"/>
            <a:ext cx="66132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cancer has spread to distant parts of the body.</a:t>
            </a:r>
          </a:p>
        </p:txBody>
      </p:sp>
      <p:sp>
        <p:nvSpPr>
          <p:cNvPr id="340" name="Google Shape;340;p37"/>
          <p:cNvSpPr txBox="1">
            <a:spLocks noGrp="1"/>
          </p:cNvSpPr>
          <p:nvPr>
            <p:ph type="subTitle" idx="4"/>
          </p:nvPr>
        </p:nvSpPr>
        <p:spPr>
          <a:xfrm>
            <a:off x="1731050" y="1241275"/>
            <a:ext cx="6613200"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Stage 0</a:t>
            </a:r>
          </a:p>
        </p:txBody>
      </p:sp>
      <p:sp>
        <p:nvSpPr>
          <p:cNvPr id="341" name="Google Shape;341;p37"/>
          <p:cNvSpPr txBox="1">
            <a:spLocks noGrp="1"/>
          </p:cNvSpPr>
          <p:nvPr>
            <p:ph type="subTitle" idx="5"/>
          </p:nvPr>
        </p:nvSpPr>
        <p:spPr>
          <a:xfrm>
            <a:off x="1731050" y="2395400"/>
            <a:ext cx="66132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Stage 1 – 3</a:t>
            </a:r>
          </a:p>
        </p:txBody>
      </p:sp>
      <p:sp>
        <p:nvSpPr>
          <p:cNvPr id="342" name="Google Shape;342;p37"/>
          <p:cNvSpPr txBox="1">
            <a:spLocks noGrp="1"/>
          </p:cNvSpPr>
          <p:nvPr>
            <p:ph type="subTitle" idx="6"/>
          </p:nvPr>
        </p:nvSpPr>
        <p:spPr>
          <a:xfrm>
            <a:off x="1731050" y="3546826"/>
            <a:ext cx="66132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Stage 4</a:t>
            </a:r>
          </a:p>
        </p:txBody>
      </p:sp>
      <p:grpSp>
        <p:nvGrpSpPr>
          <p:cNvPr id="343" name="Google Shape;343;p37"/>
          <p:cNvGrpSpPr/>
          <p:nvPr/>
        </p:nvGrpSpPr>
        <p:grpSpPr>
          <a:xfrm>
            <a:off x="1103963" y="3625800"/>
            <a:ext cx="345000" cy="343975"/>
            <a:chOff x="1799738" y="3074500"/>
            <a:chExt cx="345000" cy="343975"/>
          </a:xfrm>
        </p:grpSpPr>
        <p:sp>
          <p:nvSpPr>
            <p:cNvPr id="344" name="Google Shape;344;p37"/>
            <p:cNvSpPr/>
            <p:nvPr/>
          </p:nvSpPr>
          <p:spPr>
            <a:xfrm>
              <a:off x="1799738" y="3272100"/>
              <a:ext cx="345000" cy="146375"/>
            </a:xfrm>
            <a:custGeom>
              <a:avLst/>
              <a:gdLst/>
              <a:ahLst/>
              <a:cxnLst/>
              <a:rect l="l" t="t" r="r" b="b"/>
              <a:pathLst>
                <a:path w="13800" h="5855" extrusionOk="0">
                  <a:moveTo>
                    <a:pt x="5424" y="595"/>
                  </a:moveTo>
                  <a:cubicBezTo>
                    <a:pt x="6070" y="595"/>
                    <a:pt x="6582" y="1149"/>
                    <a:pt x="6582" y="1795"/>
                  </a:cubicBezTo>
                  <a:lnTo>
                    <a:pt x="6582" y="2779"/>
                  </a:lnTo>
                  <a:cubicBezTo>
                    <a:pt x="6193" y="2523"/>
                    <a:pt x="5772" y="2389"/>
                    <a:pt x="5301" y="2389"/>
                  </a:cubicBezTo>
                  <a:lnTo>
                    <a:pt x="1067" y="2389"/>
                  </a:lnTo>
                  <a:lnTo>
                    <a:pt x="1067" y="1795"/>
                  </a:lnTo>
                  <a:cubicBezTo>
                    <a:pt x="1067" y="1497"/>
                    <a:pt x="1282" y="1241"/>
                    <a:pt x="1579" y="1241"/>
                  </a:cubicBezTo>
                  <a:cubicBezTo>
                    <a:pt x="2656" y="1241"/>
                    <a:pt x="3763" y="1067"/>
                    <a:pt x="4788" y="729"/>
                  </a:cubicBezTo>
                  <a:lnTo>
                    <a:pt x="4870" y="729"/>
                  </a:lnTo>
                  <a:cubicBezTo>
                    <a:pt x="5085" y="636"/>
                    <a:pt x="5219" y="595"/>
                    <a:pt x="5424" y="595"/>
                  </a:cubicBezTo>
                  <a:close/>
                  <a:moveTo>
                    <a:pt x="8417" y="595"/>
                  </a:moveTo>
                  <a:cubicBezTo>
                    <a:pt x="8591" y="595"/>
                    <a:pt x="8714" y="636"/>
                    <a:pt x="8930" y="729"/>
                  </a:cubicBezTo>
                  <a:lnTo>
                    <a:pt x="9012" y="729"/>
                  </a:lnTo>
                  <a:cubicBezTo>
                    <a:pt x="10037" y="1067"/>
                    <a:pt x="11113" y="1241"/>
                    <a:pt x="12220" y="1241"/>
                  </a:cubicBezTo>
                  <a:cubicBezTo>
                    <a:pt x="12518" y="1241"/>
                    <a:pt x="12733" y="1497"/>
                    <a:pt x="12733" y="1579"/>
                  </a:cubicBezTo>
                  <a:lnTo>
                    <a:pt x="12733" y="2389"/>
                  </a:lnTo>
                  <a:lnTo>
                    <a:pt x="8458" y="2389"/>
                  </a:lnTo>
                  <a:cubicBezTo>
                    <a:pt x="8038" y="2389"/>
                    <a:pt x="7566" y="2523"/>
                    <a:pt x="7177" y="2779"/>
                  </a:cubicBezTo>
                  <a:lnTo>
                    <a:pt x="7177" y="1795"/>
                  </a:lnTo>
                  <a:cubicBezTo>
                    <a:pt x="7177" y="1149"/>
                    <a:pt x="7730" y="595"/>
                    <a:pt x="8417" y="595"/>
                  </a:cubicBezTo>
                  <a:close/>
                  <a:moveTo>
                    <a:pt x="13205" y="2984"/>
                  </a:moveTo>
                  <a:lnTo>
                    <a:pt x="13205" y="4142"/>
                  </a:lnTo>
                  <a:lnTo>
                    <a:pt x="8243" y="4142"/>
                  </a:lnTo>
                  <a:cubicBezTo>
                    <a:pt x="7946" y="4142"/>
                    <a:pt x="7689" y="4358"/>
                    <a:pt x="7648" y="4655"/>
                  </a:cubicBezTo>
                  <a:cubicBezTo>
                    <a:pt x="7566" y="4993"/>
                    <a:pt x="7269" y="5290"/>
                    <a:pt x="6879" y="5290"/>
                  </a:cubicBezTo>
                  <a:cubicBezTo>
                    <a:pt x="6541" y="5290"/>
                    <a:pt x="6193" y="4993"/>
                    <a:pt x="6152" y="4655"/>
                  </a:cubicBezTo>
                  <a:cubicBezTo>
                    <a:pt x="6070" y="4358"/>
                    <a:pt x="5813" y="4142"/>
                    <a:pt x="5516" y="4142"/>
                  </a:cubicBezTo>
                  <a:lnTo>
                    <a:pt x="605" y="4142"/>
                  </a:lnTo>
                  <a:lnTo>
                    <a:pt x="605" y="2984"/>
                  </a:lnTo>
                  <a:lnTo>
                    <a:pt x="5301" y="2984"/>
                  </a:lnTo>
                  <a:cubicBezTo>
                    <a:pt x="5813" y="2984"/>
                    <a:pt x="6326" y="3199"/>
                    <a:pt x="6664" y="3548"/>
                  </a:cubicBezTo>
                  <a:cubicBezTo>
                    <a:pt x="6731" y="3609"/>
                    <a:pt x="6818" y="3640"/>
                    <a:pt x="6899" y="3640"/>
                  </a:cubicBezTo>
                  <a:cubicBezTo>
                    <a:pt x="6979" y="3640"/>
                    <a:pt x="7054" y="3609"/>
                    <a:pt x="7095" y="3548"/>
                  </a:cubicBezTo>
                  <a:cubicBezTo>
                    <a:pt x="7474" y="3199"/>
                    <a:pt x="7987" y="2984"/>
                    <a:pt x="8499" y="2984"/>
                  </a:cubicBezTo>
                  <a:close/>
                  <a:moveTo>
                    <a:pt x="5383" y="1"/>
                  </a:moveTo>
                  <a:cubicBezTo>
                    <a:pt x="5085" y="1"/>
                    <a:pt x="4870" y="83"/>
                    <a:pt x="4655" y="124"/>
                  </a:cubicBezTo>
                  <a:cubicBezTo>
                    <a:pt x="4614" y="165"/>
                    <a:pt x="4614" y="165"/>
                    <a:pt x="4573" y="165"/>
                  </a:cubicBezTo>
                  <a:cubicBezTo>
                    <a:pt x="3589" y="513"/>
                    <a:pt x="2605" y="636"/>
                    <a:pt x="1579" y="636"/>
                  </a:cubicBezTo>
                  <a:cubicBezTo>
                    <a:pt x="985" y="636"/>
                    <a:pt x="472" y="1149"/>
                    <a:pt x="472" y="1795"/>
                  </a:cubicBezTo>
                  <a:lnTo>
                    <a:pt x="472" y="2389"/>
                  </a:lnTo>
                  <a:lnTo>
                    <a:pt x="298" y="2389"/>
                  </a:lnTo>
                  <a:cubicBezTo>
                    <a:pt x="134" y="2389"/>
                    <a:pt x="1" y="2564"/>
                    <a:pt x="1" y="2687"/>
                  </a:cubicBezTo>
                  <a:lnTo>
                    <a:pt x="1" y="4440"/>
                  </a:lnTo>
                  <a:cubicBezTo>
                    <a:pt x="1" y="4614"/>
                    <a:pt x="134" y="4737"/>
                    <a:pt x="298" y="4737"/>
                  </a:cubicBezTo>
                  <a:lnTo>
                    <a:pt x="5516" y="4737"/>
                  </a:lnTo>
                  <a:cubicBezTo>
                    <a:pt x="5557" y="4737"/>
                    <a:pt x="5557" y="4737"/>
                    <a:pt x="5557" y="4778"/>
                  </a:cubicBezTo>
                  <a:cubicBezTo>
                    <a:pt x="5680" y="5424"/>
                    <a:pt x="6244" y="5854"/>
                    <a:pt x="6879" y="5854"/>
                  </a:cubicBezTo>
                  <a:cubicBezTo>
                    <a:pt x="7566" y="5854"/>
                    <a:pt x="8120" y="5424"/>
                    <a:pt x="8243" y="4778"/>
                  </a:cubicBezTo>
                  <a:lnTo>
                    <a:pt x="8243" y="4737"/>
                  </a:lnTo>
                  <a:lnTo>
                    <a:pt x="13502" y="4737"/>
                  </a:lnTo>
                  <a:cubicBezTo>
                    <a:pt x="13625" y="4737"/>
                    <a:pt x="13799" y="4614"/>
                    <a:pt x="13799" y="4440"/>
                  </a:cubicBezTo>
                  <a:lnTo>
                    <a:pt x="13799" y="2687"/>
                  </a:lnTo>
                  <a:cubicBezTo>
                    <a:pt x="13799" y="2564"/>
                    <a:pt x="13625" y="2389"/>
                    <a:pt x="13502" y="2389"/>
                  </a:cubicBezTo>
                  <a:lnTo>
                    <a:pt x="13287" y="2389"/>
                  </a:lnTo>
                  <a:lnTo>
                    <a:pt x="13287" y="1579"/>
                  </a:lnTo>
                  <a:cubicBezTo>
                    <a:pt x="13287" y="1364"/>
                    <a:pt x="13205" y="1190"/>
                    <a:pt x="13030" y="1026"/>
                  </a:cubicBezTo>
                  <a:cubicBezTo>
                    <a:pt x="12815" y="811"/>
                    <a:pt x="12477" y="636"/>
                    <a:pt x="12179" y="636"/>
                  </a:cubicBezTo>
                  <a:cubicBezTo>
                    <a:pt x="11154" y="636"/>
                    <a:pt x="10170" y="513"/>
                    <a:pt x="9186" y="165"/>
                  </a:cubicBezTo>
                  <a:cubicBezTo>
                    <a:pt x="9145" y="165"/>
                    <a:pt x="9145" y="165"/>
                    <a:pt x="9104" y="124"/>
                  </a:cubicBezTo>
                  <a:cubicBezTo>
                    <a:pt x="8889" y="83"/>
                    <a:pt x="8673" y="1"/>
                    <a:pt x="8376" y="1"/>
                  </a:cubicBezTo>
                  <a:cubicBezTo>
                    <a:pt x="7782" y="1"/>
                    <a:pt x="7218" y="339"/>
                    <a:pt x="6879" y="811"/>
                  </a:cubicBezTo>
                  <a:cubicBezTo>
                    <a:pt x="6582" y="339"/>
                    <a:pt x="6028" y="1"/>
                    <a:pt x="5383"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7"/>
            <p:cNvSpPr/>
            <p:nvPr/>
          </p:nvSpPr>
          <p:spPr>
            <a:xfrm>
              <a:off x="2062438" y="3124750"/>
              <a:ext cx="37450" cy="14875"/>
            </a:xfrm>
            <a:custGeom>
              <a:avLst/>
              <a:gdLst/>
              <a:ahLst/>
              <a:cxnLst/>
              <a:rect l="l" t="t" r="r" b="b"/>
              <a:pathLst>
                <a:path w="1498" h="595" extrusionOk="0">
                  <a:moveTo>
                    <a:pt x="349" y="0"/>
                  </a:moveTo>
                  <a:cubicBezTo>
                    <a:pt x="134" y="0"/>
                    <a:pt x="0" y="164"/>
                    <a:pt x="41" y="338"/>
                  </a:cubicBezTo>
                  <a:cubicBezTo>
                    <a:pt x="41" y="472"/>
                    <a:pt x="175" y="595"/>
                    <a:pt x="349" y="595"/>
                  </a:cubicBezTo>
                  <a:lnTo>
                    <a:pt x="1200" y="595"/>
                  </a:lnTo>
                  <a:cubicBezTo>
                    <a:pt x="1374" y="595"/>
                    <a:pt x="1497" y="420"/>
                    <a:pt x="1497" y="256"/>
                  </a:cubicBezTo>
                  <a:cubicBezTo>
                    <a:pt x="1497" y="123"/>
                    <a:pt x="1323" y="0"/>
                    <a:pt x="120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7"/>
            <p:cNvSpPr/>
            <p:nvPr/>
          </p:nvSpPr>
          <p:spPr>
            <a:xfrm>
              <a:off x="2050638" y="3074725"/>
              <a:ext cx="39750" cy="26450"/>
            </a:xfrm>
            <a:custGeom>
              <a:avLst/>
              <a:gdLst/>
              <a:ahLst/>
              <a:cxnLst/>
              <a:rect l="l" t="t" r="r" b="b"/>
              <a:pathLst>
                <a:path w="1590" h="1058" extrusionOk="0">
                  <a:moveTo>
                    <a:pt x="1229" y="0"/>
                  </a:moveTo>
                  <a:cubicBezTo>
                    <a:pt x="1190" y="0"/>
                    <a:pt x="1152" y="10"/>
                    <a:pt x="1118" y="33"/>
                  </a:cubicBezTo>
                  <a:lnTo>
                    <a:pt x="216" y="504"/>
                  </a:lnTo>
                  <a:cubicBezTo>
                    <a:pt x="93" y="586"/>
                    <a:pt x="1" y="761"/>
                    <a:pt x="93" y="884"/>
                  </a:cubicBezTo>
                  <a:cubicBezTo>
                    <a:pt x="134" y="1017"/>
                    <a:pt x="257" y="1058"/>
                    <a:pt x="349" y="1058"/>
                  </a:cubicBezTo>
                  <a:cubicBezTo>
                    <a:pt x="390" y="1058"/>
                    <a:pt x="431" y="1058"/>
                    <a:pt x="513" y="1017"/>
                  </a:cubicBezTo>
                  <a:lnTo>
                    <a:pt x="1375" y="545"/>
                  </a:lnTo>
                  <a:cubicBezTo>
                    <a:pt x="1498" y="504"/>
                    <a:pt x="1590" y="289"/>
                    <a:pt x="1498" y="166"/>
                  </a:cubicBezTo>
                  <a:cubicBezTo>
                    <a:pt x="1438" y="70"/>
                    <a:pt x="1331" y="0"/>
                    <a:pt x="1229"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7"/>
            <p:cNvSpPr/>
            <p:nvPr/>
          </p:nvSpPr>
          <p:spPr>
            <a:xfrm>
              <a:off x="2050638" y="3163175"/>
              <a:ext cx="39750" cy="25650"/>
            </a:xfrm>
            <a:custGeom>
              <a:avLst/>
              <a:gdLst/>
              <a:ahLst/>
              <a:cxnLst/>
              <a:rect l="l" t="t" r="r" b="b"/>
              <a:pathLst>
                <a:path w="1590" h="1026" extrusionOk="0">
                  <a:moveTo>
                    <a:pt x="338" y="1"/>
                  </a:moveTo>
                  <a:cubicBezTo>
                    <a:pt x="243" y="1"/>
                    <a:pt x="148" y="55"/>
                    <a:pt x="93" y="165"/>
                  </a:cubicBezTo>
                  <a:cubicBezTo>
                    <a:pt x="1" y="298"/>
                    <a:pt x="93" y="472"/>
                    <a:pt x="216" y="554"/>
                  </a:cubicBezTo>
                  <a:lnTo>
                    <a:pt x="1118" y="985"/>
                  </a:lnTo>
                  <a:cubicBezTo>
                    <a:pt x="1159" y="1026"/>
                    <a:pt x="1200" y="1026"/>
                    <a:pt x="1241" y="1026"/>
                  </a:cubicBezTo>
                  <a:cubicBezTo>
                    <a:pt x="1334" y="1026"/>
                    <a:pt x="1457" y="985"/>
                    <a:pt x="1498" y="852"/>
                  </a:cubicBezTo>
                  <a:cubicBezTo>
                    <a:pt x="1590" y="729"/>
                    <a:pt x="1498" y="554"/>
                    <a:pt x="1375" y="472"/>
                  </a:cubicBezTo>
                  <a:lnTo>
                    <a:pt x="472" y="42"/>
                  </a:lnTo>
                  <a:cubicBezTo>
                    <a:pt x="431" y="14"/>
                    <a:pt x="385" y="1"/>
                    <a:pt x="338"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7"/>
            <p:cNvSpPr/>
            <p:nvPr/>
          </p:nvSpPr>
          <p:spPr>
            <a:xfrm>
              <a:off x="1843563" y="3124750"/>
              <a:ext cx="37450" cy="14875"/>
            </a:xfrm>
            <a:custGeom>
              <a:avLst/>
              <a:gdLst/>
              <a:ahLst/>
              <a:cxnLst/>
              <a:rect l="l" t="t" r="r" b="b"/>
              <a:pathLst>
                <a:path w="1498" h="595" extrusionOk="0">
                  <a:moveTo>
                    <a:pt x="339" y="0"/>
                  </a:moveTo>
                  <a:cubicBezTo>
                    <a:pt x="134" y="0"/>
                    <a:pt x="1" y="164"/>
                    <a:pt x="42" y="338"/>
                  </a:cubicBezTo>
                  <a:cubicBezTo>
                    <a:pt x="42" y="472"/>
                    <a:pt x="175" y="595"/>
                    <a:pt x="339" y="595"/>
                  </a:cubicBezTo>
                  <a:lnTo>
                    <a:pt x="1200" y="595"/>
                  </a:lnTo>
                  <a:cubicBezTo>
                    <a:pt x="1364" y="595"/>
                    <a:pt x="1497" y="420"/>
                    <a:pt x="1497" y="256"/>
                  </a:cubicBezTo>
                  <a:cubicBezTo>
                    <a:pt x="1497" y="123"/>
                    <a:pt x="1364" y="0"/>
                    <a:pt x="120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7"/>
            <p:cNvSpPr/>
            <p:nvPr/>
          </p:nvSpPr>
          <p:spPr>
            <a:xfrm>
              <a:off x="1854338" y="3074725"/>
              <a:ext cx="38450" cy="26450"/>
            </a:xfrm>
            <a:custGeom>
              <a:avLst/>
              <a:gdLst/>
              <a:ahLst/>
              <a:cxnLst/>
              <a:rect l="l" t="t" r="r" b="b"/>
              <a:pathLst>
                <a:path w="1538" h="1058" extrusionOk="0">
                  <a:moveTo>
                    <a:pt x="355" y="0"/>
                  </a:moveTo>
                  <a:cubicBezTo>
                    <a:pt x="249" y="0"/>
                    <a:pt x="142" y="70"/>
                    <a:pt x="82" y="166"/>
                  </a:cubicBezTo>
                  <a:cubicBezTo>
                    <a:pt x="0" y="289"/>
                    <a:pt x="41" y="504"/>
                    <a:pt x="215" y="545"/>
                  </a:cubicBezTo>
                  <a:lnTo>
                    <a:pt x="1066" y="1017"/>
                  </a:lnTo>
                  <a:cubicBezTo>
                    <a:pt x="1107" y="1058"/>
                    <a:pt x="1148" y="1058"/>
                    <a:pt x="1189" y="1058"/>
                  </a:cubicBezTo>
                  <a:cubicBezTo>
                    <a:pt x="1323" y="1058"/>
                    <a:pt x="1405" y="1017"/>
                    <a:pt x="1497" y="884"/>
                  </a:cubicBezTo>
                  <a:cubicBezTo>
                    <a:pt x="1538" y="761"/>
                    <a:pt x="1497" y="586"/>
                    <a:pt x="1364" y="504"/>
                  </a:cubicBezTo>
                  <a:lnTo>
                    <a:pt x="472" y="33"/>
                  </a:lnTo>
                  <a:cubicBezTo>
                    <a:pt x="435" y="10"/>
                    <a:pt x="395" y="0"/>
                    <a:pt x="355"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7"/>
            <p:cNvSpPr/>
            <p:nvPr/>
          </p:nvSpPr>
          <p:spPr>
            <a:xfrm>
              <a:off x="1854338" y="3163175"/>
              <a:ext cx="38450" cy="25650"/>
            </a:xfrm>
            <a:custGeom>
              <a:avLst/>
              <a:gdLst/>
              <a:ahLst/>
              <a:cxnLst/>
              <a:rect l="l" t="t" r="r" b="b"/>
              <a:pathLst>
                <a:path w="1538" h="1026" extrusionOk="0">
                  <a:moveTo>
                    <a:pt x="1235" y="1"/>
                  </a:moveTo>
                  <a:cubicBezTo>
                    <a:pt x="1181" y="1"/>
                    <a:pt x="1124" y="14"/>
                    <a:pt x="1066" y="42"/>
                  </a:cubicBezTo>
                  <a:lnTo>
                    <a:pt x="215" y="472"/>
                  </a:lnTo>
                  <a:cubicBezTo>
                    <a:pt x="41" y="554"/>
                    <a:pt x="0" y="729"/>
                    <a:pt x="82" y="852"/>
                  </a:cubicBezTo>
                  <a:cubicBezTo>
                    <a:pt x="123" y="985"/>
                    <a:pt x="215" y="1026"/>
                    <a:pt x="338" y="1026"/>
                  </a:cubicBezTo>
                  <a:cubicBezTo>
                    <a:pt x="379" y="1026"/>
                    <a:pt x="421" y="1026"/>
                    <a:pt x="472" y="985"/>
                  </a:cubicBezTo>
                  <a:lnTo>
                    <a:pt x="1364" y="554"/>
                  </a:lnTo>
                  <a:cubicBezTo>
                    <a:pt x="1497" y="472"/>
                    <a:pt x="1538" y="298"/>
                    <a:pt x="1497" y="165"/>
                  </a:cubicBezTo>
                  <a:cubicBezTo>
                    <a:pt x="1435" y="55"/>
                    <a:pt x="1342" y="1"/>
                    <a:pt x="1235"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7"/>
            <p:cNvSpPr/>
            <p:nvPr/>
          </p:nvSpPr>
          <p:spPr>
            <a:xfrm>
              <a:off x="1916088" y="3074500"/>
              <a:ext cx="113300" cy="174100"/>
            </a:xfrm>
            <a:custGeom>
              <a:avLst/>
              <a:gdLst/>
              <a:ahLst/>
              <a:cxnLst/>
              <a:rect l="l" t="t" r="r" b="b"/>
              <a:pathLst>
                <a:path w="4532" h="6964" extrusionOk="0">
                  <a:moveTo>
                    <a:pt x="2225" y="595"/>
                  </a:moveTo>
                  <a:cubicBezTo>
                    <a:pt x="3169" y="595"/>
                    <a:pt x="3937" y="1364"/>
                    <a:pt x="3937" y="2307"/>
                  </a:cubicBezTo>
                  <a:cubicBezTo>
                    <a:pt x="3937" y="2687"/>
                    <a:pt x="3804" y="3035"/>
                    <a:pt x="3548" y="3333"/>
                  </a:cubicBezTo>
                  <a:cubicBezTo>
                    <a:pt x="3210" y="3763"/>
                    <a:pt x="2994" y="4276"/>
                    <a:pt x="2871" y="4870"/>
                  </a:cubicBezTo>
                  <a:lnTo>
                    <a:pt x="1631" y="4870"/>
                  </a:lnTo>
                  <a:cubicBezTo>
                    <a:pt x="1498" y="4317"/>
                    <a:pt x="1282" y="3804"/>
                    <a:pt x="903" y="3333"/>
                  </a:cubicBezTo>
                  <a:cubicBezTo>
                    <a:pt x="688" y="3035"/>
                    <a:pt x="565" y="2687"/>
                    <a:pt x="565" y="2307"/>
                  </a:cubicBezTo>
                  <a:cubicBezTo>
                    <a:pt x="565" y="1364"/>
                    <a:pt x="1333" y="595"/>
                    <a:pt x="2225" y="595"/>
                  </a:cubicBezTo>
                  <a:close/>
                  <a:moveTo>
                    <a:pt x="2820" y="5424"/>
                  </a:moveTo>
                  <a:lnTo>
                    <a:pt x="2820" y="5813"/>
                  </a:lnTo>
                  <a:cubicBezTo>
                    <a:pt x="2820" y="6111"/>
                    <a:pt x="2564" y="6367"/>
                    <a:pt x="2266" y="6367"/>
                  </a:cubicBezTo>
                  <a:cubicBezTo>
                    <a:pt x="1928" y="6367"/>
                    <a:pt x="1672" y="6111"/>
                    <a:pt x="1672" y="5813"/>
                  </a:cubicBezTo>
                  <a:lnTo>
                    <a:pt x="1672" y="5424"/>
                  </a:lnTo>
                  <a:close/>
                  <a:moveTo>
                    <a:pt x="2225" y="1"/>
                  </a:moveTo>
                  <a:cubicBezTo>
                    <a:pt x="1631" y="1"/>
                    <a:pt x="1077" y="257"/>
                    <a:pt x="647" y="688"/>
                  </a:cubicBezTo>
                  <a:cubicBezTo>
                    <a:pt x="216" y="1108"/>
                    <a:pt x="1" y="1713"/>
                    <a:pt x="1" y="2307"/>
                  </a:cubicBezTo>
                  <a:cubicBezTo>
                    <a:pt x="1" y="2820"/>
                    <a:pt x="134" y="3292"/>
                    <a:pt x="472" y="3671"/>
                  </a:cubicBezTo>
                  <a:cubicBezTo>
                    <a:pt x="770" y="4101"/>
                    <a:pt x="985" y="4614"/>
                    <a:pt x="1077" y="5086"/>
                  </a:cubicBezTo>
                  <a:lnTo>
                    <a:pt x="1077" y="5168"/>
                  </a:lnTo>
                  <a:lnTo>
                    <a:pt x="1077" y="5762"/>
                  </a:lnTo>
                  <a:cubicBezTo>
                    <a:pt x="1077" y="6425"/>
                    <a:pt x="1593" y="6964"/>
                    <a:pt x="2237" y="6964"/>
                  </a:cubicBezTo>
                  <a:cubicBezTo>
                    <a:pt x="2260" y="6964"/>
                    <a:pt x="2284" y="6963"/>
                    <a:pt x="2307" y="6962"/>
                  </a:cubicBezTo>
                  <a:cubicBezTo>
                    <a:pt x="2953" y="6921"/>
                    <a:pt x="3425" y="6408"/>
                    <a:pt x="3425" y="5813"/>
                  </a:cubicBezTo>
                  <a:lnTo>
                    <a:pt x="3425" y="5168"/>
                  </a:lnTo>
                  <a:lnTo>
                    <a:pt x="3425" y="5127"/>
                  </a:lnTo>
                  <a:cubicBezTo>
                    <a:pt x="3507" y="4614"/>
                    <a:pt x="3722" y="4101"/>
                    <a:pt x="4019" y="3712"/>
                  </a:cubicBezTo>
                  <a:cubicBezTo>
                    <a:pt x="4358" y="3292"/>
                    <a:pt x="4532" y="2820"/>
                    <a:pt x="4532" y="2307"/>
                  </a:cubicBezTo>
                  <a:cubicBezTo>
                    <a:pt x="4532" y="1713"/>
                    <a:pt x="4276" y="1108"/>
                    <a:pt x="3845" y="688"/>
                  </a:cubicBezTo>
                  <a:cubicBezTo>
                    <a:pt x="3425" y="257"/>
                    <a:pt x="2871" y="1"/>
                    <a:pt x="2266"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37"/>
          <p:cNvGrpSpPr/>
          <p:nvPr/>
        </p:nvGrpSpPr>
        <p:grpSpPr>
          <a:xfrm>
            <a:off x="1129588" y="2479569"/>
            <a:ext cx="293750" cy="345000"/>
            <a:chOff x="5596113" y="2520150"/>
            <a:chExt cx="293750" cy="345000"/>
          </a:xfrm>
        </p:grpSpPr>
        <p:sp>
          <p:nvSpPr>
            <p:cNvPr id="353" name="Google Shape;353;p37"/>
            <p:cNvSpPr/>
            <p:nvPr/>
          </p:nvSpPr>
          <p:spPr>
            <a:xfrm>
              <a:off x="5768088" y="2747750"/>
              <a:ext cx="70500" cy="70500"/>
            </a:xfrm>
            <a:custGeom>
              <a:avLst/>
              <a:gdLst/>
              <a:ahLst/>
              <a:cxnLst/>
              <a:rect l="l" t="t" r="r" b="b"/>
              <a:pathLst>
                <a:path w="2820" h="2820" extrusionOk="0">
                  <a:moveTo>
                    <a:pt x="2389" y="0"/>
                  </a:moveTo>
                  <a:lnTo>
                    <a:pt x="1" y="2389"/>
                  </a:lnTo>
                  <a:lnTo>
                    <a:pt x="421" y="2819"/>
                  </a:lnTo>
                  <a:lnTo>
                    <a:pt x="2820" y="431"/>
                  </a:lnTo>
                  <a:lnTo>
                    <a:pt x="2389"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7"/>
            <p:cNvSpPr/>
            <p:nvPr/>
          </p:nvSpPr>
          <p:spPr>
            <a:xfrm>
              <a:off x="5596113" y="2565000"/>
              <a:ext cx="244525" cy="300150"/>
            </a:xfrm>
            <a:custGeom>
              <a:avLst/>
              <a:gdLst/>
              <a:ahLst/>
              <a:cxnLst/>
              <a:rect l="l" t="t" r="r" b="b"/>
              <a:pathLst>
                <a:path w="9781" h="12006" extrusionOk="0">
                  <a:moveTo>
                    <a:pt x="9186" y="10211"/>
                  </a:moveTo>
                  <a:lnTo>
                    <a:pt x="9186" y="10816"/>
                  </a:lnTo>
                  <a:lnTo>
                    <a:pt x="9186" y="11411"/>
                  </a:lnTo>
                  <a:lnTo>
                    <a:pt x="1241" y="11411"/>
                  </a:lnTo>
                  <a:cubicBezTo>
                    <a:pt x="893" y="11411"/>
                    <a:pt x="637" y="11154"/>
                    <a:pt x="637" y="10857"/>
                  </a:cubicBezTo>
                  <a:cubicBezTo>
                    <a:pt x="596" y="10509"/>
                    <a:pt x="893" y="10211"/>
                    <a:pt x="1190" y="10211"/>
                  </a:cubicBezTo>
                  <a:close/>
                  <a:moveTo>
                    <a:pt x="1149" y="1"/>
                  </a:moveTo>
                  <a:cubicBezTo>
                    <a:pt x="514" y="1"/>
                    <a:pt x="1" y="514"/>
                    <a:pt x="1" y="1200"/>
                  </a:cubicBezTo>
                  <a:lnTo>
                    <a:pt x="1" y="10816"/>
                  </a:lnTo>
                  <a:cubicBezTo>
                    <a:pt x="1" y="11452"/>
                    <a:pt x="555" y="12005"/>
                    <a:pt x="1190" y="12005"/>
                  </a:cubicBezTo>
                  <a:lnTo>
                    <a:pt x="9484" y="12005"/>
                  </a:lnTo>
                  <a:cubicBezTo>
                    <a:pt x="9648" y="12005"/>
                    <a:pt x="9781" y="11882"/>
                    <a:pt x="9781" y="11708"/>
                  </a:cubicBezTo>
                  <a:lnTo>
                    <a:pt x="9781" y="10816"/>
                  </a:lnTo>
                  <a:lnTo>
                    <a:pt x="9781" y="9914"/>
                  </a:lnTo>
                  <a:lnTo>
                    <a:pt x="9781" y="3804"/>
                  </a:lnTo>
                  <a:lnTo>
                    <a:pt x="9186" y="3804"/>
                  </a:lnTo>
                  <a:lnTo>
                    <a:pt x="9186" y="9658"/>
                  </a:lnTo>
                  <a:lnTo>
                    <a:pt x="1190" y="9658"/>
                  </a:lnTo>
                  <a:cubicBezTo>
                    <a:pt x="985" y="9658"/>
                    <a:pt x="770" y="9699"/>
                    <a:pt x="596" y="9791"/>
                  </a:cubicBezTo>
                  <a:lnTo>
                    <a:pt x="596" y="1200"/>
                  </a:lnTo>
                  <a:cubicBezTo>
                    <a:pt x="596" y="862"/>
                    <a:pt x="852" y="606"/>
                    <a:pt x="1149" y="606"/>
                  </a:cubicBezTo>
                  <a:lnTo>
                    <a:pt x="6275" y="606"/>
                  </a:lnTo>
                  <a:lnTo>
                    <a:pt x="6275"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7"/>
            <p:cNvSpPr/>
            <p:nvPr/>
          </p:nvSpPr>
          <p:spPr>
            <a:xfrm>
              <a:off x="5661213" y="2619600"/>
              <a:ext cx="100500" cy="14900"/>
            </a:xfrm>
            <a:custGeom>
              <a:avLst/>
              <a:gdLst/>
              <a:ahLst/>
              <a:cxnLst/>
              <a:rect l="l" t="t" r="r" b="b"/>
              <a:pathLst>
                <a:path w="4020" h="596" extrusionOk="0">
                  <a:moveTo>
                    <a:pt x="339" y="0"/>
                  </a:moveTo>
                  <a:cubicBezTo>
                    <a:pt x="175" y="0"/>
                    <a:pt x="1" y="175"/>
                    <a:pt x="42" y="339"/>
                  </a:cubicBezTo>
                  <a:cubicBezTo>
                    <a:pt x="42" y="513"/>
                    <a:pt x="216" y="595"/>
                    <a:pt x="339" y="595"/>
                  </a:cubicBezTo>
                  <a:lnTo>
                    <a:pt x="3712" y="595"/>
                  </a:lnTo>
                  <a:cubicBezTo>
                    <a:pt x="3886" y="595"/>
                    <a:pt x="4019" y="431"/>
                    <a:pt x="3968" y="257"/>
                  </a:cubicBezTo>
                  <a:cubicBezTo>
                    <a:pt x="3968" y="124"/>
                    <a:pt x="3845" y="0"/>
                    <a:pt x="3671"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7"/>
            <p:cNvSpPr/>
            <p:nvPr/>
          </p:nvSpPr>
          <p:spPr>
            <a:xfrm>
              <a:off x="5688888" y="2663425"/>
              <a:ext cx="60000" cy="14900"/>
            </a:xfrm>
            <a:custGeom>
              <a:avLst/>
              <a:gdLst/>
              <a:ahLst/>
              <a:cxnLst/>
              <a:rect l="l" t="t" r="r" b="b"/>
              <a:pathLst>
                <a:path w="2400" h="596" extrusionOk="0">
                  <a:moveTo>
                    <a:pt x="298" y="0"/>
                  </a:moveTo>
                  <a:cubicBezTo>
                    <a:pt x="134" y="0"/>
                    <a:pt x="1" y="165"/>
                    <a:pt x="42" y="339"/>
                  </a:cubicBezTo>
                  <a:cubicBezTo>
                    <a:pt x="42" y="472"/>
                    <a:pt x="175" y="595"/>
                    <a:pt x="350" y="595"/>
                  </a:cubicBezTo>
                  <a:lnTo>
                    <a:pt x="2051" y="595"/>
                  </a:lnTo>
                  <a:cubicBezTo>
                    <a:pt x="2267" y="595"/>
                    <a:pt x="2400" y="421"/>
                    <a:pt x="2349" y="257"/>
                  </a:cubicBezTo>
                  <a:cubicBezTo>
                    <a:pt x="2349" y="82"/>
                    <a:pt x="2226" y="0"/>
                    <a:pt x="2051"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7"/>
            <p:cNvSpPr/>
            <p:nvPr/>
          </p:nvSpPr>
          <p:spPr>
            <a:xfrm>
              <a:off x="5732713" y="2520150"/>
              <a:ext cx="157150" cy="158175"/>
            </a:xfrm>
            <a:custGeom>
              <a:avLst/>
              <a:gdLst/>
              <a:ahLst/>
              <a:cxnLst/>
              <a:rect l="l" t="t" r="r" b="b"/>
              <a:pathLst>
                <a:path w="6286" h="6327" extrusionOk="0">
                  <a:moveTo>
                    <a:pt x="3158" y="606"/>
                  </a:moveTo>
                  <a:cubicBezTo>
                    <a:pt x="3507" y="606"/>
                    <a:pt x="3722" y="821"/>
                    <a:pt x="3845" y="1026"/>
                  </a:cubicBezTo>
                  <a:cubicBezTo>
                    <a:pt x="3907" y="1127"/>
                    <a:pt x="3998" y="1175"/>
                    <a:pt x="4092" y="1175"/>
                  </a:cubicBezTo>
                  <a:cubicBezTo>
                    <a:pt x="4122" y="1175"/>
                    <a:pt x="4153" y="1169"/>
                    <a:pt x="4184" y="1159"/>
                  </a:cubicBezTo>
                  <a:cubicBezTo>
                    <a:pt x="4252" y="1150"/>
                    <a:pt x="4318" y="1145"/>
                    <a:pt x="4381" y="1145"/>
                  </a:cubicBezTo>
                  <a:cubicBezTo>
                    <a:pt x="4603" y="1145"/>
                    <a:pt x="4793" y="1207"/>
                    <a:pt x="4952" y="1375"/>
                  </a:cubicBezTo>
                  <a:cubicBezTo>
                    <a:pt x="5168" y="1590"/>
                    <a:pt x="5260" y="1887"/>
                    <a:pt x="5168" y="2143"/>
                  </a:cubicBezTo>
                  <a:cubicBezTo>
                    <a:pt x="5127" y="2266"/>
                    <a:pt x="5168" y="2441"/>
                    <a:pt x="5301" y="2482"/>
                  </a:cubicBezTo>
                  <a:cubicBezTo>
                    <a:pt x="5557" y="2656"/>
                    <a:pt x="5721" y="2912"/>
                    <a:pt x="5721" y="3169"/>
                  </a:cubicBezTo>
                  <a:cubicBezTo>
                    <a:pt x="5721" y="3466"/>
                    <a:pt x="5557" y="3722"/>
                    <a:pt x="5301" y="3896"/>
                  </a:cubicBezTo>
                  <a:cubicBezTo>
                    <a:pt x="5168" y="3937"/>
                    <a:pt x="5127" y="4060"/>
                    <a:pt x="5168" y="4194"/>
                  </a:cubicBezTo>
                  <a:cubicBezTo>
                    <a:pt x="5260" y="4491"/>
                    <a:pt x="5168" y="4788"/>
                    <a:pt x="4952" y="5004"/>
                  </a:cubicBezTo>
                  <a:cubicBezTo>
                    <a:pt x="4802" y="5132"/>
                    <a:pt x="4596" y="5210"/>
                    <a:pt x="4396" y="5210"/>
                  </a:cubicBezTo>
                  <a:cubicBezTo>
                    <a:pt x="4323" y="5210"/>
                    <a:pt x="4252" y="5200"/>
                    <a:pt x="4184" y="5178"/>
                  </a:cubicBezTo>
                  <a:cubicBezTo>
                    <a:pt x="4061" y="5178"/>
                    <a:pt x="3927" y="5219"/>
                    <a:pt x="3845" y="5342"/>
                  </a:cubicBezTo>
                  <a:cubicBezTo>
                    <a:pt x="3722" y="5598"/>
                    <a:pt x="3466" y="5731"/>
                    <a:pt x="3158" y="5731"/>
                  </a:cubicBezTo>
                  <a:cubicBezTo>
                    <a:pt x="2861" y="5731"/>
                    <a:pt x="2605" y="5598"/>
                    <a:pt x="2482" y="5342"/>
                  </a:cubicBezTo>
                  <a:cubicBezTo>
                    <a:pt x="2390" y="5219"/>
                    <a:pt x="2308" y="5178"/>
                    <a:pt x="2226" y="5178"/>
                  </a:cubicBezTo>
                  <a:lnTo>
                    <a:pt x="2133" y="5178"/>
                  </a:lnTo>
                  <a:cubicBezTo>
                    <a:pt x="2054" y="5200"/>
                    <a:pt x="1978" y="5210"/>
                    <a:pt x="1905" y="5210"/>
                  </a:cubicBezTo>
                  <a:cubicBezTo>
                    <a:pt x="1703" y="5210"/>
                    <a:pt x="1523" y="5132"/>
                    <a:pt x="1364" y="5004"/>
                  </a:cubicBezTo>
                  <a:cubicBezTo>
                    <a:pt x="1159" y="4788"/>
                    <a:pt x="1067" y="4491"/>
                    <a:pt x="1159" y="4194"/>
                  </a:cubicBezTo>
                  <a:cubicBezTo>
                    <a:pt x="1200" y="4060"/>
                    <a:pt x="1108" y="3937"/>
                    <a:pt x="1026" y="3896"/>
                  </a:cubicBezTo>
                  <a:cubicBezTo>
                    <a:pt x="770" y="3722"/>
                    <a:pt x="596" y="3466"/>
                    <a:pt x="596" y="3169"/>
                  </a:cubicBezTo>
                  <a:cubicBezTo>
                    <a:pt x="596" y="2912"/>
                    <a:pt x="770" y="2656"/>
                    <a:pt x="1026" y="2482"/>
                  </a:cubicBezTo>
                  <a:cubicBezTo>
                    <a:pt x="1108" y="2441"/>
                    <a:pt x="1200" y="2266"/>
                    <a:pt x="1159" y="2143"/>
                  </a:cubicBezTo>
                  <a:cubicBezTo>
                    <a:pt x="1067" y="1887"/>
                    <a:pt x="1159" y="1590"/>
                    <a:pt x="1364" y="1375"/>
                  </a:cubicBezTo>
                  <a:cubicBezTo>
                    <a:pt x="1532" y="1207"/>
                    <a:pt x="1724" y="1145"/>
                    <a:pt x="1941" y="1145"/>
                  </a:cubicBezTo>
                  <a:cubicBezTo>
                    <a:pt x="2003" y="1145"/>
                    <a:pt x="2067" y="1150"/>
                    <a:pt x="2133" y="1159"/>
                  </a:cubicBezTo>
                  <a:cubicBezTo>
                    <a:pt x="2166" y="1169"/>
                    <a:pt x="2198" y="1175"/>
                    <a:pt x="2230" y="1175"/>
                  </a:cubicBezTo>
                  <a:cubicBezTo>
                    <a:pt x="2325" y="1175"/>
                    <a:pt x="2412" y="1127"/>
                    <a:pt x="2482" y="1026"/>
                  </a:cubicBezTo>
                  <a:cubicBezTo>
                    <a:pt x="2605" y="770"/>
                    <a:pt x="2902" y="606"/>
                    <a:pt x="3158" y="606"/>
                  </a:cubicBezTo>
                  <a:close/>
                  <a:moveTo>
                    <a:pt x="3210" y="1"/>
                  </a:moveTo>
                  <a:cubicBezTo>
                    <a:pt x="2779" y="1"/>
                    <a:pt x="2349" y="216"/>
                    <a:pt x="2051" y="565"/>
                  </a:cubicBezTo>
                  <a:cubicBezTo>
                    <a:pt x="1998" y="558"/>
                    <a:pt x="1944" y="554"/>
                    <a:pt x="1889" y="554"/>
                  </a:cubicBezTo>
                  <a:cubicBezTo>
                    <a:pt x="1554" y="554"/>
                    <a:pt x="1200" y="688"/>
                    <a:pt x="944" y="944"/>
                  </a:cubicBezTo>
                  <a:cubicBezTo>
                    <a:pt x="647" y="1282"/>
                    <a:pt x="473" y="1672"/>
                    <a:pt x="555" y="2102"/>
                  </a:cubicBezTo>
                  <a:cubicBezTo>
                    <a:pt x="216" y="2359"/>
                    <a:pt x="1" y="2738"/>
                    <a:pt x="1" y="3169"/>
                  </a:cubicBezTo>
                  <a:cubicBezTo>
                    <a:pt x="1" y="3589"/>
                    <a:pt x="216" y="4019"/>
                    <a:pt x="555" y="4276"/>
                  </a:cubicBezTo>
                  <a:cubicBezTo>
                    <a:pt x="473" y="4706"/>
                    <a:pt x="647" y="5086"/>
                    <a:pt x="944" y="5383"/>
                  </a:cubicBezTo>
                  <a:cubicBezTo>
                    <a:pt x="1211" y="5659"/>
                    <a:pt x="1586" y="5820"/>
                    <a:pt x="1964" y="5820"/>
                  </a:cubicBezTo>
                  <a:cubicBezTo>
                    <a:pt x="2007" y="5820"/>
                    <a:pt x="2050" y="5818"/>
                    <a:pt x="2092" y="5813"/>
                  </a:cubicBezTo>
                  <a:cubicBezTo>
                    <a:pt x="2349" y="6111"/>
                    <a:pt x="2738" y="6326"/>
                    <a:pt x="3158" y="6326"/>
                  </a:cubicBezTo>
                  <a:cubicBezTo>
                    <a:pt x="3589" y="6326"/>
                    <a:pt x="3979" y="6111"/>
                    <a:pt x="4235" y="5813"/>
                  </a:cubicBezTo>
                  <a:cubicBezTo>
                    <a:pt x="4278" y="5818"/>
                    <a:pt x="4320" y="5820"/>
                    <a:pt x="4363" y="5820"/>
                  </a:cubicBezTo>
                  <a:cubicBezTo>
                    <a:pt x="4741" y="5820"/>
                    <a:pt x="5116" y="5659"/>
                    <a:pt x="5383" y="5383"/>
                  </a:cubicBezTo>
                  <a:cubicBezTo>
                    <a:pt x="5680" y="5086"/>
                    <a:pt x="5814" y="4706"/>
                    <a:pt x="5773" y="4276"/>
                  </a:cubicBezTo>
                  <a:cubicBezTo>
                    <a:pt x="6111" y="4019"/>
                    <a:pt x="6285" y="3589"/>
                    <a:pt x="6285" y="3169"/>
                  </a:cubicBezTo>
                  <a:cubicBezTo>
                    <a:pt x="6285" y="2738"/>
                    <a:pt x="6111" y="2359"/>
                    <a:pt x="5773" y="2102"/>
                  </a:cubicBezTo>
                  <a:cubicBezTo>
                    <a:pt x="5814" y="1672"/>
                    <a:pt x="5680" y="1282"/>
                    <a:pt x="5383" y="944"/>
                  </a:cubicBezTo>
                  <a:cubicBezTo>
                    <a:pt x="5127" y="688"/>
                    <a:pt x="4773" y="554"/>
                    <a:pt x="4412" y="554"/>
                  </a:cubicBezTo>
                  <a:cubicBezTo>
                    <a:pt x="4353" y="554"/>
                    <a:pt x="4294" y="558"/>
                    <a:pt x="4235" y="565"/>
                  </a:cubicBezTo>
                  <a:cubicBezTo>
                    <a:pt x="3979" y="216"/>
                    <a:pt x="3589" y="1"/>
                    <a:pt x="3210"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7"/>
            <p:cNvSpPr/>
            <p:nvPr/>
          </p:nvSpPr>
          <p:spPr>
            <a:xfrm>
              <a:off x="5787313" y="2575525"/>
              <a:ext cx="48975" cy="48450"/>
            </a:xfrm>
            <a:custGeom>
              <a:avLst/>
              <a:gdLst/>
              <a:ahLst/>
              <a:cxnLst/>
              <a:rect l="l" t="t" r="r" b="b"/>
              <a:pathLst>
                <a:path w="1959" h="1938" extrusionOk="0">
                  <a:moveTo>
                    <a:pt x="1620" y="0"/>
                  </a:moveTo>
                  <a:cubicBezTo>
                    <a:pt x="1546" y="0"/>
                    <a:pt x="1472" y="31"/>
                    <a:pt x="1405" y="93"/>
                  </a:cubicBezTo>
                  <a:lnTo>
                    <a:pt x="124" y="1425"/>
                  </a:lnTo>
                  <a:cubicBezTo>
                    <a:pt x="1" y="1548"/>
                    <a:pt x="1" y="1722"/>
                    <a:pt x="124" y="1845"/>
                  </a:cubicBezTo>
                  <a:cubicBezTo>
                    <a:pt x="165" y="1887"/>
                    <a:pt x="257" y="1938"/>
                    <a:pt x="339" y="1938"/>
                  </a:cubicBezTo>
                  <a:cubicBezTo>
                    <a:pt x="380" y="1938"/>
                    <a:pt x="462" y="1887"/>
                    <a:pt x="513" y="1845"/>
                  </a:cubicBezTo>
                  <a:lnTo>
                    <a:pt x="1836" y="523"/>
                  </a:lnTo>
                  <a:cubicBezTo>
                    <a:pt x="1959" y="400"/>
                    <a:pt x="1959" y="226"/>
                    <a:pt x="1836" y="93"/>
                  </a:cubicBezTo>
                  <a:cubicBezTo>
                    <a:pt x="1769" y="31"/>
                    <a:pt x="1695" y="0"/>
                    <a:pt x="162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7"/>
            <p:cNvSpPr/>
            <p:nvPr/>
          </p:nvSpPr>
          <p:spPr>
            <a:xfrm>
              <a:off x="5780913" y="2570400"/>
              <a:ext cx="17950" cy="15150"/>
            </a:xfrm>
            <a:custGeom>
              <a:avLst/>
              <a:gdLst/>
              <a:ahLst/>
              <a:cxnLst/>
              <a:rect l="l" t="t" r="r" b="b"/>
              <a:pathLst>
                <a:path w="718" h="606" extrusionOk="0">
                  <a:moveTo>
                    <a:pt x="339" y="0"/>
                  </a:moveTo>
                  <a:cubicBezTo>
                    <a:pt x="257" y="0"/>
                    <a:pt x="164" y="41"/>
                    <a:pt x="123" y="133"/>
                  </a:cubicBezTo>
                  <a:cubicBezTo>
                    <a:pt x="0" y="390"/>
                    <a:pt x="123" y="605"/>
                    <a:pt x="339" y="605"/>
                  </a:cubicBezTo>
                  <a:cubicBezTo>
                    <a:pt x="554" y="605"/>
                    <a:pt x="718" y="390"/>
                    <a:pt x="636" y="174"/>
                  </a:cubicBezTo>
                  <a:cubicBezTo>
                    <a:pt x="595" y="92"/>
                    <a:pt x="462" y="0"/>
                    <a:pt x="38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7"/>
            <p:cNvSpPr/>
            <p:nvPr/>
          </p:nvSpPr>
          <p:spPr>
            <a:xfrm>
              <a:off x="5824488" y="2614225"/>
              <a:ext cx="18200" cy="14875"/>
            </a:xfrm>
            <a:custGeom>
              <a:avLst/>
              <a:gdLst/>
              <a:ahLst/>
              <a:cxnLst/>
              <a:rect l="l" t="t" r="r" b="b"/>
              <a:pathLst>
                <a:path w="728" h="595" extrusionOk="0">
                  <a:moveTo>
                    <a:pt x="349" y="0"/>
                  </a:moveTo>
                  <a:cubicBezTo>
                    <a:pt x="256" y="0"/>
                    <a:pt x="174" y="41"/>
                    <a:pt x="92" y="133"/>
                  </a:cubicBezTo>
                  <a:cubicBezTo>
                    <a:pt x="0" y="390"/>
                    <a:pt x="133" y="595"/>
                    <a:pt x="349" y="595"/>
                  </a:cubicBezTo>
                  <a:cubicBezTo>
                    <a:pt x="564" y="595"/>
                    <a:pt x="728" y="390"/>
                    <a:pt x="646" y="174"/>
                  </a:cubicBezTo>
                  <a:cubicBezTo>
                    <a:pt x="605" y="41"/>
                    <a:pt x="472" y="0"/>
                    <a:pt x="39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 name="Google Shape;361;p37"/>
          <p:cNvGrpSpPr/>
          <p:nvPr/>
        </p:nvGrpSpPr>
        <p:grpSpPr>
          <a:xfrm>
            <a:off x="1104613" y="1334613"/>
            <a:ext cx="343700" cy="343725"/>
            <a:chOff x="5493613" y="1976825"/>
            <a:chExt cx="343700" cy="343725"/>
          </a:xfrm>
        </p:grpSpPr>
        <p:sp>
          <p:nvSpPr>
            <p:cNvPr id="362" name="Google Shape;362;p37"/>
            <p:cNvSpPr/>
            <p:nvPr/>
          </p:nvSpPr>
          <p:spPr>
            <a:xfrm>
              <a:off x="5493613" y="1976825"/>
              <a:ext cx="343700" cy="255050"/>
            </a:xfrm>
            <a:custGeom>
              <a:avLst/>
              <a:gdLst/>
              <a:ahLst/>
              <a:cxnLst/>
              <a:rect l="l" t="t" r="r" b="b"/>
              <a:pathLst>
                <a:path w="13748" h="10202" extrusionOk="0">
                  <a:moveTo>
                    <a:pt x="298" y="1"/>
                  </a:moveTo>
                  <a:cubicBezTo>
                    <a:pt x="123" y="1"/>
                    <a:pt x="0" y="124"/>
                    <a:pt x="0" y="257"/>
                  </a:cubicBezTo>
                  <a:lnTo>
                    <a:pt x="0" y="8202"/>
                  </a:lnTo>
                  <a:lnTo>
                    <a:pt x="0" y="9945"/>
                  </a:lnTo>
                  <a:cubicBezTo>
                    <a:pt x="0" y="10078"/>
                    <a:pt x="123" y="10201"/>
                    <a:pt x="298" y="10201"/>
                  </a:cubicBezTo>
                  <a:lnTo>
                    <a:pt x="4265" y="10201"/>
                  </a:lnTo>
                  <a:lnTo>
                    <a:pt x="4265" y="9647"/>
                  </a:lnTo>
                  <a:lnTo>
                    <a:pt x="595" y="9647"/>
                  </a:lnTo>
                  <a:lnTo>
                    <a:pt x="595" y="8499"/>
                  </a:lnTo>
                  <a:lnTo>
                    <a:pt x="4614" y="8499"/>
                  </a:lnTo>
                  <a:lnTo>
                    <a:pt x="4614" y="7894"/>
                  </a:lnTo>
                  <a:lnTo>
                    <a:pt x="595" y="7894"/>
                  </a:lnTo>
                  <a:lnTo>
                    <a:pt x="595" y="554"/>
                  </a:lnTo>
                  <a:lnTo>
                    <a:pt x="5126" y="554"/>
                  </a:lnTo>
                  <a:cubicBezTo>
                    <a:pt x="5680" y="554"/>
                    <a:pt x="6233" y="811"/>
                    <a:pt x="6572" y="1231"/>
                  </a:cubicBezTo>
                  <a:lnTo>
                    <a:pt x="6572" y="6869"/>
                  </a:lnTo>
                  <a:lnTo>
                    <a:pt x="7176" y="6869"/>
                  </a:lnTo>
                  <a:lnTo>
                    <a:pt x="7176" y="1231"/>
                  </a:lnTo>
                  <a:cubicBezTo>
                    <a:pt x="7515" y="811"/>
                    <a:pt x="8068" y="554"/>
                    <a:pt x="8622" y="554"/>
                  </a:cubicBezTo>
                  <a:lnTo>
                    <a:pt x="13153" y="554"/>
                  </a:lnTo>
                  <a:lnTo>
                    <a:pt x="13153" y="7894"/>
                  </a:lnTo>
                  <a:lnTo>
                    <a:pt x="9134" y="7894"/>
                  </a:lnTo>
                  <a:lnTo>
                    <a:pt x="9134" y="8499"/>
                  </a:lnTo>
                  <a:lnTo>
                    <a:pt x="13153" y="8499"/>
                  </a:lnTo>
                  <a:lnTo>
                    <a:pt x="13153" y="9647"/>
                  </a:lnTo>
                  <a:lnTo>
                    <a:pt x="9442" y="9647"/>
                  </a:lnTo>
                  <a:lnTo>
                    <a:pt x="9442" y="10201"/>
                  </a:lnTo>
                  <a:lnTo>
                    <a:pt x="13450" y="10201"/>
                  </a:lnTo>
                  <a:cubicBezTo>
                    <a:pt x="13625" y="10201"/>
                    <a:pt x="13748" y="10078"/>
                    <a:pt x="13748" y="9945"/>
                  </a:cubicBezTo>
                  <a:lnTo>
                    <a:pt x="13748" y="8202"/>
                  </a:lnTo>
                  <a:lnTo>
                    <a:pt x="13748" y="257"/>
                  </a:lnTo>
                  <a:cubicBezTo>
                    <a:pt x="13748" y="124"/>
                    <a:pt x="13625" y="1"/>
                    <a:pt x="13450" y="1"/>
                  </a:cubicBezTo>
                  <a:lnTo>
                    <a:pt x="8622" y="1"/>
                  </a:lnTo>
                  <a:cubicBezTo>
                    <a:pt x="7986" y="1"/>
                    <a:pt x="7340" y="257"/>
                    <a:pt x="6879" y="677"/>
                  </a:cubicBezTo>
                  <a:cubicBezTo>
                    <a:pt x="6408" y="257"/>
                    <a:pt x="5762" y="1"/>
                    <a:pt x="5126"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7"/>
            <p:cNvSpPr/>
            <p:nvPr/>
          </p:nvSpPr>
          <p:spPr>
            <a:xfrm>
              <a:off x="5701713" y="2026800"/>
              <a:ext cx="92025" cy="15150"/>
            </a:xfrm>
            <a:custGeom>
              <a:avLst/>
              <a:gdLst/>
              <a:ahLst/>
              <a:cxnLst/>
              <a:rect l="l" t="t" r="r" b="b"/>
              <a:pathLst>
                <a:path w="3681" h="606" extrusionOk="0">
                  <a:moveTo>
                    <a:pt x="298" y="1"/>
                  </a:moveTo>
                  <a:cubicBezTo>
                    <a:pt x="134" y="1"/>
                    <a:pt x="1" y="175"/>
                    <a:pt x="1" y="349"/>
                  </a:cubicBezTo>
                  <a:cubicBezTo>
                    <a:pt x="42" y="513"/>
                    <a:pt x="175" y="606"/>
                    <a:pt x="298" y="606"/>
                  </a:cubicBezTo>
                  <a:lnTo>
                    <a:pt x="3373" y="606"/>
                  </a:lnTo>
                  <a:cubicBezTo>
                    <a:pt x="3548" y="606"/>
                    <a:pt x="3681" y="472"/>
                    <a:pt x="3681" y="257"/>
                  </a:cubicBezTo>
                  <a:cubicBezTo>
                    <a:pt x="3630" y="134"/>
                    <a:pt x="3507" y="1"/>
                    <a:pt x="3373"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7"/>
            <p:cNvSpPr/>
            <p:nvPr/>
          </p:nvSpPr>
          <p:spPr>
            <a:xfrm>
              <a:off x="5537438" y="2026800"/>
              <a:ext cx="92800" cy="15150"/>
            </a:xfrm>
            <a:custGeom>
              <a:avLst/>
              <a:gdLst/>
              <a:ahLst/>
              <a:cxnLst/>
              <a:rect l="l" t="t" r="r" b="b"/>
              <a:pathLst>
                <a:path w="3712" h="606" extrusionOk="0">
                  <a:moveTo>
                    <a:pt x="298" y="1"/>
                  </a:moveTo>
                  <a:cubicBezTo>
                    <a:pt x="123" y="1"/>
                    <a:pt x="0" y="175"/>
                    <a:pt x="41" y="349"/>
                  </a:cubicBezTo>
                  <a:cubicBezTo>
                    <a:pt x="41" y="513"/>
                    <a:pt x="164" y="606"/>
                    <a:pt x="339" y="606"/>
                  </a:cubicBezTo>
                  <a:lnTo>
                    <a:pt x="3373" y="606"/>
                  </a:lnTo>
                  <a:cubicBezTo>
                    <a:pt x="3537" y="606"/>
                    <a:pt x="3711" y="472"/>
                    <a:pt x="3670" y="257"/>
                  </a:cubicBezTo>
                  <a:cubicBezTo>
                    <a:pt x="3629" y="134"/>
                    <a:pt x="3496" y="1"/>
                    <a:pt x="3373"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7"/>
            <p:cNvSpPr/>
            <p:nvPr/>
          </p:nvSpPr>
          <p:spPr>
            <a:xfrm>
              <a:off x="5537438" y="2076025"/>
              <a:ext cx="92800" cy="14875"/>
            </a:xfrm>
            <a:custGeom>
              <a:avLst/>
              <a:gdLst/>
              <a:ahLst/>
              <a:cxnLst/>
              <a:rect l="l" t="t" r="r" b="b"/>
              <a:pathLst>
                <a:path w="3712" h="595" extrusionOk="0">
                  <a:moveTo>
                    <a:pt x="298" y="0"/>
                  </a:moveTo>
                  <a:cubicBezTo>
                    <a:pt x="123" y="0"/>
                    <a:pt x="0" y="174"/>
                    <a:pt x="41" y="338"/>
                  </a:cubicBezTo>
                  <a:cubicBezTo>
                    <a:pt x="41" y="513"/>
                    <a:pt x="164" y="595"/>
                    <a:pt x="339" y="595"/>
                  </a:cubicBezTo>
                  <a:lnTo>
                    <a:pt x="3373" y="595"/>
                  </a:lnTo>
                  <a:cubicBezTo>
                    <a:pt x="3537" y="595"/>
                    <a:pt x="3711" y="431"/>
                    <a:pt x="3670" y="256"/>
                  </a:cubicBezTo>
                  <a:cubicBezTo>
                    <a:pt x="3629" y="133"/>
                    <a:pt x="3496" y="0"/>
                    <a:pt x="3373"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7"/>
            <p:cNvSpPr/>
            <p:nvPr/>
          </p:nvSpPr>
          <p:spPr>
            <a:xfrm>
              <a:off x="5537438" y="2125225"/>
              <a:ext cx="48975" cy="14900"/>
            </a:xfrm>
            <a:custGeom>
              <a:avLst/>
              <a:gdLst/>
              <a:ahLst/>
              <a:cxnLst/>
              <a:rect l="l" t="t" r="r" b="b"/>
              <a:pathLst>
                <a:path w="1959" h="596" extrusionOk="0">
                  <a:moveTo>
                    <a:pt x="298" y="0"/>
                  </a:moveTo>
                  <a:cubicBezTo>
                    <a:pt x="123" y="0"/>
                    <a:pt x="0" y="123"/>
                    <a:pt x="41" y="339"/>
                  </a:cubicBezTo>
                  <a:cubicBezTo>
                    <a:pt x="41" y="472"/>
                    <a:pt x="164" y="595"/>
                    <a:pt x="339" y="595"/>
                  </a:cubicBezTo>
                  <a:lnTo>
                    <a:pt x="1620" y="595"/>
                  </a:lnTo>
                  <a:cubicBezTo>
                    <a:pt x="1794" y="595"/>
                    <a:pt x="1958" y="421"/>
                    <a:pt x="1917" y="216"/>
                  </a:cubicBezTo>
                  <a:cubicBezTo>
                    <a:pt x="1876" y="82"/>
                    <a:pt x="1743" y="0"/>
                    <a:pt x="162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7"/>
            <p:cNvSpPr/>
            <p:nvPr/>
          </p:nvSpPr>
          <p:spPr>
            <a:xfrm>
              <a:off x="5701713" y="2076025"/>
              <a:ext cx="92025" cy="14875"/>
            </a:xfrm>
            <a:custGeom>
              <a:avLst/>
              <a:gdLst/>
              <a:ahLst/>
              <a:cxnLst/>
              <a:rect l="l" t="t" r="r" b="b"/>
              <a:pathLst>
                <a:path w="3681" h="595" extrusionOk="0">
                  <a:moveTo>
                    <a:pt x="298" y="0"/>
                  </a:moveTo>
                  <a:cubicBezTo>
                    <a:pt x="134" y="0"/>
                    <a:pt x="1" y="174"/>
                    <a:pt x="1" y="338"/>
                  </a:cubicBezTo>
                  <a:cubicBezTo>
                    <a:pt x="42" y="513"/>
                    <a:pt x="175" y="595"/>
                    <a:pt x="298" y="595"/>
                  </a:cubicBezTo>
                  <a:lnTo>
                    <a:pt x="3373" y="595"/>
                  </a:lnTo>
                  <a:cubicBezTo>
                    <a:pt x="3548" y="595"/>
                    <a:pt x="3681" y="431"/>
                    <a:pt x="3681" y="256"/>
                  </a:cubicBezTo>
                  <a:cubicBezTo>
                    <a:pt x="3630" y="133"/>
                    <a:pt x="3507" y="0"/>
                    <a:pt x="3373"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7"/>
            <p:cNvSpPr/>
            <p:nvPr/>
          </p:nvSpPr>
          <p:spPr>
            <a:xfrm>
              <a:off x="5745538" y="2125225"/>
              <a:ext cx="48200" cy="14900"/>
            </a:xfrm>
            <a:custGeom>
              <a:avLst/>
              <a:gdLst/>
              <a:ahLst/>
              <a:cxnLst/>
              <a:rect l="l" t="t" r="r" b="b"/>
              <a:pathLst>
                <a:path w="1928" h="596" extrusionOk="0">
                  <a:moveTo>
                    <a:pt x="298" y="0"/>
                  </a:moveTo>
                  <a:cubicBezTo>
                    <a:pt x="134" y="0"/>
                    <a:pt x="1" y="123"/>
                    <a:pt x="1" y="339"/>
                  </a:cubicBezTo>
                  <a:cubicBezTo>
                    <a:pt x="42" y="472"/>
                    <a:pt x="175" y="595"/>
                    <a:pt x="298" y="595"/>
                  </a:cubicBezTo>
                  <a:lnTo>
                    <a:pt x="1620" y="595"/>
                  </a:lnTo>
                  <a:cubicBezTo>
                    <a:pt x="1795" y="595"/>
                    <a:pt x="1928" y="421"/>
                    <a:pt x="1928" y="216"/>
                  </a:cubicBezTo>
                  <a:cubicBezTo>
                    <a:pt x="1877" y="82"/>
                    <a:pt x="1754" y="0"/>
                    <a:pt x="1620"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7"/>
            <p:cNvSpPr/>
            <p:nvPr/>
          </p:nvSpPr>
          <p:spPr>
            <a:xfrm>
              <a:off x="5592788" y="2141125"/>
              <a:ext cx="180450" cy="179425"/>
            </a:xfrm>
            <a:custGeom>
              <a:avLst/>
              <a:gdLst/>
              <a:ahLst/>
              <a:cxnLst/>
              <a:rect l="l" t="t" r="r" b="b"/>
              <a:pathLst>
                <a:path w="7218" h="7177" extrusionOk="0">
                  <a:moveTo>
                    <a:pt x="2912" y="605"/>
                  </a:moveTo>
                  <a:cubicBezTo>
                    <a:pt x="4194" y="605"/>
                    <a:pt x="5260" y="1630"/>
                    <a:pt x="5260" y="2952"/>
                  </a:cubicBezTo>
                  <a:cubicBezTo>
                    <a:pt x="5260" y="4234"/>
                    <a:pt x="4194" y="5259"/>
                    <a:pt x="2912" y="5259"/>
                  </a:cubicBezTo>
                  <a:cubicBezTo>
                    <a:pt x="1631" y="5259"/>
                    <a:pt x="606" y="4234"/>
                    <a:pt x="606" y="2952"/>
                  </a:cubicBezTo>
                  <a:cubicBezTo>
                    <a:pt x="606" y="1630"/>
                    <a:pt x="1631" y="605"/>
                    <a:pt x="2912" y="605"/>
                  </a:cubicBezTo>
                  <a:close/>
                  <a:moveTo>
                    <a:pt x="2912" y="0"/>
                  </a:moveTo>
                  <a:cubicBezTo>
                    <a:pt x="1282" y="0"/>
                    <a:pt x="1" y="1322"/>
                    <a:pt x="1" y="2952"/>
                  </a:cubicBezTo>
                  <a:cubicBezTo>
                    <a:pt x="1" y="4531"/>
                    <a:pt x="1282" y="5854"/>
                    <a:pt x="2912" y="5854"/>
                  </a:cubicBezTo>
                  <a:cubicBezTo>
                    <a:pt x="3589" y="5854"/>
                    <a:pt x="4276" y="5597"/>
                    <a:pt x="4747" y="5167"/>
                  </a:cubicBezTo>
                  <a:lnTo>
                    <a:pt x="6664" y="7094"/>
                  </a:lnTo>
                  <a:cubicBezTo>
                    <a:pt x="6705" y="7176"/>
                    <a:pt x="6797" y="7176"/>
                    <a:pt x="6879" y="7176"/>
                  </a:cubicBezTo>
                  <a:cubicBezTo>
                    <a:pt x="6961" y="7176"/>
                    <a:pt x="7013" y="7176"/>
                    <a:pt x="7095" y="7094"/>
                  </a:cubicBezTo>
                  <a:cubicBezTo>
                    <a:pt x="7218" y="7012"/>
                    <a:pt x="7218" y="6797"/>
                    <a:pt x="7095" y="6663"/>
                  </a:cubicBezTo>
                  <a:lnTo>
                    <a:pt x="5167" y="4787"/>
                  </a:lnTo>
                  <a:cubicBezTo>
                    <a:pt x="5598" y="4275"/>
                    <a:pt x="5813" y="3629"/>
                    <a:pt x="5813" y="2952"/>
                  </a:cubicBezTo>
                  <a:cubicBezTo>
                    <a:pt x="5813" y="1322"/>
                    <a:pt x="4532" y="0"/>
                    <a:pt x="2912"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45759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57"/>
          <p:cNvSpPr/>
          <p:nvPr/>
        </p:nvSpPr>
        <p:spPr>
          <a:xfrm>
            <a:off x="4613825" y="2891975"/>
            <a:ext cx="516300" cy="516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7"/>
          <p:cNvSpPr/>
          <p:nvPr/>
        </p:nvSpPr>
        <p:spPr>
          <a:xfrm>
            <a:off x="4613825" y="1324363"/>
            <a:ext cx="516300" cy="516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7"/>
          <p:cNvSpPr/>
          <p:nvPr/>
        </p:nvSpPr>
        <p:spPr>
          <a:xfrm>
            <a:off x="1237775" y="2891975"/>
            <a:ext cx="516300" cy="516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7"/>
          <p:cNvSpPr/>
          <p:nvPr/>
        </p:nvSpPr>
        <p:spPr>
          <a:xfrm>
            <a:off x="1237775" y="1324363"/>
            <a:ext cx="516300" cy="516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C00000"/>
                </a:solidFill>
              </a:rPr>
              <a:t>Treatment for a brain tumor </a:t>
            </a:r>
            <a:endParaRPr dirty="0">
              <a:solidFill>
                <a:srgbClr val="C00000"/>
              </a:solidFill>
            </a:endParaRPr>
          </a:p>
        </p:txBody>
      </p:sp>
      <p:sp>
        <p:nvSpPr>
          <p:cNvPr id="795" name="Google Shape;795;p57"/>
          <p:cNvSpPr txBox="1">
            <a:spLocks noGrp="1"/>
          </p:cNvSpPr>
          <p:nvPr>
            <p:ph type="subTitle" idx="1"/>
          </p:nvPr>
        </p:nvSpPr>
        <p:spPr>
          <a:xfrm>
            <a:off x="1762571" y="1752725"/>
            <a:ext cx="2687400" cy="9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Is the most common treatment for brain tumors. The goal of surgery is to remove as much of the tumor as possible</a:t>
            </a:r>
          </a:p>
        </p:txBody>
      </p:sp>
      <p:sp>
        <p:nvSpPr>
          <p:cNvPr id="796" name="Google Shape;796;p57"/>
          <p:cNvSpPr txBox="1">
            <a:spLocks noGrp="1"/>
          </p:cNvSpPr>
          <p:nvPr>
            <p:ph type="subTitle" idx="2"/>
          </p:nvPr>
        </p:nvSpPr>
        <p:spPr>
          <a:xfrm>
            <a:off x="5132667" y="1752725"/>
            <a:ext cx="2687400" cy="9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Uses high-energy beams to kill tumor cells. Radiation therapy can be given before, during, or after surgery.</a:t>
            </a:r>
          </a:p>
        </p:txBody>
      </p:sp>
      <p:sp>
        <p:nvSpPr>
          <p:cNvPr id="797" name="Google Shape;797;p57"/>
          <p:cNvSpPr txBox="1">
            <a:spLocks noGrp="1"/>
          </p:cNvSpPr>
          <p:nvPr>
            <p:ph type="subTitle" idx="3"/>
          </p:nvPr>
        </p:nvSpPr>
        <p:spPr>
          <a:xfrm>
            <a:off x="1762571" y="3336725"/>
            <a:ext cx="2687400" cy="9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uses drugs to kill cancer cells. Chemotherapy can be given by mouth, through an IV, or directly into the brain.</a:t>
            </a:r>
            <a:endParaRPr dirty="0"/>
          </a:p>
        </p:txBody>
      </p:sp>
      <p:sp>
        <p:nvSpPr>
          <p:cNvPr id="798" name="Google Shape;798;p57"/>
          <p:cNvSpPr txBox="1">
            <a:spLocks noGrp="1"/>
          </p:cNvSpPr>
          <p:nvPr>
            <p:ph type="subTitle" idx="4"/>
          </p:nvPr>
        </p:nvSpPr>
        <p:spPr>
          <a:xfrm>
            <a:off x="5132666" y="3336725"/>
            <a:ext cx="2773557" cy="9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 treatment that targets the tumor's specific genes, proteins, or the tissue environment that contributes to a tumor's growth and survival</a:t>
            </a:r>
            <a:endParaRPr dirty="0"/>
          </a:p>
        </p:txBody>
      </p:sp>
      <p:sp>
        <p:nvSpPr>
          <p:cNvPr id="799" name="Google Shape;799;p57"/>
          <p:cNvSpPr txBox="1">
            <a:spLocks noGrp="1"/>
          </p:cNvSpPr>
          <p:nvPr>
            <p:ph type="subTitle" idx="5"/>
          </p:nvPr>
        </p:nvSpPr>
        <p:spPr>
          <a:xfrm>
            <a:off x="1762571" y="1524200"/>
            <a:ext cx="2687400" cy="35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Surgery</a:t>
            </a:r>
            <a:endParaRPr dirty="0"/>
          </a:p>
        </p:txBody>
      </p:sp>
      <p:sp>
        <p:nvSpPr>
          <p:cNvPr id="800" name="Google Shape;800;p57"/>
          <p:cNvSpPr txBox="1">
            <a:spLocks noGrp="1"/>
          </p:cNvSpPr>
          <p:nvPr>
            <p:ph type="subTitle" idx="6"/>
          </p:nvPr>
        </p:nvSpPr>
        <p:spPr>
          <a:xfrm>
            <a:off x="5132667" y="1524200"/>
            <a:ext cx="2687400" cy="35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Radiation therapy</a:t>
            </a:r>
            <a:endParaRPr dirty="0"/>
          </a:p>
        </p:txBody>
      </p:sp>
      <p:sp>
        <p:nvSpPr>
          <p:cNvPr id="801" name="Google Shape;801;p57"/>
          <p:cNvSpPr txBox="1">
            <a:spLocks noGrp="1"/>
          </p:cNvSpPr>
          <p:nvPr>
            <p:ph type="subTitle" idx="7"/>
          </p:nvPr>
        </p:nvSpPr>
        <p:spPr>
          <a:xfrm>
            <a:off x="1762571" y="3091838"/>
            <a:ext cx="2687400" cy="35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Chemotherapy</a:t>
            </a:r>
            <a:endParaRPr dirty="0"/>
          </a:p>
        </p:txBody>
      </p:sp>
      <p:sp>
        <p:nvSpPr>
          <p:cNvPr id="802" name="Google Shape;802;p57"/>
          <p:cNvSpPr txBox="1">
            <a:spLocks noGrp="1"/>
          </p:cNvSpPr>
          <p:nvPr>
            <p:ph type="subTitle" idx="8"/>
          </p:nvPr>
        </p:nvSpPr>
        <p:spPr>
          <a:xfrm>
            <a:off x="5132667" y="3091838"/>
            <a:ext cx="2687400" cy="35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Targeted therapy</a:t>
            </a:r>
            <a:endParaRPr dirty="0"/>
          </a:p>
        </p:txBody>
      </p:sp>
      <p:grpSp>
        <p:nvGrpSpPr>
          <p:cNvPr id="803" name="Google Shape;803;p57"/>
          <p:cNvGrpSpPr/>
          <p:nvPr/>
        </p:nvGrpSpPr>
        <p:grpSpPr>
          <a:xfrm>
            <a:off x="4700000" y="3011600"/>
            <a:ext cx="343950" cy="277075"/>
            <a:chOff x="4735263" y="2554500"/>
            <a:chExt cx="343950" cy="277075"/>
          </a:xfrm>
        </p:grpSpPr>
        <p:sp>
          <p:nvSpPr>
            <p:cNvPr id="804" name="Google Shape;804;p57"/>
            <p:cNvSpPr/>
            <p:nvPr/>
          </p:nvSpPr>
          <p:spPr>
            <a:xfrm>
              <a:off x="4942588" y="2603450"/>
              <a:ext cx="92800" cy="15150"/>
            </a:xfrm>
            <a:custGeom>
              <a:avLst/>
              <a:gdLst/>
              <a:ahLst/>
              <a:cxnLst/>
              <a:rect l="l" t="t" r="r" b="b"/>
              <a:pathLst>
                <a:path w="3712" h="606" extrusionOk="0">
                  <a:moveTo>
                    <a:pt x="339" y="1"/>
                  </a:moveTo>
                  <a:cubicBezTo>
                    <a:pt x="165" y="1"/>
                    <a:pt x="1" y="175"/>
                    <a:pt x="42" y="349"/>
                  </a:cubicBezTo>
                  <a:cubicBezTo>
                    <a:pt x="83" y="472"/>
                    <a:pt x="216" y="605"/>
                    <a:pt x="339" y="605"/>
                  </a:cubicBezTo>
                  <a:lnTo>
                    <a:pt x="3414" y="605"/>
                  </a:lnTo>
                  <a:cubicBezTo>
                    <a:pt x="3589" y="605"/>
                    <a:pt x="3712" y="431"/>
                    <a:pt x="3671" y="257"/>
                  </a:cubicBezTo>
                  <a:cubicBezTo>
                    <a:pt x="3671" y="93"/>
                    <a:pt x="3548" y="1"/>
                    <a:pt x="3373"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7"/>
            <p:cNvSpPr/>
            <p:nvPr/>
          </p:nvSpPr>
          <p:spPr>
            <a:xfrm>
              <a:off x="4833663" y="2652650"/>
              <a:ext cx="38475" cy="14900"/>
            </a:xfrm>
            <a:custGeom>
              <a:avLst/>
              <a:gdLst/>
              <a:ahLst/>
              <a:cxnLst/>
              <a:rect l="l" t="t" r="r" b="b"/>
              <a:pathLst>
                <a:path w="1539" h="596" extrusionOk="0">
                  <a:moveTo>
                    <a:pt x="339" y="1"/>
                  </a:moveTo>
                  <a:cubicBezTo>
                    <a:pt x="124" y="1"/>
                    <a:pt x="1" y="175"/>
                    <a:pt x="42" y="339"/>
                  </a:cubicBezTo>
                  <a:cubicBezTo>
                    <a:pt x="42" y="472"/>
                    <a:pt x="165" y="596"/>
                    <a:pt x="339" y="596"/>
                  </a:cubicBezTo>
                  <a:lnTo>
                    <a:pt x="1190" y="596"/>
                  </a:lnTo>
                  <a:cubicBezTo>
                    <a:pt x="1364" y="596"/>
                    <a:pt x="1538" y="431"/>
                    <a:pt x="1497" y="257"/>
                  </a:cubicBezTo>
                  <a:cubicBezTo>
                    <a:pt x="1446" y="83"/>
                    <a:pt x="1323" y="1"/>
                    <a:pt x="1190"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7"/>
            <p:cNvSpPr/>
            <p:nvPr/>
          </p:nvSpPr>
          <p:spPr>
            <a:xfrm>
              <a:off x="4942588" y="2652650"/>
              <a:ext cx="92800" cy="14900"/>
            </a:xfrm>
            <a:custGeom>
              <a:avLst/>
              <a:gdLst/>
              <a:ahLst/>
              <a:cxnLst/>
              <a:rect l="l" t="t" r="r" b="b"/>
              <a:pathLst>
                <a:path w="3712" h="596" extrusionOk="0">
                  <a:moveTo>
                    <a:pt x="339" y="1"/>
                  </a:moveTo>
                  <a:cubicBezTo>
                    <a:pt x="165" y="1"/>
                    <a:pt x="1" y="175"/>
                    <a:pt x="42" y="339"/>
                  </a:cubicBezTo>
                  <a:cubicBezTo>
                    <a:pt x="83" y="472"/>
                    <a:pt x="216" y="596"/>
                    <a:pt x="339" y="596"/>
                  </a:cubicBezTo>
                  <a:lnTo>
                    <a:pt x="3414" y="596"/>
                  </a:lnTo>
                  <a:cubicBezTo>
                    <a:pt x="3589" y="596"/>
                    <a:pt x="3712" y="431"/>
                    <a:pt x="3671" y="257"/>
                  </a:cubicBezTo>
                  <a:cubicBezTo>
                    <a:pt x="3671" y="83"/>
                    <a:pt x="3548" y="1"/>
                    <a:pt x="3373"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7"/>
            <p:cNvSpPr/>
            <p:nvPr/>
          </p:nvSpPr>
          <p:spPr>
            <a:xfrm>
              <a:off x="4942588" y="2701875"/>
              <a:ext cx="92800" cy="14875"/>
            </a:xfrm>
            <a:custGeom>
              <a:avLst/>
              <a:gdLst/>
              <a:ahLst/>
              <a:cxnLst/>
              <a:rect l="l" t="t" r="r" b="b"/>
              <a:pathLst>
                <a:path w="3712" h="595" extrusionOk="0">
                  <a:moveTo>
                    <a:pt x="339" y="0"/>
                  </a:moveTo>
                  <a:cubicBezTo>
                    <a:pt x="165" y="0"/>
                    <a:pt x="1" y="164"/>
                    <a:pt x="42" y="338"/>
                  </a:cubicBezTo>
                  <a:cubicBezTo>
                    <a:pt x="83" y="513"/>
                    <a:pt x="216" y="595"/>
                    <a:pt x="339" y="595"/>
                  </a:cubicBezTo>
                  <a:lnTo>
                    <a:pt x="3414" y="595"/>
                  </a:lnTo>
                  <a:cubicBezTo>
                    <a:pt x="3589" y="595"/>
                    <a:pt x="3712" y="472"/>
                    <a:pt x="3671" y="256"/>
                  </a:cubicBezTo>
                  <a:cubicBezTo>
                    <a:pt x="3671" y="123"/>
                    <a:pt x="3548" y="0"/>
                    <a:pt x="3373"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7"/>
            <p:cNvSpPr/>
            <p:nvPr/>
          </p:nvSpPr>
          <p:spPr>
            <a:xfrm>
              <a:off x="4735263" y="2554500"/>
              <a:ext cx="343950" cy="277075"/>
            </a:xfrm>
            <a:custGeom>
              <a:avLst/>
              <a:gdLst/>
              <a:ahLst/>
              <a:cxnLst/>
              <a:rect l="l" t="t" r="r" b="b"/>
              <a:pathLst>
                <a:path w="13758" h="11083" extrusionOk="0">
                  <a:moveTo>
                    <a:pt x="1753" y="595"/>
                  </a:moveTo>
                  <a:lnTo>
                    <a:pt x="1753" y="8069"/>
                  </a:lnTo>
                  <a:lnTo>
                    <a:pt x="605" y="8069"/>
                  </a:lnTo>
                  <a:lnTo>
                    <a:pt x="605" y="595"/>
                  </a:lnTo>
                  <a:close/>
                  <a:moveTo>
                    <a:pt x="5126" y="595"/>
                  </a:moveTo>
                  <a:cubicBezTo>
                    <a:pt x="5690" y="595"/>
                    <a:pt x="6243" y="851"/>
                    <a:pt x="6582" y="1282"/>
                  </a:cubicBezTo>
                  <a:lnTo>
                    <a:pt x="6582" y="8540"/>
                  </a:lnTo>
                  <a:cubicBezTo>
                    <a:pt x="6151" y="8243"/>
                    <a:pt x="5639" y="8069"/>
                    <a:pt x="5126" y="8069"/>
                  </a:cubicBezTo>
                  <a:lnTo>
                    <a:pt x="4101" y="8069"/>
                  </a:lnTo>
                  <a:lnTo>
                    <a:pt x="4101" y="6449"/>
                  </a:lnTo>
                  <a:cubicBezTo>
                    <a:pt x="4152" y="6490"/>
                    <a:pt x="4193" y="6490"/>
                    <a:pt x="4234" y="6490"/>
                  </a:cubicBezTo>
                  <a:lnTo>
                    <a:pt x="5126" y="6490"/>
                  </a:lnTo>
                  <a:cubicBezTo>
                    <a:pt x="5259" y="6490"/>
                    <a:pt x="5382" y="6408"/>
                    <a:pt x="5433" y="6233"/>
                  </a:cubicBezTo>
                  <a:cubicBezTo>
                    <a:pt x="5433" y="6059"/>
                    <a:pt x="5300" y="5895"/>
                    <a:pt x="5126" y="5895"/>
                  </a:cubicBezTo>
                  <a:lnTo>
                    <a:pt x="4234" y="5895"/>
                  </a:lnTo>
                  <a:cubicBezTo>
                    <a:pt x="4193" y="5895"/>
                    <a:pt x="4152" y="5936"/>
                    <a:pt x="4101" y="5936"/>
                  </a:cubicBezTo>
                  <a:lnTo>
                    <a:pt x="4101" y="2522"/>
                  </a:lnTo>
                  <a:cubicBezTo>
                    <a:pt x="4152" y="2522"/>
                    <a:pt x="4193" y="2563"/>
                    <a:pt x="4234" y="2563"/>
                  </a:cubicBezTo>
                  <a:lnTo>
                    <a:pt x="5126" y="2563"/>
                  </a:lnTo>
                  <a:cubicBezTo>
                    <a:pt x="5259" y="2563"/>
                    <a:pt x="5382" y="2430"/>
                    <a:pt x="5433" y="2307"/>
                  </a:cubicBezTo>
                  <a:cubicBezTo>
                    <a:pt x="5433" y="2133"/>
                    <a:pt x="5300" y="1959"/>
                    <a:pt x="5126" y="1959"/>
                  </a:cubicBezTo>
                  <a:lnTo>
                    <a:pt x="4234" y="1959"/>
                  </a:lnTo>
                  <a:cubicBezTo>
                    <a:pt x="4193" y="1959"/>
                    <a:pt x="4152" y="1959"/>
                    <a:pt x="4101" y="2010"/>
                  </a:cubicBezTo>
                  <a:lnTo>
                    <a:pt x="4101" y="595"/>
                  </a:lnTo>
                  <a:close/>
                  <a:moveTo>
                    <a:pt x="13163" y="595"/>
                  </a:moveTo>
                  <a:lnTo>
                    <a:pt x="13163" y="8069"/>
                  </a:lnTo>
                  <a:lnTo>
                    <a:pt x="8632" y="8069"/>
                  </a:lnTo>
                  <a:cubicBezTo>
                    <a:pt x="8119" y="8069"/>
                    <a:pt x="7607" y="8243"/>
                    <a:pt x="7176" y="8540"/>
                  </a:cubicBezTo>
                  <a:lnTo>
                    <a:pt x="7176" y="1282"/>
                  </a:lnTo>
                  <a:cubicBezTo>
                    <a:pt x="7525" y="851"/>
                    <a:pt x="8078" y="595"/>
                    <a:pt x="8632" y="595"/>
                  </a:cubicBezTo>
                  <a:close/>
                  <a:moveTo>
                    <a:pt x="1753" y="8673"/>
                  </a:moveTo>
                  <a:lnTo>
                    <a:pt x="1753" y="9606"/>
                  </a:lnTo>
                  <a:lnTo>
                    <a:pt x="605" y="9606"/>
                  </a:lnTo>
                  <a:lnTo>
                    <a:pt x="605" y="8673"/>
                  </a:lnTo>
                  <a:close/>
                  <a:moveTo>
                    <a:pt x="5126" y="8673"/>
                  </a:moveTo>
                  <a:cubicBezTo>
                    <a:pt x="5556" y="8673"/>
                    <a:pt x="5987" y="8837"/>
                    <a:pt x="6325" y="9094"/>
                  </a:cubicBezTo>
                  <a:cubicBezTo>
                    <a:pt x="6110" y="9227"/>
                    <a:pt x="5946" y="9391"/>
                    <a:pt x="5813" y="9606"/>
                  </a:cubicBezTo>
                  <a:lnTo>
                    <a:pt x="4101" y="9606"/>
                  </a:lnTo>
                  <a:lnTo>
                    <a:pt x="4101" y="8673"/>
                  </a:lnTo>
                  <a:close/>
                  <a:moveTo>
                    <a:pt x="13163" y="8673"/>
                  </a:moveTo>
                  <a:lnTo>
                    <a:pt x="13163" y="9606"/>
                  </a:lnTo>
                  <a:lnTo>
                    <a:pt x="7945" y="9606"/>
                  </a:lnTo>
                  <a:cubicBezTo>
                    <a:pt x="7822" y="9391"/>
                    <a:pt x="7648" y="9227"/>
                    <a:pt x="7433" y="9094"/>
                  </a:cubicBezTo>
                  <a:cubicBezTo>
                    <a:pt x="7781" y="8837"/>
                    <a:pt x="8201" y="8673"/>
                    <a:pt x="8632" y="8673"/>
                  </a:cubicBezTo>
                  <a:close/>
                  <a:moveTo>
                    <a:pt x="3506" y="595"/>
                  </a:moveTo>
                  <a:lnTo>
                    <a:pt x="3506" y="10211"/>
                  </a:lnTo>
                  <a:lnTo>
                    <a:pt x="3127" y="9904"/>
                  </a:lnTo>
                  <a:cubicBezTo>
                    <a:pt x="3076" y="9863"/>
                    <a:pt x="2994" y="9821"/>
                    <a:pt x="2953" y="9821"/>
                  </a:cubicBezTo>
                  <a:cubicBezTo>
                    <a:pt x="2871" y="9821"/>
                    <a:pt x="2819" y="9863"/>
                    <a:pt x="2778" y="9904"/>
                  </a:cubicBezTo>
                  <a:lnTo>
                    <a:pt x="2358" y="10211"/>
                  </a:lnTo>
                  <a:lnTo>
                    <a:pt x="2358" y="595"/>
                  </a:lnTo>
                  <a:close/>
                  <a:moveTo>
                    <a:pt x="308" y="1"/>
                  </a:moveTo>
                  <a:cubicBezTo>
                    <a:pt x="133" y="1"/>
                    <a:pt x="0" y="124"/>
                    <a:pt x="0" y="298"/>
                  </a:cubicBezTo>
                  <a:lnTo>
                    <a:pt x="0" y="8366"/>
                  </a:lnTo>
                  <a:lnTo>
                    <a:pt x="0" y="9904"/>
                  </a:lnTo>
                  <a:cubicBezTo>
                    <a:pt x="0" y="10078"/>
                    <a:pt x="133" y="10211"/>
                    <a:pt x="308" y="10211"/>
                  </a:cubicBezTo>
                  <a:lnTo>
                    <a:pt x="1753" y="10211"/>
                  </a:lnTo>
                  <a:lnTo>
                    <a:pt x="1753" y="10765"/>
                  </a:lnTo>
                  <a:cubicBezTo>
                    <a:pt x="1753" y="10847"/>
                    <a:pt x="1794" y="10929"/>
                    <a:pt x="1886" y="11021"/>
                  </a:cubicBezTo>
                  <a:cubicBezTo>
                    <a:pt x="1927" y="11062"/>
                    <a:pt x="1992" y="11082"/>
                    <a:pt x="2056" y="11082"/>
                  </a:cubicBezTo>
                  <a:cubicBezTo>
                    <a:pt x="2120" y="11082"/>
                    <a:pt x="2184" y="11062"/>
                    <a:pt x="2225" y="11021"/>
                  </a:cubicBezTo>
                  <a:lnTo>
                    <a:pt x="2953" y="10508"/>
                  </a:lnTo>
                  <a:lnTo>
                    <a:pt x="3639" y="11021"/>
                  </a:lnTo>
                  <a:cubicBezTo>
                    <a:pt x="3680" y="11062"/>
                    <a:pt x="3762" y="11062"/>
                    <a:pt x="3803" y="11062"/>
                  </a:cubicBezTo>
                  <a:cubicBezTo>
                    <a:pt x="3844" y="11062"/>
                    <a:pt x="3937" y="11062"/>
                    <a:pt x="3978" y="11021"/>
                  </a:cubicBezTo>
                  <a:cubicBezTo>
                    <a:pt x="4060" y="10980"/>
                    <a:pt x="4101" y="10888"/>
                    <a:pt x="4101" y="10765"/>
                  </a:cubicBezTo>
                  <a:lnTo>
                    <a:pt x="4101" y="10211"/>
                  </a:lnTo>
                  <a:lnTo>
                    <a:pt x="5987" y="10211"/>
                  </a:lnTo>
                  <a:cubicBezTo>
                    <a:pt x="6110" y="10211"/>
                    <a:pt x="6243" y="10119"/>
                    <a:pt x="6284" y="9996"/>
                  </a:cubicBezTo>
                  <a:cubicBezTo>
                    <a:pt x="6366" y="9739"/>
                    <a:pt x="6623" y="9565"/>
                    <a:pt x="6879" y="9565"/>
                  </a:cubicBezTo>
                  <a:cubicBezTo>
                    <a:pt x="7135" y="9565"/>
                    <a:pt x="7350" y="9698"/>
                    <a:pt x="7433" y="9955"/>
                  </a:cubicBezTo>
                  <a:lnTo>
                    <a:pt x="7484" y="9996"/>
                  </a:lnTo>
                  <a:cubicBezTo>
                    <a:pt x="7525" y="10119"/>
                    <a:pt x="7607" y="10211"/>
                    <a:pt x="7740" y="10211"/>
                  </a:cubicBezTo>
                  <a:lnTo>
                    <a:pt x="13460" y="10211"/>
                  </a:lnTo>
                  <a:cubicBezTo>
                    <a:pt x="13635" y="10211"/>
                    <a:pt x="13758" y="10078"/>
                    <a:pt x="13758" y="9904"/>
                  </a:cubicBezTo>
                  <a:lnTo>
                    <a:pt x="13758" y="8366"/>
                  </a:lnTo>
                  <a:lnTo>
                    <a:pt x="13758" y="8161"/>
                  </a:lnTo>
                  <a:lnTo>
                    <a:pt x="13758" y="298"/>
                  </a:lnTo>
                  <a:cubicBezTo>
                    <a:pt x="13758" y="124"/>
                    <a:pt x="13635" y="1"/>
                    <a:pt x="13460" y="1"/>
                  </a:cubicBezTo>
                  <a:lnTo>
                    <a:pt x="8632" y="1"/>
                  </a:lnTo>
                  <a:cubicBezTo>
                    <a:pt x="7996" y="1"/>
                    <a:pt x="7350" y="257"/>
                    <a:pt x="6879" y="728"/>
                  </a:cubicBezTo>
                  <a:cubicBezTo>
                    <a:pt x="6407" y="257"/>
                    <a:pt x="5772" y="1"/>
                    <a:pt x="5126"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 name="Google Shape;809;p57"/>
          <p:cNvGrpSpPr/>
          <p:nvPr/>
        </p:nvGrpSpPr>
        <p:grpSpPr>
          <a:xfrm>
            <a:off x="1323933" y="1410450"/>
            <a:ext cx="343975" cy="344100"/>
            <a:chOff x="1003188" y="1986175"/>
            <a:chExt cx="343975" cy="344100"/>
          </a:xfrm>
        </p:grpSpPr>
        <p:sp>
          <p:nvSpPr>
            <p:cNvPr id="810" name="Google Shape;810;p57"/>
            <p:cNvSpPr/>
            <p:nvPr/>
          </p:nvSpPr>
          <p:spPr>
            <a:xfrm>
              <a:off x="1090863" y="1986175"/>
              <a:ext cx="168650" cy="173150"/>
            </a:xfrm>
            <a:custGeom>
              <a:avLst/>
              <a:gdLst/>
              <a:ahLst/>
              <a:cxnLst/>
              <a:rect l="l" t="t" r="r" b="b"/>
              <a:pathLst>
                <a:path w="6746" h="6926" extrusionOk="0">
                  <a:moveTo>
                    <a:pt x="1743" y="1503"/>
                  </a:moveTo>
                  <a:cubicBezTo>
                    <a:pt x="2471" y="1503"/>
                    <a:pt x="3075" y="2056"/>
                    <a:pt x="3075" y="2825"/>
                  </a:cubicBezTo>
                  <a:lnTo>
                    <a:pt x="3075" y="3553"/>
                  </a:lnTo>
                  <a:lnTo>
                    <a:pt x="1917" y="3553"/>
                  </a:lnTo>
                  <a:cubicBezTo>
                    <a:pt x="1189" y="3553"/>
                    <a:pt x="595" y="2959"/>
                    <a:pt x="595" y="2231"/>
                  </a:cubicBezTo>
                  <a:lnTo>
                    <a:pt x="595" y="1503"/>
                  </a:lnTo>
                  <a:close/>
                  <a:moveTo>
                    <a:pt x="6151" y="2825"/>
                  </a:moveTo>
                  <a:lnTo>
                    <a:pt x="6151" y="3553"/>
                  </a:lnTo>
                  <a:cubicBezTo>
                    <a:pt x="6151" y="4281"/>
                    <a:pt x="5546" y="4835"/>
                    <a:pt x="4818" y="4835"/>
                  </a:cubicBezTo>
                  <a:lnTo>
                    <a:pt x="3670" y="4835"/>
                  </a:lnTo>
                  <a:lnTo>
                    <a:pt x="3670" y="4107"/>
                  </a:lnTo>
                  <a:cubicBezTo>
                    <a:pt x="3670" y="3379"/>
                    <a:pt x="4265" y="2825"/>
                    <a:pt x="4992" y="2825"/>
                  </a:cubicBezTo>
                  <a:close/>
                  <a:moveTo>
                    <a:pt x="3362" y="0"/>
                  </a:moveTo>
                  <a:cubicBezTo>
                    <a:pt x="3208" y="0"/>
                    <a:pt x="3075" y="156"/>
                    <a:pt x="3075" y="303"/>
                  </a:cubicBezTo>
                  <a:lnTo>
                    <a:pt x="3075" y="1421"/>
                  </a:lnTo>
                  <a:cubicBezTo>
                    <a:pt x="2727" y="1113"/>
                    <a:pt x="2255" y="908"/>
                    <a:pt x="1743" y="908"/>
                  </a:cubicBezTo>
                  <a:lnTo>
                    <a:pt x="297" y="908"/>
                  </a:lnTo>
                  <a:cubicBezTo>
                    <a:pt x="123" y="908"/>
                    <a:pt x="0" y="1031"/>
                    <a:pt x="0" y="1206"/>
                  </a:cubicBezTo>
                  <a:lnTo>
                    <a:pt x="0" y="2231"/>
                  </a:lnTo>
                  <a:cubicBezTo>
                    <a:pt x="0" y="3256"/>
                    <a:pt x="851" y="4107"/>
                    <a:pt x="1917" y="4107"/>
                  </a:cubicBezTo>
                  <a:lnTo>
                    <a:pt x="3075" y="4107"/>
                  </a:lnTo>
                  <a:lnTo>
                    <a:pt x="3075" y="5132"/>
                  </a:lnTo>
                  <a:lnTo>
                    <a:pt x="3075" y="6629"/>
                  </a:lnTo>
                  <a:cubicBezTo>
                    <a:pt x="3075" y="6752"/>
                    <a:pt x="3157" y="6885"/>
                    <a:pt x="3332" y="6926"/>
                  </a:cubicBezTo>
                  <a:cubicBezTo>
                    <a:pt x="3496" y="6926"/>
                    <a:pt x="3670" y="6803"/>
                    <a:pt x="3670" y="6629"/>
                  </a:cubicBezTo>
                  <a:lnTo>
                    <a:pt x="3670" y="5429"/>
                  </a:lnTo>
                  <a:lnTo>
                    <a:pt x="4818" y="5429"/>
                  </a:lnTo>
                  <a:cubicBezTo>
                    <a:pt x="5895" y="5429"/>
                    <a:pt x="6745" y="4578"/>
                    <a:pt x="6745" y="3553"/>
                  </a:cubicBezTo>
                  <a:lnTo>
                    <a:pt x="6745" y="2528"/>
                  </a:lnTo>
                  <a:cubicBezTo>
                    <a:pt x="6745" y="2354"/>
                    <a:pt x="6612" y="2231"/>
                    <a:pt x="6448" y="2231"/>
                  </a:cubicBezTo>
                  <a:lnTo>
                    <a:pt x="4992" y="2231"/>
                  </a:lnTo>
                  <a:cubicBezTo>
                    <a:pt x="4480" y="2231"/>
                    <a:pt x="4008" y="2395"/>
                    <a:pt x="3670" y="2743"/>
                  </a:cubicBezTo>
                  <a:lnTo>
                    <a:pt x="3670" y="303"/>
                  </a:lnTo>
                  <a:cubicBezTo>
                    <a:pt x="3670" y="180"/>
                    <a:pt x="3588" y="6"/>
                    <a:pt x="3414" y="6"/>
                  </a:cubicBezTo>
                  <a:cubicBezTo>
                    <a:pt x="3396" y="2"/>
                    <a:pt x="3379" y="0"/>
                    <a:pt x="3362"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7"/>
            <p:cNvSpPr/>
            <p:nvPr/>
          </p:nvSpPr>
          <p:spPr>
            <a:xfrm>
              <a:off x="1003188" y="2144500"/>
              <a:ext cx="343975" cy="185775"/>
            </a:xfrm>
            <a:custGeom>
              <a:avLst/>
              <a:gdLst/>
              <a:ahLst/>
              <a:cxnLst/>
              <a:rect l="l" t="t" r="r" b="b"/>
              <a:pathLst>
                <a:path w="13759" h="7431" extrusionOk="0">
                  <a:moveTo>
                    <a:pt x="6873" y="584"/>
                  </a:moveTo>
                  <a:cubicBezTo>
                    <a:pt x="7777" y="584"/>
                    <a:pt x="8639" y="1011"/>
                    <a:pt x="9186" y="1751"/>
                  </a:cubicBezTo>
                  <a:cubicBezTo>
                    <a:pt x="9145" y="1751"/>
                    <a:pt x="9145" y="1751"/>
                    <a:pt x="9094" y="1700"/>
                  </a:cubicBezTo>
                  <a:cubicBezTo>
                    <a:pt x="8889" y="1659"/>
                    <a:pt x="8674" y="1577"/>
                    <a:pt x="8376" y="1577"/>
                  </a:cubicBezTo>
                  <a:cubicBezTo>
                    <a:pt x="7772" y="1577"/>
                    <a:pt x="7218" y="1915"/>
                    <a:pt x="6880" y="2387"/>
                  </a:cubicBezTo>
                  <a:cubicBezTo>
                    <a:pt x="6531" y="1915"/>
                    <a:pt x="5978" y="1577"/>
                    <a:pt x="5383" y="1577"/>
                  </a:cubicBezTo>
                  <a:cubicBezTo>
                    <a:pt x="5086" y="1577"/>
                    <a:pt x="4870" y="1659"/>
                    <a:pt x="4655" y="1700"/>
                  </a:cubicBezTo>
                  <a:cubicBezTo>
                    <a:pt x="4614" y="1751"/>
                    <a:pt x="4614" y="1751"/>
                    <a:pt x="4573" y="1751"/>
                  </a:cubicBezTo>
                  <a:cubicBezTo>
                    <a:pt x="4911" y="1280"/>
                    <a:pt x="5424" y="931"/>
                    <a:pt x="5978" y="726"/>
                  </a:cubicBezTo>
                  <a:cubicBezTo>
                    <a:pt x="6274" y="630"/>
                    <a:pt x="6576" y="584"/>
                    <a:pt x="6873" y="584"/>
                  </a:cubicBezTo>
                  <a:close/>
                  <a:moveTo>
                    <a:pt x="5424" y="2172"/>
                  </a:moveTo>
                  <a:cubicBezTo>
                    <a:pt x="6070" y="2172"/>
                    <a:pt x="6582" y="2725"/>
                    <a:pt x="6582" y="3371"/>
                  </a:cubicBezTo>
                  <a:lnTo>
                    <a:pt x="6582" y="4314"/>
                  </a:lnTo>
                  <a:cubicBezTo>
                    <a:pt x="6193" y="4099"/>
                    <a:pt x="5762" y="3966"/>
                    <a:pt x="5301" y="3966"/>
                  </a:cubicBezTo>
                  <a:lnTo>
                    <a:pt x="1026" y="3966"/>
                  </a:lnTo>
                  <a:lnTo>
                    <a:pt x="1026" y="3330"/>
                  </a:lnTo>
                  <a:cubicBezTo>
                    <a:pt x="1026" y="3074"/>
                    <a:pt x="1282" y="2817"/>
                    <a:pt x="1580" y="2817"/>
                  </a:cubicBezTo>
                  <a:cubicBezTo>
                    <a:pt x="2646" y="2817"/>
                    <a:pt x="3712" y="2643"/>
                    <a:pt x="4737" y="2305"/>
                  </a:cubicBezTo>
                  <a:cubicBezTo>
                    <a:pt x="4788" y="2305"/>
                    <a:pt x="4829" y="2305"/>
                    <a:pt x="4829" y="2264"/>
                  </a:cubicBezTo>
                  <a:cubicBezTo>
                    <a:pt x="5045" y="2213"/>
                    <a:pt x="5168" y="2172"/>
                    <a:pt x="5424" y="2172"/>
                  </a:cubicBezTo>
                  <a:close/>
                  <a:moveTo>
                    <a:pt x="8325" y="2172"/>
                  </a:moveTo>
                  <a:cubicBezTo>
                    <a:pt x="8581" y="2172"/>
                    <a:pt x="8715" y="2213"/>
                    <a:pt x="8930" y="2264"/>
                  </a:cubicBezTo>
                  <a:cubicBezTo>
                    <a:pt x="8930" y="2305"/>
                    <a:pt x="8971" y="2305"/>
                    <a:pt x="9012" y="2305"/>
                  </a:cubicBezTo>
                  <a:cubicBezTo>
                    <a:pt x="10037" y="2643"/>
                    <a:pt x="11103" y="2817"/>
                    <a:pt x="12170" y="2817"/>
                  </a:cubicBezTo>
                  <a:cubicBezTo>
                    <a:pt x="12477" y="2817"/>
                    <a:pt x="12733" y="3074"/>
                    <a:pt x="12733" y="3330"/>
                  </a:cubicBezTo>
                  <a:lnTo>
                    <a:pt x="12733" y="3966"/>
                  </a:lnTo>
                  <a:lnTo>
                    <a:pt x="8458" y="3966"/>
                  </a:lnTo>
                  <a:cubicBezTo>
                    <a:pt x="7987" y="3966"/>
                    <a:pt x="7556" y="4099"/>
                    <a:pt x="7177" y="4314"/>
                  </a:cubicBezTo>
                  <a:lnTo>
                    <a:pt x="7177" y="3371"/>
                  </a:lnTo>
                  <a:cubicBezTo>
                    <a:pt x="7177" y="2725"/>
                    <a:pt x="7690" y="2172"/>
                    <a:pt x="8325" y="2172"/>
                  </a:cubicBezTo>
                  <a:close/>
                  <a:moveTo>
                    <a:pt x="13154" y="4570"/>
                  </a:moveTo>
                  <a:lnTo>
                    <a:pt x="13154" y="5719"/>
                  </a:lnTo>
                  <a:lnTo>
                    <a:pt x="8243" y="5719"/>
                  </a:lnTo>
                  <a:cubicBezTo>
                    <a:pt x="7946" y="5719"/>
                    <a:pt x="7690" y="5934"/>
                    <a:pt x="7649" y="6231"/>
                  </a:cubicBezTo>
                  <a:cubicBezTo>
                    <a:pt x="7556" y="6569"/>
                    <a:pt x="7259" y="6826"/>
                    <a:pt x="6880" y="6826"/>
                  </a:cubicBezTo>
                  <a:cubicBezTo>
                    <a:pt x="6490" y="6826"/>
                    <a:pt x="6193" y="6569"/>
                    <a:pt x="6111" y="6231"/>
                  </a:cubicBezTo>
                  <a:cubicBezTo>
                    <a:pt x="6070" y="5934"/>
                    <a:pt x="5814" y="5719"/>
                    <a:pt x="5506" y="5719"/>
                  </a:cubicBezTo>
                  <a:lnTo>
                    <a:pt x="596" y="5719"/>
                  </a:lnTo>
                  <a:lnTo>
                    <a:pt x="596" y="4570"/>
                  </a:lnTo>
                  <a:lnTo>
                    <a:pt x="5301" y="4570"/>
                  </a:lnTo>
                  <a:cubicBezTo>
                    <a:pt x="5814" y="4570"/>
                    <a:pt x="6326" y="4775"/>
                    <a:pt x="6664" y="5124"/>
                  </a:cubicBezTo>
                  <a:cubicBezTo>
                    <a:pt x="6726" y="5186"/>
                    <a:pt x="6800" y="5216"/>
                    <a:pt x="6876" y="5216"/>
                  </a:cubicBezTo>
                  <a:cubicBezTo>
                    <a:pt x="6952" y="5216"/>
                    <a:pt x="7028" y="5186"/>
                    <a:pt x="7095" y="5124"/>
                  </a:cubicBezTo>
                  <a:cubicBezTo>
                    <a:pt x="7474" y="4775"/>
                    <a:pt x="7946" y="4570"/>
                    <a:pt x="8458" y="4570"/>
                  </a:cubicBezTo>
                  <a:close/>
                  <a:moveTo>
                    <a:pt x="6872" y="1"/>
                  </a:moveTo>
                  <a:cubicBezTo>
                    <a:pt x="6513" y="1"/>
                    <a:pt x="6156" y="54"/>
                    <a:pt x="5814" y="162"/>
                  </a:cubicBezTo>
                  <a:cubicBezTo>
                    <a:pt x="4911" y="470"/>
                    <a:pt x="4143" y="1105"/>
                    <a:pt x="3763" y="1956"/>
                  </a:cubicBezTo>
                  <a:cubicBezTo>
                    <a:pt x="3035" y="2131"/>
                    <a:pt x="2308" y="2213"/>
                    <a:pt x="1580" y="2213"/>
                  </a:cubicBezTo>
                  <a:cubicBezTo>
                    <a:pt x="985" y="2213"/>
                    <a:pt x="473" y="2725"/>
                    <a:pt x="473" y="3330"/>
                  </a:cubicBezTo>
                  <a:lnTo>
                    <a:pt x="473" y="3966"/>
                  </a:lnTo>
                  <a:lnTo>
                    <a:pt x="298" y="3966"/>
                  </a:lnTo>
                  <a:cubicBezTo>
                    <a:pt x="124" y="3966"/>
                    <a:pt x="1" y="4099"/>
                    <a:pt x="1" y="4263"/>
                  </a:cubicBezTo>
                  <a:lnTo>
                    <a:pt x="1" y="6016"/>
                  </a:lnTo>
                  <a:cubicBezTo>
                    <a:pt x="1" y="6190"/>
                    <a:pt x="124" y="6313"/>
                    <a:pt x="298" y="6313"/>
                  </a:cubicBezTo>
                  <a:lnTo>
                    <a:pt x="5506" y="6313"/>
                  </a:lnTo>
                  <a:cubicBezTo>
                    <a:pt x="5506" y="6313"/>
                    <a:pt x="5557" y="6313"/>
                    <a:pt x="5557" y="6364"/>
                  </a:cubicBezTo>
                  <a:cubicBezTo>
                    <a:pt x="5680" y="6959"/>
                    <a:pt x="6234" y="7431"/>
                    <a:pt x="6880" y="7431"/>
                  </a:cubicBezTo>
                  <a:cubicBezTo>
                    <a:pt x="7515" y="7431"/>
                    <a:pt x="8069" y="6959"/>
                    <a:pt x="8202" y="6364"/>
                  </a:cubicBezTo>
                  <a:cubicBezTo>
                    <a:pt x="8202" y="6313"/>
                    <a:pt x="8243" y="6313"/>
                    <a:pt x="8243" y="6313"/>
                  </a:cubicBezTo>
                  <a:lnTo>
                    <a:pt x="13451" y="6313"/>
                  </a:lnTo>
                  <a:cubicBezTo>
                    <a:pt x="13625" y="6313"/>
                    <a:pt x="13758" y="6190"/>
                    <a:pt x="13758" y="6016"/>
                  </a:cubicBezTo>
                  <a:lnTo>
                    <a:pt x="13758" y="4263"/>
                  </a:lnTo>
                  <a:cubicBezTo>
                    <a:pt x="13758" y="4099"/>
                    <a:pt x="13625" y="3966"/>
                    <a:pt x="13451" y="3966"/>
                  </a:cubicBezTo>
                  <a:lnTo>
                    <a:pt x="13328" y="3966"/>
                  </a:lnTo>
                  <a:lnTo>
                    <a:pt x="13328" y="3330"/>
                  </a:lnTo>
                  <a:cubicBezTo>
                    <a:pt x="13328" y="2725"/>
                    <a:pt x="12815" y="2213"/>
                    <a:pt x="12221" y="2213"/>
                  </a:cubicBezTo>
                  <a:cubicBezTo>
                    <a:pt x="11452" y="2213"/>
                    <a:pt x="10724" y="2131"/>
                    <a:pt x="10037" y="1956"/>
                  </a:cubicBezTo>
                  <a:cubicBezTo>
                    <a:pt x="9658" y="1239"/>
                    <a:pt x="9053" y="634"/>
                    <a:pt x="8325" y="296"/>
                  </a:cubicBezTo>
                  <a:cubicBezTo>
                    <a:pt x="7858" y="100"/>
                    <a:pt x="7363" y="1"/>
                    <a:pt x="6872"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57"/>
          <p:cNvGrpSpPr/>
          <p:nvPr/>
        </p:nvGrpSpPr>
        <p:grpSpPr>
          <a:xfrm>
            <a:off x="4711150" y="1410638"/>
            <a:ext cx="321650" cy="343725"/>
            <a:chOff x="4017663" y="1976825"/>
            <a:chExt cx="321650" cy="343725"/>
          </a:xfrm>
        </p:grpSpPr>
        <p:sp>
          <p:nvSpPr>
            <p:cNvPr id="813" name="Google Shape;813;p57"/>
            <p:cNvSpPr/>
            <p:nvPr/>
          </p:nvSpPr>
          <p:spPr>
            <a:xfrm>
              <a:off x="4224988" y="1984275"/>
              <a:ext cx="78950" cy="78950"/>
            </a:xfrm>
            <a:custGeom>
              <a:avLst/>
              <a:gdLst/>
              <a:ahLst/>
              <a:cxnLst/>
              <a:rect l="l" t="t" r="r" b="b"/>
              <a:pathLst>
                <a:path w="3158" h="3158" extrusionOk="0">
                  <a:moveTo>
                    <a:pt x="0" y="0"/>
                  </a:moveTo>
                  <a:lnTo>
                    <a:pt x="0" y="1538"/>
                  </a:lnTo>
                  <a:cubicBezTo>
                    <a:pt x="0" y="1702"/>
                    <a:pt x="164" y="1835"/>
                    <a:pt x="298" y="1835"/>
                  </a:cubicBezTo>
                  <a:lnTo>
                    <a:pt x="1323" y="1835"/>
                  </a:lnTo>
                  <a:lnTo>
                    <a:pt x="1323" y="2860"/>
                  </a:lnTo>
                  <a:cubicBezTo>
                    <a:pt x="1323" y="3035"/>
                    <a:pt x="1446" y="3158"/>
                    <a:pt x="1620" y="3158"/>
                  </a:cubicBezTo>
                  <a:lnTo>
                    <a:pt x="3158" y="3158"/>
                  </a:lnTo>
                  <a:lnTo>
                    <a:pt x="3158" y="2563"/>
                  </a:lnTo>
                  <a:lnTo>
                    <a:pt x="1917" y="2563"/>
                  </a:lnTo>
                  <a:lnTo>
                    <a:pt x="1917" y="1538"/>
                  </a:lnTo>
                  <a:cubicBezTo>
                    <a:pt x="1917" y="1405"/>
                    <a:pt x="1794" y="1282"/>
                    <a:pt x="1620" y="1282"/>
                  </a:cubicBezTo>
                  <a:lnTo>
                    <a:pt x="595" y="1282"/>
                  </a:lnTo>
                  <a:lnTo>
                    <a:pt x="595"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7"/>
            <p:cNvSpPr/>
            <p:nvPr/>
          </p:nvSpPr>
          <p:spPr>
            <a:xfrm>
              <a:off x="4224988" y="2234150"/>
              <a:ext cx="78950" cy="78950"/>
            </a:xfrm>
            <a:custGeom>
              <a:avLst/>
              <a:gdLst/>
              <a:ahLst/>
              <a:cxnLst/>
              <a:rect l="l" t="t" r="r" b="b"/>
              <a:pathLst>
                <a:path w="3158" h="3158" extrusionOk="0">
                  <a:moveTo>
                    <a:pt x="1620" y="0"/>
                  </a:moveTo>
                  <a:cubicBezTo>
                    <a:pt x="1446" y="0"/>
                    <a:pt x="1323" y="123"/>
                    <a:pt x="1323" y="298"/>
                  </a:cubicBezTo>
                  <a:lnTo>
                    <a:pt x="1323" y="1323"/>
                  </a:lnTo>
                  <a:lnTo>
                    <a:pt x="298" y="1323"/>
                  </a:lnTo>
                  <a:cubicBezTo>
                    <a:pt x="164" y="1323"/>
                    <a:pt x="0" y="1446"/>
                    <a:pt x="0" y="1620"/>
                  </a:cubicBezTo>
                  <a:lnTo>
                    <a:pt x="0" y="3158"/>
                  </a:lnTo>
                  <a:lnTo>
                    <a:pt x="595" y="3158"/>
                  </a:lnTo>
                  <a:lnTo>
                    <a:pt x="595" y="1917"/>
                  </a:lnTo>
                  <a:lnTo>
                    <a:pt x="1620" y="1917"/>
                  </a:lnTo>
                  <a:cubicBezTo>
                    <a:pt x="1794" y="1917"/>
                    <a:pt x="1917" y="1794"/>
                    <a:pt x="1917" y="1620"/>
                  </a:cubicBezTo>
                  <a:lnTo>
                    <a:pt x="1917" y="595"/>
                  </a:lnTo>
                  <a:lnTo>
                    <a:pt x="3158" y="595"/>
                  </a:lnTo>
                  <a:lnTo>
                    <a:pt x="3158"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7"/>
            <p:cNvSpPr/>
            <p:nvPr/>
          </p:nvSpPr>
          <p:spPr>
            <a:xfrm>
              <a:off x="4267538" y="2141125"/>
              <a:ext cx="18225" cy="15125"/>
            </a:xfrm>
            <a:custGeom>
              <a:avLst/>
              <a:gdLst/>
              <a:ahLst/>
              <a:cxnLst/>
              <a:rect l="l" t="t" r="r" b="b"/>
              <a:pathLst>
                <a:path w="729" h="605" extrusionOk="0">
                  <a:moveTo>
                    <a:pt x="349" y="0"/>
                  </a:moveTo>
                  <a:cubicBezTo>
                    <a:pt x="257" y="0"/>
                    <a:pt x="174" y="41"/>
                    <a:pt x="92" y="133"/>
                  </a:cubicBezTo>
                  <a:cubicBezTo>
                    <a:pt x="0" y="390"/>
                    <a:pt x="133" y="605"/>
                    <a:pt x="349" y="605"/>
                  </a:cubicBezTo>
                  <a:cubicBezTo>
                    <a:pt x="564" y="605"/>
                    <a:pt x="728" y="390"/>
                    <a:pt x="646" y="174"/>
                  </a:cubicBezTo>
                  <a:cubicBezTo>
                    <a:pt x="605" y="92"/>
                    <a:pt x="472" y="0"/>
                    <a:pt x="39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7"/>
            <p:cNvSpPr/>
            <p:nvPr/>
          </p:nvSpPr>
          <p:spPr>
            <a:xfrm>
              <a:off x="4017663" y="1976825"/>
              <a:ext cx="321650" cy="343725"/>
            </a:xfrm>
            <a:custGeom>
              <a:avLst/>
              <a:gdLst/>
              <a:ahLst/>
              <a:cxnLst/>
              <a:rect l="l" t="t" r="r" b="b"/>
              <a:pathLst>
                <a:path w="12866" h="13749" extrusionOk="0">
                  <a:moveTo>
                    <a:pt x="2399" y="595"/>
                  </a:moveTo>
                  <a:lnTo>
                    <a:pt x="2399" y="2471"/>
                  </a:lnTo>
                  <a:cubicBezTo>
                    <a:pt x="2184" y="2307"/>
                    <a:pt x="1886" y="2215"/>
                    <a:pt x="1589" y="2215"/>
                  </a:cubicBezTo>
                  <a:lnTo>
                    <a:pt x="1240" y="2215"/>
                  </a:lnTo>
                  <a:lnTo>
                    <a:pt x="1240" y="595"/>
                  </a:lnTo>
                  <a:close/>
                  <a:moveTo>
                    <a:pt x="1589" y="2820"/>
                  </a:moveTo>
                  <a:cubicBezTo>
                    <a:pt x="2009" y="2820"/>
                    <a:pt x="2399" y="3117"/>
                    <a:pt x="2399" y="3589"/>
                  </a:cubicBezTo>
                  <a:cubicBezTo>
                    <a:pt x="2399" y="4009"/>
                    <a:pt x="2050" y="4399"/>
                    <a:pt x="1589" y="4399"/>
                  </a:cubicBezTo>
                  <a:lnTo>
                    <a:pt x="605" y="4399"/>
                  </a:lnTo>
                  <a:lnTo>
                    <a:pt x="605" y="2820"/>
                  </a:lnTo>
                  <a:close/>
                  <a:moveTo>
                    <a:pt x="11707" y="5424"/>
                  </a:moveTo>
                  <a:cubicBezTo>
                    <a:pt x="12005" y="5424"/>
                    <a:pt x="12220" y="5680"/>
                    <a:pt x="12220" y="5936"/>
                  </a:cubicBezTo>
                  <a:lnTo>
                    <a:pt x="12220" y="7812"/>
                  </a:lnTo>
                  <a:cubicBezTo>
                    <a:pt x="12220" y="8110"/>
                    <a:pt x="12005" y="8325"/>
                    <a:pt x="11707" y="8325"/>
                  </a:cubicBezTo>
                  <a:lnTo>
                    <a:pt x="10385" y="8325"/>
                  </a:lnTo>
                  <a:cubicBezTo>
                    <a:pt x="9534" y="8325"/>
                    <a:pt x="8847" y="7638"/>
                    <a:pt x="8888" y="6787"/>
                  </a:cubicBezTo>
                  <a:cubicBezTo>
                    <a:pt x="8929" y="6018"/>
                    <a:pt x="9575" y="5424"/>
                    <a:pt x="10344" y="5424"/>
                  </a:cubicBezTo>
                  <a:close/>
                  <a:moveTo>
                    <a:pt x="2399" y="4737"/>
                  </a:moveTo>
                  <a:lnTo>
                    <a:pt x="2399" y="9012"/>
                  </a:lnTo>
                  <a:cubicBezTo>
                    <a:pt x="2184" y="8838"/>
                    <a:pt x="1886" y="8756"/>
                    <a:pt x="1589" y="8756"/>
                  </a:cubicBezTo>
                  <a:lnTo>
                    <a:pt x="1240" y="8756"/>
                  </a:lnTo>
                  <a:lnTo>
                    <a:pt x="1240" y="4993"/>
                  </a:lnTo>
                  <a:lnTo>
                    <a:pt x="1589" y="4993"/>
                  </a:lnTo>
                  <a:cubicBezTo>
                    <a:pt x="1886" y="4993"/>
                    <a:pt x="2184" y="4870"/>
                    <a:pt x="2399" y="4737"/>
                  </a:cubicBezTo>
                  <a:close/>
                  <a:moveTo>
                    <a:pt x="1589" y="9350"/>
                  </a:moveTo>
                  <a:cubicBezTo>
                    <a:pt x="2009" y="9350"/>
                    <a:pt x="2399" y="9688"/>
                    <a:pt x="2399" y="10119"/>
                  </a:cubicBezTo>
                  <a:cubicBezTo>
                    <a:pt x="2399" y="10591"/>
                    <a:pt x="2050" y="10929"/>
                    <a:pt x="1589" y="10929"/>
                  </a:cubicBezTo>
                  <a:lnTo>
                    <a:pt x="605" y="10929"/>
                  </a:lnTo>
                  <a:lnTo>
                    <a:pt x="605" y="9350"/>
                  </a:lnTo>
                  <a:close/>
                  <a:moveTo>
                    <a:pt x="2399" y="11277"/>
                  </a:moveTo>
                  <a:lnTo>
                    <a:pt x="2399" y="13153"/>
                  </a:lnTo>
                  <a:lnTo>
                    <a:pt x="1240" y="13153"/>
                  </a:lnTo>
                  <a:lnTo>
                    <a:pt x="1240" y="11534"/>
                  </a:lnTo>
                  <a:lnTo>
                    <a:pt x="1589" y="11534"/>
                  </a:lnTo>
                  <a:cubicBezTo>
                    <a:pt x="1886" y="11534"/>
                    <a:pt x="2184" y="11441"/>
                    <a:pt x="2399" y="11277"/>
                  </a:cubicBezTo>
                  <a:close/>
                  <a:moveTo>
                    <a:pt x="11154" y="595"/>
                  </a:moveTo>
                  <a:lnTo>
                    <a:pt x="11154" y="4819"/>
                  </a:lnTo>
                  <a:lnTo>
                    <a:pt x="10385" y="4819"/>
                  </a:lnTo>
                  <a:cubicBezTo>
                    <a:pt x="9226" y="4819"/>
                    <a:pt x="8293" y="5762"/>
                    <a:pt x="8334" y="6921"/>
                  </a:cubicBezTo>
                  <a:cubicBezTo>
                    <a:pt x="8334" y="8028"/>
                    <a:pt x="9226" y="8920"/>
                    <a:pt x="10385" y="8920"/>
                  </a:cubicBezTo>
                  <a:lnTo>
                    <a:pt x="11154" y="8920"/>
                  </a:lnTo>
                  <a:lnTo>
                    <a:pt x="11154" y="13194"/>
                  </a:lnTo>
                  <a:lnTo>
                    <a:pt x="2993" y="13194"/>
                  </a:lnTo>
                  <a:lnTo>
                    <a:pt x="2993" y="595"/>
                  </a:lnTo>
                  <a:close/>
                  <a:moveTo>
                    <a:pt x="943" y="1"/>
                  </a:moveTo>
                  <a:cubicBezTo>
                    <a:pt x="769" y="1"/>
                    <a:pt x="646" y="124"/>
                    <a:pt x="646" y="298"/>
                  </a:cubicBezTo>
                  <a:lnTo>
                    <a:pt x="646" y="2215"/>
                  </a:lnTo>
                  <a:lnTo>
                    <a:pt x="308" y="2215"/>
                  </a:lnTo>
                  <a:cubicBezTo>
                    <a:pt x="133" y="2215"/>
                    <a:pt x="0" y="2348"/>
                    <a:pt x="0" y="2512"/>
                  </a:cubicBezTo>
                  <a:lnTo>
                    <a:pt x="0" y="4696"/>
                  </a:lnTo>
                  <a:cubicBezTo>
                    <a:pt x="0" y="4819"/>
                    <a:pt x="133" y="4993"/>
                    <a:pt x="308" y="4993"/>
                  </a:cubicBezTo>
                  <a:lnTo>
                    <a:pt x="646" y="4993"/>
                  </a:lnTo>
                  <a:lnTo>
                    <a:pt x="646" y="8756"/>
                  </a:lnTo>
                  <a:lnTo>
                    <a:pt x="308" y="8756"/>
                  </a:lnTo>
                  <a:cubicBezTo>
                    <a:pt x="133" y="8756"/>
                    <a:pt x="0" y="8879"/>
                    <a:pt x="0" y="9053"/>
                  </a:cubicBezTo>
                  <a:lnTo>
                    <a:pt x="0" y="11226"/>
                  </a:lnTo>
                  <a:cubicBezTo>
                    <a:pt x="0" y="11400"/>
                    <a:pt x="133" y="11534"/>
                    <a:pt x="308" y="11534"/>
                  </a:cubicBezTo>
                  <a:lnTo>
                    <a:pt x="646" y="11534"/>
                  </a:lnTo>
                  <a:lnTo>
                    <a:pt x="646" y="13451"/>
                  </a:lnTo>
                  <a:cubicBezTo>
                    <a:pt x="646" y="13625"/>
                    <a:pt x="769" y="13748"/>
                    <a:pt x="943" y="13748"/>
                  </a:cubicBezTo>
                  <a:lnTo>
                    <a:pt x="11451" y="13748"/>
                  </a:lnTo>
                  <a:cubicBezTo>
                    <a:pt x="11625" y="13748"/>
                    <a:pt x="11748" y="13625"/>
                    <a:pt x="11748" y="13451"/>
                  </a:cubicBezTo>
                  <a:lnTo>
                    <a:pt x="11748" y="8879"/>
                  </a:lnTo>
                  <a:cubicBezTo>
                    <a:pt x="12353" y="8879"/>
                    <a:pt x="12866" y="8407"/>
                    <a:pt x="12866" y="7771"/>
                  </a:cubicBezTo>
                  <a:lnTo>
                    <a:pt x="12866" y="5936"/>
                  </a:lnTo>
                  <a:cubicBezTo>
                    <a:pt x="12866" y="5332"/>
                    <a:pt x="12353" y="4870"/>
                    <a:pt x="11748" y="4819"/>
                  </a:cubicBezTo>
                  <a:lnTo>
                    <a:pt x="11748" y="298"/>
                  </a:lnTo>
                  <a:cubicBezTo>
                    <a:pt x="11748" y="124"/>
                    <a:pt x="11625" y="1"/>
                    <a:pt x="11451"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7"/>
            <p:cNvSpPr/>
            <p:nvPr/>
          </p:nvSpPr>
          <p:spPr>
            <a:xfrm>
              <a:off x="4126563" y="2048350"/>
              <a:ext cx="92050" cy="14875"/>
            </a:xfrm>
            <a:custGeom>
              <a:avLst/>
              <a:gdLst/>
              <a:ahLst/>
              <a:cxnLst/>
              <a:rect l="l" t="t" r="r" b="b"/>
              <a:pathLst>
                <a:path w="3682" h="595" extrusionOk="0">
                  <a:moveTo>
                    <a:pt x="308" y="0"/>
                  </a:moveTo>
                  <a:cubicBezTo>
                    <a:pt x="134" y="0"/>
                    <a:pt x="1" y="123"/>
                    <a:pt x="1" y="338"/>
                  </a:cubicBezTo>
                  <a:cubicBezTo>
                    <a:pt x="52" y="472"/>
                    <a:pt x="175" y="595"/>
                    <a:pt x="308" y="595"/>
                  </a:cubicBezTo>
                  <a:lnTo>
                    <a:pt x="3384" y="595"/>
                  </a:lnTo>
                  <a:cubicBezTo>
                    <a:pt x="3548" y="595"/>
                    <a:pt x="3681" y="420"/>
                    <a:pt x="3681" y="256"/>
                  </a:cubicBezTo>
                  <a:cubicBezTo>
                    <a:pt x="3640" y="82"/>
                    <a:pt x="3507" y="0"/>
                    <a:pt x="3384"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7"/>
            <p:cNvSpPr/>
            <p:nvPr/>
          </p:nvSpPr>
          <p:spPr>
            <a:xfrm>
              <a:off x="4137338" y="2092175"/>
              <a:ext cx="70500" cy="14875"/>
            </a:xfrm>
            <a:custGeom>
              <a:avLst/>
              <a:gdLst/>
              <a:ahLst/>
              <a:cxnLst/>
              <a:rect l="l" t="t" r="r" b="b"/>
              <a:pathLst>
                <a:path w="2820" h="595" extrusionOk="0">
                  <a:moveTo>
                    <a:pt x="298" y="0"/>
                  </a:moveTo>
                  <a:cubicBezTo>
                    <a:pt x="134" y="0"/>
                    <a:pt x="0" y="123"/>
                    <a:pt x="41" y="338"/>
                  </a:cubicBezTo>
                  <a:cubicBezTo>
                    <a:pt x="41" y="461"/>
                    <a:pt x="175" y="595"/>
                    <a:pt x="339" y="595"/>
                  </a:cubicBezTo>
                  <a:lnTo>
                    <a:pt x="2522" y="595"/>
                  </a:lnTo>
                  <a:cubicBezTo>
                    <a:pt x="2697" y="595"/>
                    <a:pt x="2820" y="420"/>
                    <a:pt x="2820" y="205"/>
                  </a:cubicBezTo>
                  <a:cubicBezTo>
                    <a:pt x="2779" y="82"/>
                    <a:pt x="2645" y="0"/>
                    <a:pt x="2481"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 name="Google Shape;819;p57"/>
          <p:cNvGrpSpPr/>
          <p:nvPr/>
        </p:nvGrpSpPr>
        <p:grpSpPr>
          <a:xfrm>
            <a:off x="1323946" y="2978275"/>
            <a:ext cx="343950" cy="343725"/>
            <a:chOff x="3287238" y="1976825"/>
            <a:chExt cx="343950" cy="343725"/>
          </a:xfrm>
        </p:grpSpPr>
        <p:sp>
          <p:nvSpPr>
            <p:cNvPr id="820" name="Google Shape;820;p57"/>
            <p:cNvSpPr/>
            <p:nvPr/>
          </p:nvSpPr>
          <p:spPr>
            <a:xfrm>
              <a:off x="3339763" y="2075000"/>
              <a:ext cx="43600" cy="14875"/>
            </a:xfrm>
            <a:custGeom>
              <a:avLst/>
              <a:gdLst/>
              <a:ahLst/>
              <a:cxnLst/>
              <a:rect l="l" t="t" r="r" b="b"/>
              <a:pathLst>
                <a:path w="1744" h="595" extrusionOk="0">
                  <a:moveTo>
                    <a:pt x="1" y="0"/>
                  </a:moveTo>
                  <a:lnTo>
                    <a:pt x="1" y="595"/>
                  </a:lnTo>
                  <a:lnTo>
                    <a:pt x="1744" y="595"/>
                  </a:lnTo>
                  <a:lnTo>
                    <a:pt x="1744"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7"/>
            <p:cNvSpPr/>
            <p:nvPr/>
          </p:nvSpPr>
          <p:spPr>
            <a:xfrm>
              <a:off x="3339763" y="2115475"/>
              <a:ext cx="43600" cy="15150"/>
            </a:xfrm>
            <a:custGeom>
              <a:avLst/>
              <a:gdLst/>
              <a:ahLst/>
              <a:cxnLst/>
              <a:rect l="l" t="t" r="r" b="b"/>
              <a:pathLst>
                <a:path w="1744" h="606" extrusionOk="0">
                  <a:moveTo>
                    <a:pt x="1" y="1"/>
                  </a:moveTo>
                  <a:lnTo>
                    <a:pt x="1" y="606"/>
                  </a:lnTo>
                  <a:lnTo>
                    <a:pt x="1744" y="606"/>
                  </a:lnTo>
                  <a:lnTo>
                    <a:pt x="1744"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7"/>
            <p:cNvSpPr/>
            <p:nvPr/>
          </p:nvSpPr>
          <p:spPr>
            <a:xfrm>
              <a:off x="3427163" y="2051425"/>
              <a:ext cx="43850" cy="13850"/>
            </a:xfrm>
            <a:custGeom>
              <a:avLst/>
              <a:gdLst/>
              <a:ahLst/>
              <a:cxnLst/>
              <a:rect l="l" t="t" r="r" b="b"/>
              <a:pathLst>
                <a:path w="1754" h="554" extrusionOk="0">
                  <a:moveTo>
                    <a:pt x="1" y="0"/>
                  </a:moveTo>
                  <a:lnTo>
                    <a:pt x="1" y="554"/>
                  </a:lnTo>
                  <a:lnTo>
                    <a:pt x="1754" y="554"/>
                  </a:lnTo>
                  <a:lnTo>
                    <a:pt x="1754"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7"/>
            <p:cNvSpPr/>
            <p:nvPr/>
          </p:nvSpPr>
          <p:spPr>
            <a:xfrm>
              <a:off x="3427163" y="2090875"/>
              <a:ext cx="43850" cy="15150"/>
            </a:xfrm>
            <a:custGeom>
              <a:avLst/>
              <a:gdLst/>
              <a:ahLst/>
              <a:cxnLst/>
              <a:rect l="l" t="t" r="r" b="b"/>
              <a:pathLst>
                <a:path w="1754" h="606" extrusionOk="0">
                  <a:moveTo>
                    <a:pt x="1" y="1"/>
                  </a:moveTo>
                  <a:lnTo>
                    <a:pt x="1" y="606"/>
                  </a:lnTo>
                  <a:lnTo>
                    <a:pt x="1754" y="606"/>
                  </a:lnTo>
                  <a:lnTo>
                    <a:pt x="1754"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7"/>
            <p:cNvSpPr/>
            <p:nvPr/>
          </p:nvSpPr>
          <p:spPr>
            <a:xfrm>
              <a:off x="3287238" y="1976825"/>
              <a:ext cx="343950" cy="343725"/>
            </a:xfrm>
            <a:custGeom>
              <a:avLst/>
              <a:gdLst/>
              <a:ahLst/>
              <a:cxnLst/>
              <a:rect l="l" t="t" r="r" b="b"/>
              <a:pathLst>
                <a:path w="13758" h="13749" extrusionOk="0">
                  <a:moveTo>
                    <a:pt x="8806" y="2984"/>
                  </a:moveTo>
                  <a:lnTo>
                    <a:pt x="11328" y="10888"/>
                  </a:lnTo>
                  <a:lnTo>
                    <a:pt x="10211" y="11318"/>
                  </a:lnTo>
                  <a:lnTo>
                    <a:pt x="7740" y="3415"/>
                  </a:lnTo>
                  <a:lnTo>
                    <a:pt x="8806" y="2984"/>
                  </a:lnTo>
                  <a:close/>
                  <a:moveTo>
                    <a:pt x="3547" y="1744"/>
                  </a:moveTo>
                  <a:lnTo>
                    <a:pt x="3547" y="2471"/>
                  </a:lnTo>
                  <a:lnTo>
                    <a:pt x="3547" y="2769"/>
                  </a:lnTo>
                  <a:lnTo>
                    <a:pt x="3547" y="11400"/>
                  </a:lnTo>
                  <a:lnTo>
                    <a:pt x="2399" y="11400"/>
                  </a:lnTo>
                  <a:lnTo>
                    <a:pt x="2399" y="1744"/>
                  </a:lnTo>
                  <a:close/>
                  <a:moveTo>
                    <a:pt x="5300" y="3076"/>
                  </a:moveTo>
                  <a:lnTo>
                    <a:pt x="5300" y="11400"/>
                  </a:lnTo>
                  <a:lnTo>
                    <a:pt x="4152" y="11400"/>
                  </a:lnTo>
                  <a:lnTo>
                    <a:pt x="4152" y="3076"/>
                  </a:lnTo>
                  <a:close/>
                  <a:moveTo>
                    <a:pt x="7053" y="595"/>
                  </a:moveTo>
                  <a:lnTo>
                    <a:pt x="7053" y="11400"/>
                  </a:lnTo>
                  <a:lnTo>
                    <a:pt x="5895" y="11400"/>
                  </a:lnTo>
                  <a:lnTo>
                    <a:pt x="5895" y="2471"/>
                  </a:lnTo>
                  <a:lnTo>
                    <a:pt x="5895" y="595"/>
                  </a:lnTo>
                  <a:close/>
                  <a:moveTo>
                    <a:pt x="7648" y="5127"/>
                  </a:moveTo>
                  <a:lnTo>
                    <a:pt x="9657" y="11400"/>
                  </a:lnTo>
                  <a:lnTo>
                    <a:pt x="7648" y="11400"/>
                  </a:lnTo>
                  <a:lnTo>
                    <a:pt x="7648" y="5127"/>
                  </a:lnTo>
                  <a:close/>
                  <a:moveTo>
                    <a:pt x="13163" y="8499"/>
                  </a:moveTo>
                  <a:lnTo>
                    <a:pt x="13163" y="13153"/>
                  </a:lnTo>
                  <a:lnTo>
                    <a:pt x="605" y="13153"/>
                  </a:lnTo>
                  <a:lnTo>
                    <a:pt x="605" y="8499"/>
                  </a:lnTo>
                  <a:lnTo>
                    <a:pt x="1753" y="8499"/>
                  </a:lnTo>
                  <a:lnTo>
                    <a:pt x="1753" y="11698"/>
                  </a:lnTo>
                  <a:cubicBezTo>
                    <a:pt x="1753" y="11831"/>
                    <a:pt x="1887" y="11995"/>
                    <a:pt x="2051" y="11995"/>
                  </a:cubicBezTo>
                  <a:lnTo>
                    <a:pt x="11666" y="11995"/>
                  </a:lnTo>
                  <a:cubicBezTo>
                    <a:pt x="11841" y="11995"/>
                    <a:pt x="11964" y="11831"/>
                    <a:pt x="11964" y="11698"/>
                  </a:cubicBezTo>
                  <a:lnTo>
                    <a:pt x="11964" y="8499"/>
                  </a:lnTo>
                  <a:close/>
                  <a:moveTo>
                    <a:pt x="5598" y="1"/>
                  </a:moveTo>
                  <a:cubicBezTo>
                    <a:pt x="5434" y="1"/>
                    <a:pt x="5300" y="124"/>
                    <a:pt x="5300" y="298"/>
                  </a:cubicBezTo>
                  <a:lnTo>
                    <a:pt x="5300" y="2471"/>
                  </a:lnTo>
                  <a:lnTo>
                    <a:pt x="4152" y="2471"/>
                  </a:lnTo>
                  <a:lnTo>
                    <a:pt x="4152" y="1446"/>
                  </a:lnTo>
                  <a:cubicBezTo>
                    <a:pt x="4152" y="1323"/>
                    <a:pt x="4019" y="1149"/>
                    <a:pt x="3845" y="1149"/>
                  </a:cubicBezTo>
                  <a:lnTo>
                    <a:pt x="2102" y="1149"/>
                  </a:lnTo>
                  <a:cubicBezTo>
                    <a:pt x="1928" y="1149"/>
                    <a:pt x="1794" y="1323"/>
                    <a:pt x="1794" y="1446"/>
                  </a:cubicBezTo>
                  <a:lnTo>
                    <a:pt x="1794" y="7894"/>
                  </a:lnTo>
                  <a:lnTo>
                    <a:pt x="308" y="7894"/>
                  </a:lnTo>
                  <a:cubicBezTo>
                    <a:pt x="134" y="7894"/>
                    <a:pt x="0" y="8028"/>
                    <a:pt x="0" y="8202"/>
                  </a:cubicBezTo>
                  <a:lnTo>
                    <a:pt x="0" y="13451"/>
                  </a:lnTo>
                  <a:cubicBezTo>
                    <a:pt x="0" y="13625"/>
                    <a:pt x="134" y="13748"/>
                    <a:pt x="308" y="13748"/>
                  </a:cubicBezTo>
                  <a:lnTo>
                    <a:pt x="13460" y="13748"/>
                  </a:lnTo>
                  <a:cubicBezTo>
                    <a:pt x="13635" y="13748"/>
                    <a:pt x="13758" y="13625"/>
                    <a:pt x="13758" y="13451"/>
                  </a:cubicBezTo>
                  <a:lnTo>
                    <a:pt x="13758" y="8202"/>
                  </a:lnTo>
                  <a:cubicBezTo>
                    <a:pt x="13758" y="8028"/>
                    <a:pt x="13635" y="7894"/>
                    <a:pt x="13460" y="7894"/>
                  </a:cubicBezTo>
                  <a:lnTo>
                    <a:pt x="11666" y="7894"/>
                  </a:lnTo>
                  <a:cubicBezTo>
                    <a:pt x="11492" y="7894"/>
                    <a:pt x="11369" y="8028"/>
                    <a:pt x="11369" y="8202"/>
                  </a:cubicBezTo>
                  <a:lnTo>
                    <a:pt x="11369" y="9135"/>
                  </a:lnTo>
                  <a:lnTo>
                    <a:pt x="9278" y="2512"/>
                  </a:lnTo>
                  <a:cubicBezTo>
                    <a:pt x="9227" y="2430"/>
                    <a:pt x="9186" y="2389"/>
                    <a:pt x="9104" y="2348"/>
                  </a:cubicBezTo>
                  <a:cubicBezTo>
                    <a:pt x="9022" y="2307"/>
                    <a:pt x="8929" y="2307"/>
                    <a:pt x="8888" y="2307"/>
                  </a:cubicBezTo>
                  <a:lnTo>
                    <a:pt x="7648" y="2820"/>
                  </a:lnTo>
                  <a:lnTo>
                    <a:pt x="7648" y="298"/>
                  </a:lnTo>
                  <a:cubicBezTo>
                    <a:pt x="7648" y="124"/>
                    <a:pt x="7484" y="1"/>
                    <a:pt x="7351"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25" name="Google Shape;825;p57"/>
          <p:cNvCxnSpPr>
            <a:stCxn id="793" idx="2"/>
            <a:endCxn id="792" idx="0"/>
          </p:cNvCxnSpPr>
          <p:nvPr/>
        </p:nvCxnSpPr>
        <p:spPr>
          <a:xfrm>
            <a:off x="1495925" y="1840663"/>
            <a:ext cx="0" cy="1051200"/>
          </a:xfrm>
          <a:prstGeom prst="straightConnector1">
            <a:avLst/>
          </a:prstGeom>
          <a:noFill/>
          <a:ln w="19050" cap="flat" cmpd="sng">
            <a:solidFill>
              <a:schemeClr val="dk1"/>
            </a:solidFill>
            <a:prstDash val="solid"/>
            <a:round/>
            <a:headEnd type="none" w="med" len="med"/>
            <a:tailEnd type="none" w="med" len="med"/>
          </a:ln>
        </p:spPr>
      </p:cxnSp>
      <p:cxnSp>
        <p:nvCxnSpPr>
          <p:cNvPr id="826" name="Google Shape;826;p57"/>
          <p:cNvCxnSpPr>
            <a:stCxn id="792" idx="2"/>
          </p:cNvCxnSpPr>
          <p:nvPr/>
        </p:nvCxnSpPr>
        <p:spPr>
          <a:xfrm>
            <a:off x="1495925" y="3408275"/>
            <a:ext cx="0" cy="1772400"/>
          </a:xfrm>
          <a:prstGeom prst="straightConnector1">
            <a:avLst/>
          </a:prstGeom>
          <a:noFill/>
          <a:ln w="19050" cap="flat" cmpd="sng">
            <a:solidFill>
              <a:schemeClr val="dk1"/>
            </a:solidFill>
            <a:prstDash val="solid"/>
            <a:round/>
            <a:headEnd type="none" w="med" len="med"/>
            <a:tailEnd type="none" w="med" len="med"/>
          </a:ln>
        </p:spPr>
      </p:cxnSp>
      <p:cxnSp>
        <p:nvCxnSpPr>
          <p:cNvPr id="827" name="Google Shape;827;p57"/>
          <p:cNvCxnSpPr>
            <a:stCxn id="791" idx="2"/>
            <a:endCxn id="790" idx="0"/>
          </p:cNvCxnSpPr>
          <p:nvPr/>
        </p:nvCxnSpPr>
        <p:spPr>
          <a:xfrm>
            <a:off x="4871975" y="1840663"/>
            <a:ext cx="0" cy="1051200"/>
          </a:xfrm>
          <a:prstGeom prst="straightConnector1">
            <a:avLst/>
          </a:prstGeom>
          <a:noFill/>
          <a:ln w="19050" cap="flat" cmpd="sng">
            <a:solidFill>
              <a:schemeClr val="dk1"/>
            </a:solidFill>
            <a:prstDash val="solid"/>
            <a:round/>
            <a:headEnd type="none" w="med" len="med"/>
            <a:tailEnd type="none" w="med" len="med"/>
          </a:ln>
        </p:spPr>
      </p:cxnSp>
      <p:cxnSp>
        <p:nvCxnSpPr>
          <p:cNvPr id="828" name="Google Shape;828;p57"/>
          <p:cNvCxnSpPr>
            <a:stCxn id="790" idx="2"/>
          </p:cNvCxnSpPr>
          <p:nvPr/>
        </p:nvCxnSpPr>
        <p:spPr>
          <a:xfrm>
            <a:off x="4871975" y="3408275"/>
            <a:ext cx="0" cy="178560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527556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4" name="Google Shape;794;p57"/>
          <p:cNvSpPr txBox="1">
            <a:spLocks noGrp="1"/>
          </p:cNvSpPr>
          <p:nvPr>
            <p:ph type="title"/>
          </p:nvPr>
        </p:nvSpPr>
        <p:spPr>
          <a:xfrm>
            <a:off x="539515" y="141596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The incidence of brain cancer in people in the last 4 years</a:t>
            </a:r>
          </a:p>
        </p:txBody>
      </p:sp>
      <p:grpSp>
        <p:nvGrpSpPr>
          <p:cNvPr id="18" name="Group 5">
            <a:extLst>
              <a:ext uri="{FF2B5EF4-FFF2-40B4-BE49-F238E27FC236}">
                <a16:creationId xmlns:a16="http://schemas.microsoft.com/office/drawing/2014/main" id="{9892523D-02D7-09E4-236E-332377BD76A5}"/>
              </a:ext>
            </a:extLst>
          </p:cNvPr>
          <p:cNvGrpSpPr/>
          <p:nvPr/>
        </p:nvGrpSpPr>
        <p:grpSpPr>
          <a:xfrm>
            <a:off x="539515" y="2355320"/>
            <a:ext cx="2031452" cy="440448"/>
            <a:chOff x="0" y="0"/>
            <a:chExt cx="989506" cy="214539"/>
          </a:xfrm>
        </p:grpSpPr>
        <p:sp>
          <p:nvSpPr>
            <p:cNvPr id="19" name="Freeform 6">
              <a:extLst>
                <a:ext uri="{FF2B5EF4-FFF2-40B4-BE49-F238E27FC236}">
                  <a16:creationId xmlns:a16="http://schemas.microsoft.com/office/drawing/2014/main" id="{D4E24FAA-0943-63BA-E94E-603DA5ABD1AF}"/>
                </a:ext>
              </a:extLst>
            </p:cNvPr>
            <p:cNvSpPr/>
            <p:nvPr/>
          </p:nvSpPr>
          <p:spPr>
            <a:xfrm>
              <a:off x="0" y="0"/>
              <a:ext cx="989506" cy="214539"/>
            </a:xfrm>
            <a:custGeom>
              <a:avLst/>
              <a:gdLst/>
              <a:ahLst/>
              <a:cxnLst/>
              <a:rect l="l" t="t" r="r" b="b"/>
              <a:pathLst>
                <a:path w="989506" h="214539">
                  <a:moveTo>
                    <a:pt x="0" y="0"/>
                  </a:moveTo>
                  <a:lnTo>
                    <a:pt x="989506" y="0"/>
                  </a:lnTo>
                  <a:lnTo>
                    <a:pt x="989506" y="214539"/>
                  </a:lnTo>
                  <a:lnTo>
                    <a:pt x="0" y="214539"/>
                  </a:lnTo>
                  <a:close/>
                </a:path>
              </a:pathLst>
            </a:custGeom>
            <a:solidFill>
              <a:srgbClr val="000000">
                <a:alpha val="0"/>
              </a:srgbClr>
            </a:solidFill>
            <a:ln w="9525" cap="sq">
              <a:noFill/>
              <a:prstDash val="solid"/>
              <a:miter/>
            </a:ln>
          </p:spPr>
          <p:txBody>
            <a:bodyPr/>
            <a:lstStyle/>
            <a:p>
              <a:endParaRPr lang="en-US" sz="1200">
                <a:ln w="0"/>
                <a:solidFill>
                  <a:schemeClr val="tx1"/>
                </a:solidFill>
                <a:effectLst>
                  <a:outerShdw blurRad="38100" dist="19050" dir="2700000" algn="tl" rotWithShape="0">
                    <a:schemeClr val="dk1">
                      <a:alpha val="40000"/>
                    </a:schemeClr>
                  </a:outerShdw>
                </a:effectLst>
              </a:endParaRPr>
            </a:p>
          </p:txBody>
        </p:sp>
        <p:sp>
          <p:nvSpPr>
            <p:cNvPr id="20" name="TextBox 7">
              <a:extLst>
                <a:ext uri="{FF2B5EF4-FFF2-40B4-BE49-F238E27FC236}">
                  <a16:creationId xmlns:a16="http://schemas.microsoft.com/office/drawing/2014/main" id="{31981887-1214-85EB-1699-4181ADDFF174}"/>
                </a:ext>
              </a:extLst>
            </p:cNvPr>
            <p:cNvSpPr txBox="1"/>
            <p:nvPr/>
          </p:nvSpPr>
          <p:spPr>
            <a:xfrm>
              <a:off x="0" y="-76200"/>
              <a:ext cx="989506" cy="290739"/>
            </a:xfrm>
            <a:prstGeom prst="rect">
              <a:avLst/>
            </a:prstGeom>
            <a:ln>
              <a:solidFill>
                <a:schemeClr val="tx1"/>
              </a:solidFill>
            </a:ln>
          </p:spPr>
          <p:txBody>
            <a:bodyPr lIns="33867" tIns="33867" rIns="33867" bIns="33867" rtlCol="0" anchor="ctr"/>
            <a:lstStyle/>
            <a:p>
              <a:pPr algn="ctr">
                <a:lnSpc>
                  <a:spcPts val="3267"/>
                </a:lnSpc>
              </a:pPr>
              <a:r>
                <a:rPr lang="en-US" sz="2333" dirty="0">
                  <a:ln w="0"/>
                  <a:solidFill>
                    <a:schemeClr val="tx1"/>
                  </a:solidFill>
                  <a:effectLst>
                    <a:outerShdw blurRad="38100" dist="19050" dir="2700000" algn="tl" rotWithShape="0">
                      <a:schemeClr val="dk1">
                        <a:alpha val="40000"/>
                      </a:schemeClr>
                    </a:outerShdw>
                  </a:effectLst>
                  <a:latin typeface="DM Sans Bold"/>
                </a:rPr>
                <a:t>2020</a:t>
              </a:r>
            </a:p>
          </p:txBody>
        </p:sp>
      </p:grpSp>
      <p:grpSp>
        <p:nvGrpSpPr>
          <p:cNvPr id="21" name="Group 8">
            <a:extLst>
              <a:ext uri="{FF2B5EF4-FFF2-40B4-BE49-F238E27FC236}">
                <a16:creationId xmlns:a16="http://schemas.microsoft.com/office/drawing/2014/main" id="{768308CA-03D2-07D3-E8CA-94B11AF4859E}"/>
              </a:ext>
            </a:extLst>
          </p:cNvPr>
          <p:cNvGrpSpPr/>
          <p:nvPr/>
        </p:nvGrpSpPr>
        <p:grpSpPr>
          <a:xfrm>
            <a:off x="2570967" y="2355320"/>
            <a:ext cx="2021152" cy="440448"/>
            <a:chOff x="0" y="0"/>
            <a:chExt cx="984489" cy="214539"/>
          </a:xfrm>
        </p:grpSpPr>
        <p:sp>
          <p:nvSpPr>
            <p:cNvPr id="22" name="Freeform 9">
              <a:extLst>
                <a:ext uri="{FF2B5EF4-FFF2-40B4-BE49-F238E27FC236}">
                  <a16:creationId xmlns:a16="http://schemas.microsoft.com/office/drawing/2014/main" id="{3E03E790-8044-12D6-6261-08C95E499E55}"/>
                </a:ext>
              </a:extLst>
            </p:cNvPr>
            <p:cNvSpPr/>
            <p:nvPr/>
          </p:nvSpPr>
          <p:spPr>
            <a:xfrm>
              <a:off x="0" y="0"/>
              <a:ext cx="984489" cy="214539"/>
            </a:xfrm>
            <a:custGeom>
              <a:avLst/>
              <a:gdLst/>
              <a:ahLst/>
              <a:cxnLst/>
              <a:rect l="l" t="t" r="r" b="b"/>
              <a:pathLst>
                <a:path w="984489" h="214539">
                  <a:moveTo>
                    <a:pt x="0" y="0"/>
                  </a:moveTo>
                  <a:lnTo>
                    <a:pt x="984489" y="0"/>
                  </a:lnTo>
                  <a:lnTo>
                    <a:pt x="984489" y="214539"/>
                  </a:lnTo>
                  <a:lnTo>
                    <a:pt x="0" y="214539"/>
                  </a:lnTo>
                  <a:close/>
                </a:path>
              </a:pathLst>
            </a:custGeom>
            <a:solidFill>
              <a:srgbClr val="000000">
                <a:alpha val="0"/>
              </a:srgbClr>
            </a:solidFill>
            <a:ln w="9525" cap="sq">
              <a:noFill/>
              <a:prstDash val="solid"/>
              <a:miter/>
            </a:ln>
          </p:spPr>
          <p:txBody>
            <a:bodyPr/>
            <a:lstStyle/>
            <a:p>
              <a:endParaRPr lang="en-US" sz="1200" dirty="0">
                <a:ln w="0"/>
                <a:solidFill>
                  <a:schemeClr val="tx1"/>
                </a:solidFill>
                <a:effectLst>
                  <a:outerShdw blurRad="38100" dist="19050" dir="2700000" algn="tl" rotWithShape="0">
                    <a:schemeClr val="dk1">
                      <a:alpha val="40000"/>
                    </a:schemeClr>
                  </a:outerShdw>
                </a:effectLst>
              </a:endParaRPr>
            </a:p>
          </p:txBody>
        </p:sp>
        <p:sp>
          <p:nvSpPr>
            <p:cNvPr id="23" name="TextBox 10">
              <a:extLst>
                <a:ext uri="{FF2B5EF4-FFF2-40B4-BE49-F238E27FC236}">
                  <a16:creationId xmlns:a16="http://schemas.microsoft.com/office/drawing/2014/main" id="{B74D3881-371C-9FA4-DAAC-344FBD5BBBB5}"/>
                </a:ext>
              </a:extLst>
            </p:cNvPr>
            <p:cNvSpPr txBox="1"/>
            <p:nvPr/>
          </p:nvSpPr>
          <p:spPr>
            <a:xfrm>
              <a:off x="0" y="-76200"/>
              <a:ext cx="984489" cy="290739"/>
            </a:xfrm>
            <a:prstGeom prst="rect">
              <a:avLst/>
            </a:prstGeom>
            <a:ln>
              <a:solidFill>
                <a:schemeClr val="tx1"/>
              </a:solidFill>
            </a:ln>
          </p:spPr>
          <p:txBody>
            <a:bodyPr lIns="33867" tIns="33867" rIns="33867" bIns="33867" rtlCol="0" anchor="ctr"/>
            <a:lstStyle/>
            <a:p>
              <a:pPr algn="ctr">
                <a:lnSpc>
                  <a:spcPts val="3267"/>
                </a:lnSpc>
              </a:pPr>
              <a:r>
                <a:rPr lang="en-US" sz="2333" dirty="0">
                  <a:ln w="0"/>
                  <a:solidFill>
                    <a:schemeClr val="tx1"/>
                  </a:solidFill>
                  <a:effectLst>
                    <a:outerShdw blurRad="38100" dist="19050" dir="2700000" algn="tl" rotWithShape="0">
                      <a:schemeClr val="dk1">
                        <a:alpha val="40000"/>
                      </a:schemeClr>
                    </a:outerShdw>
                  </a:effectLst>
                  <a:latin typeface="DM Sans Bold"/>
                </a:rPr>
                <a:t>2021</a:t>
              </a:r>
            </a:p>
          </p:txBody>
        </p:sp>
      </p:grpSp>
      <p:grpSp>
        <p:nvGrpSpPr>
          <p:cNvPr id="24" name="Group 11">
            <a:extLst>
              <a:ext uri="{FF2B5EF4-FFF2-40B4-BE49-F238E27FC236}">
                <a16:creationId xmlns:a16="http://schemas.microsoft.com/office/drawing/2014/main" id="{D2A253EF-741D-E9EA-B762-247E1992CFD7}"/>
              </a:ext>
            </a:extLst>
          </p:cNvPr>
          <p:cNvGrpSpPr/>
          <p:nvPr/>
        </p:nvGrpSpPr>
        <p:grpSpPr>
          <a:xfrm>
            <a:off x="6589012" y="2198881"/>
            <a:ext cx="2015473" cy="599684"/>
            <a:chOff x="0" y="-76200"/>
            <a:chExt cx="981723" cy="292102"/>
          </a:xfrm>
        </p:grpSpPr>
        <p:sp>
          <p:nvSpPr>
            <p:cNvPr id="25" name="Freeform 12">
              <a:extLst>
                <a:ext uri="{FF2B5EF4-FFF2-40B4-BE49-F238E27FC236}">
                  <a16:creationId xmlns:a16="http://schemas.microsoft.com/office/drawing/2014/main" id="{7708F3DE-E7E0-C498-D90B-3683CE48800C}"/>
                </a:ext>
              </a:extLst>
            </p:cNvPr>
            <p:cNvSpPr/>
            <p:nvPr/>
          </p:nvSpPr>
          <p:spPr>
            <a:xfrm>
              <a:off x="0" y="0"/>
              <a:ext cx="981723" cy="215902"/>
            </a:xfrm>
            <a:custGeom>
              <a:avLst/>
              <a:gdLst/>
              <a:ahLst/>
              <a:cxnLst/>
              <a:rect l="l" t="t" r="r" b="b"/>
              <a:pathLst>
                <a:path w="981723" h="215902">
                  <a:moveTo>
                    <a:pt x="0" y="0"/>
                  </a:moveTo>
                  <a:lnTo>
                    <a:pt x="981723" y="0"/>
                  </a:lnTo>
                  <a:lnTo>
                    <a:pt x="981723" y="215902"/>
                  </a:lnTo>
                  <a:lnTo>
                    <a:pt x="0" y="215902"/>
                  </a:lnTo>
                  <a:close/>
                </a:path>
              </a:pathLst>
            </a:custGeom>
            <a:solidFill>
              <a:srgbClr val="000000">
                <a:alpha val="0"/>
              </a:srgbClr>
            </a:solidFill>
            <a:ln w="9525" cap="sq">
              <a:noFill/>
              <a:prstDash val="solid"/>
              <a:miter/>
            </a:ln>
          </p:spPr>
          <p:txBody>
            <a:bodyPr/>
            <a:lstStyle/>
            <a:p>
              <a:endParaRPr lang="en-US" sz="1200">
                <a:ln w="0"/>
                <a:solidFill>
                  <a:schemeClr val="tx1"/>
                </a:solidFill>
                <a:effectLst>
                  <a:outerShdw blurRad="38100" dist="19050" dir="2700000" algn="tl" rotWithShape="0">
                    <a:schemeClr val="dk1">
                      <a:alpha val="40000"/>
                    </a:schemeClr>
                  </a:outerShdw>
                </a:effectLst>
              </a:endParaRPr>
            </a:p>
          </p:txBody>
        </p:sp>
        <p:sp>
          <p:nvSpPr>
            <p:cNvPr id="26" name="TextBox 13">
              <a:extLst>
                <a:ext uri="{FF2B5EF4-FFF2-40B4-BE49-F238E27FC236}">
                  <a16:creationId xmlns:a16="http://schemas.microsoft.com/office/drawing/2014/main" id="{39D4FA5A-BC9F-2744-60B0-51D7AD479E29}"/>
                </a:ext>
              </a:extLst>
            </p:cNvPr>
            <p:cNvSpPr txBox="1"/>
            <p:nvPr/>
          </p:nvSpPr>
          <p:spPr>
            <a:xfrm>
              <a:off x="0" y="-76200"/>
              <a:ext cx="981723" cy="292102"/>
            </a:xfrm>
            <a:prstGeom prst="rect">
              <a:avLst/>
            </a:prstGeom>
            <a:ln>
              <a:solidFill>
                <a:schemeClr val="tx1"/>
              </a:solidFill>
            </a:ln>
          </p:spPr>
          <p:txBody>
            <a:bodyPr lIns="33867" tIns="33867" rIns="33867" bIns="33867" rtlCol="0" anchor="ctr"/>
            <a:lstStyle/>
            <a:p>
              <a:pPr algn="ctr">
                <a:lnSpc>
                  <a:spcPts val="3267"/>
                </a:lnSpc>
              </a:pPr>
              <a:r>
                <a:rPr lang="en-US" sz="2333" dirty="0">
                  <a:ln w="0"/>
                  <a:solidFill>
                    <a:schemeClr val="tx1"/>
                  </a:solidFill>
                  <a:effectLst>
                    <a:outerShdw blurRad="38100" dist="19050" dir="2700000" algn="tl" rotWithShape="0">
                      <a:schemeClr val="dk1">
                        <a:alpha val="40000"/>
                      </a:schemeClr>
                    </a:outerShdw>
                  </a:effectLst>
                  <a:latin typeface="DM Sans Bold"/>
                </a:rPr>
                <a:t>2023</a:t>
              </a:r>
            </a:p>
          </p:txBody>
        </p:sp>
      </p:grpSp>
      <p:grpSp>
        <p:nvGrpSpPr>
          <p:cNvPr id="27" name="Group 14">
            <a:extLst>
              <a:ext uri="{FF2B5EF4-FFF2-40B4-BE49-F238E27FC236}">
                <a16:creationId xmlns:a16="http://schemas.microsoft.com/office/drawing/2014/main" id="{F8520919-D298-B0D4-782E-D5655D435992}"/>
              </a:ext>
            </a:extLst>
          </p:cNvPr>
          <p:cNvGrpSpPr/>
          <p:nvPr/>
        </p:nvGrpSpPr>
        <p:grpSpPr>
          <a:xfrm>
            <a:off x="4581291" y="2355319"/>
            <a:ext cx="2012870" cy="443246"/>
            <a:chOff x="0" y="0"/>
            <a:chExt cx="980455" cy="215902"/>
          </a:xfrm>
        </p:grpSpPr>
        <p:sp>
          <p:nvSpPr>
            <p:cNvPr id="28" name="Freeform 15">
              <a:extLst>
                <a:ext uri="{FF2B5EF4-FFF2-40B4-BE49-F238E27FC236}">
                  <a16:creationId xmlns:a16="http://schemas.microsoft.com/office/drawing/2014/main" id="{931F2227-40F1-CA7B-218B-08714469E9FA}"/>
                </a:ext>
              </a:extLst>
            </p:cNvPr>
            <p:cNvSpPr/>
            <p:nvPr/>
          </p:nvSpPr>
          <p:spPr>
            <a:xfrm>
              <a:off x="0" y="0"/>
              <a:ext cx="980455" cy="215902"/>
            </a:xfrm>
            <a:custGeom>
              <a:avLst/>
              <a:gdLst/>
              <a:ahLst/>
              <a:cxnLst/>
              <a:rect l="l" t="t" r="r" b="b"/>
              <a:pathLst>
                <a:path w="980455" h="215902">
                  <a:moveTo>
                    <a:pt x="0" y="0"/>
                  </a:moveTo>
                  <a:lnTo>
                    <a:pt x="980455" y="0"/>
                  </a:lnTo>
                  <a:lnTo>
                    <a:pt x="980455" y="215902"/>
                  </a:lnTo>
                  <a:lnTo>
                    <a:pt x="0" y="215902"/>
                  </a:lnTo>
                  <a:close/>
                </a:path>
              </a:pathLst>
            </a:custGeom>
            <a:solidFill>
              <a:srgbClr val="000000">
                <a:alpha val="0"/>
              </a:srgbClr>
            </a:solidFill>
            <a:ln w="9525" cap="sq">
              <a:noFill/>
              <a:prstDash val="solid"/>
              <a:miter/>
            </a:ln>
          </p:spPr>
          <p:txBody>
            <a:bodyPr/>
            <a:lstStyle/>
            <a:p>
              <a:endParaRPr lang="en-US" sz="1200">
                <a:ln w="0"/>
                <a:solidFill>
                  <a:schemeClr val="tx1"/>
                </a:solidFill>
                <a:effectLst>
                  <a:outerShdw blurRad="38100" dist="19050" dir="2700000" algn="tl" rotWithShape="0">
                    <a:schemeClr val="dk1">
                      <a:alpha val="40000"/>
                    </a:schemeClr>
                  </a:outerShdw>
                </a:effectLst>
              </a:endParaRPr>
            </a:p>
          </p:txBody>
        </p:sp>
        <p:sp>
          <p:nvSpPr>
            <p:cNvPr id="29" name="TextBox 16">
              <a:extLst>
                <a:ext uri="{FF2B5EF4-FFF2-40B4-BE49-F238E27FC236}">
                  <a16:creationId xmlns:a16="http://schemas.microsoft.com/office/drawing/2014/main" id="{B13A89C7-8AA7-EEB2-81CE-0E6DF1A7E55A}"/>
                </a:ext>
              </a:extLst>
            </p:cNvPr>
            <p:cNvSpPr txBox="1"/>
            <p:nvPr/>
          </p:nvSpPr>
          <p:spPr>
            <a:xfrm>
              <a:off x="0" y="-76200"/>
              <a:ext cx="980455" cy="292102"/>
            </a:xfrm>
            <a:prstGeom prst="rect">
              <a:avLst/>
            </a:prstGeom>
            <a:ln>
              <a:solidFill>
                <a:schemeClr val="tx1"/>
              </a:solidFill>
            </a:ln>
          </p:spPr>
          <p:txBody>
            <a:bodyPr lIns="33867" tIns="33867" rIns="33867" bIns="33867" rtlCol="0" anchor="ctr"/>
            <a:lstStyle/>
            <a:p>
              <a:pPr algn="ctr">
                <a:lnSpc>
                  <a:spcPts val="3267"/>
                </a:lnSpc>
              </a:pPr>
              <a:r>
                <a:rPr lang="en-US" sz="2333" dirty="0">
                  <a:ln w="0"/>
                  <a:solidFill>
                    <a:schemeClr val="tx1"/>
                  </a:solidFill>
                  <a:effectLst>
                    <a:outerShdw blurRad="38100" dist="19050" dir="2700000" algn="tl" rotWithShape="0">
                      <a:schemeClr val="dk1">
                        <a:alpha val="40000"/>
                      </a:schemeClr>
                    </a:outerShdw>
                  </a:effectLst>
                  <a:latin typeface="DM Sans Bold"/>
                </a:rPr>
                <a:t>2022</a:t>
              </a:r>
            </a:p>
          </p:txBody>
        </p:sp>
      </p:grpSp>
      <p:sp>
        <p:nvSpPr>
          <p:cNvPr id="30" name="AutoShape 17">
            <a:extLst>
              <a:ext uri="{FF2B5EF4-FFF2-40B4-BE49-F238E27FC236}">
                <a16:creationId xmlns:a16="http://schemas.microsoft.com/office/drawing/2014/main" id="{34A3AFCC-4C49-762A-AE7A-87B8BEA46E04}"/>
              </a:ext>
            </a:extLst>
          </p:cNvPr>
          <p:cNvSpPr/>
          <p:nvPr/>
        </p:nvSpPr>
        <p:spPr>
          <a:xfrm rot="21240000" flipH="1">
            <a:off x="1555241" y="2795767"/>
            <a:ext cx="17278" cy="195263"/>
          </a:xfrm>
          <a:prstGeom prst="line">
            <a:avLst/>
          </a:prstGeom>
          <a:ln w="9525" cap="flat">
            <a:solidFill>
              <a:schemeClr val="tx1"/>
            </a:solidFill>
            <a:prstDash val="solid"/>
            <a:headEnd type="none" w="sm" len="sm"/>
            <a:tailEnd type="none" w="sm" len="sm"/>
          </a:ln>
        </p:spPr>
        <p:txBody>
          <a:bodyPr/>
          <a:lstStyle/>
          <a:p>
            <a:endParaRPr lang="en-US" sz="1200">
              <a:ln w="0"/>
              <a:solidFill>
                <a:schemeClr val="tx1"/>
              </a:solidFill>
              <a:effectLst>
                <a:outerShdw blurRad="38100" dist="19050" dir="2700000" algn="tl" rotWithShape="0">
                  <a:schemeClr val="dk1">
                    <a:alpha val="40000"/>
                  </a:schemeClr>
                </a:outerShdw>
              </a:effectLst>
            </a:endParaRPr>
          </a:p>
        </p:txBody>
      </p:sp>
      <p:sp>
        <p:nvSpPr>
          <p:cNvPr id="31" name="AutoShape 18">
            <a:extLst>
              <a:ext uri="{FF2B5EF4-FFF2-40B4-BE49-F238E27FC236}">
                <a16:creationId xmlns:a16="http://schemas.microsoft.com/office/drawing/2014/main" id="{678DF6D3-2AD0-E5FB-B3D5-A9EDD9A77960}"/>
              </a:ext>
            </a:extLst>
          </p:cNvPr>
          <p:cNvSpPr/>
          <p:nvPr/>
        </p:nvSpPr>
        <p:spPr>
          <a:xfrm rot="21540000" flipH="1">
            <a:off x="3575502" y="2795821"/>
            <a:ext cx="7133" cy="366570"/>
          </a:xfrm>
          <a:prstGeom prst="line">
            <a:avLst/>
          </a:prstGeom>
          <a:ln w="9525" cap="flat">
            <a:solidFill>
              <a:schemeClr val="tx1"/>
            </a:solidFill>
            <a:prstDash val="solid"/>
            <a:headEnd type="none" w="sm" len="sm"/>
            <a:tailEnd type="none" w="sm" len="sm"/>
          </a:ln>
        </p:spPr>
        <p:txBody>
          <a:bodyPr/>
          <a:lstStyle/>
          <a:p>
            <a:endParaRPr lang="en-US" sz="1200">
              <a:ln w="0"/>
              <a:solidFill>
                <a:schemeClr val="tx1"/>
              </a:solidFill>
              <a:effectLst>
                <a:outerShdw blurRad="38100" dist="19050" dir="2700000" algn="tl" rotWithShape="0">
                  <a:schemeClr val="dk1">
                    <a:alpha val="40000"/>
                  </a:schemeClr>
                </a:outerShdw>
              </a:effectLst>
            </a:endParaRPr>
          </a:p>
        </p:txBody>
      </p:sp>
      <p:sp>
        <p:nvSpPr>
          <p:cNvPr id="32" name="AutoShape 19">
            <a:extLst>
              <a:ext uri="{FF2B5EF4-FFF2-40B4-BE49-F238E27FC236}">
                <a16:creationId xmlns:a16="http://schemas.microsoft.com/office/drawing/2014/main" id="{706320A4-9E00-3C05-B4D6-2CF3412BE835}"/>
              </a:ext>
            </a:extLst>
          </p:cNvPr>
          <p:cNvSpPr/>
          <p:nvPr/>
        </p:nvSpPr>
        <p:spPr>
          <a:xfrm>
            <a:off x="5581273" y="2795768"/>
            <a:ext cx="377" cy="583702"/>
          </a:xfrm>
          <a:prstGeom prst="line">
            <a:avLst/>
          </a:prstGeom>
          <a:ln w="9525" cap="flat">
            <a:solidFill>
              <a:schemeClr val="tx1"/>
            </a:solidFill>
            <a:prstDash val="solid"/>
            <a:headEnd type="none" w="sm" len="sm"/>
            <a:tailEnd type="none" w="sm" len="sm"/>
          </a:ln>
        </p:spPr>
        <p:txBody>
          <a:bodyPr/>
          <a:lstStyle/>
          <a:p>
            <a:endParaRPr lang="en-US" sz="1200">
              <a:ln w="0"/>
              <a:solidFill>
                <a:schemeClr val="tx1"/>
              </a:solidFill>
              <a:effectLst>
                <a:outerShdw blurRad="38100" dist="19050" dir="2700000" algn="tl" rotWithShape="0">
                  <a:schemeClr val="dk1">
                    <a:alpha val="40000"/>
                  </a:schemeClr>
                </a:outerShdw>
              </a:effectLst>
            </a:endParaRPr>
          </a:p>
        </p:txBody>
      </p:sp>
      <p:sp>
        <p:nvSpPr>
          <p:cNvPr id="33" name="TextBox 20">
            <a:extLst>
              <a:ext uri="{FF2B5EF4-FFF2-40B4-BE49-F238E27FC236}">
                <a16:creationId xmlns:a16="http://schemas.microsoft.com/office/drawing/2014/main" id="{A9CE2A19-1571-FCF7-5BA9-D306F5692711}"/>
              </a:ext>
            </a:extLst>
          </p:cNvPr>
          <p:cNvSpPr txBox="1"/>
          <p:nvPr/>
        </p:nvSpPr>
        <p:spPr>
          <a:xfrm>
            <a:off x="730495" y="2967163"/>
            <a:ext cx="1649491" cy="488862"/>
          </a:xfrm>
          <a:prstGeom prst="rect">
            <a:avLst/>
          </a:prstGeom>
          <a:ln>
            <a:noFill/>
          </a:ln>
        </p:spPr>
        <p:txBody>
          <a:bodyPr wrap="square" lIns="0" tIns="0" rIns="0" bIns="0" rtlCol="0" anchor="t">
            <a:spAutoFit/>
          </a:bodyPr>
          <a:lstStyle/>
          <a:p>
            <a:pPr algn="ctr">
              <a:lnSpc>
                <a:spcPts val="2239"/>
              </a:lnSpc>
            </a:pPr>
            <a:r>
              <a:rPr lang="en-US" sz="1600" dirty="0">
                <a:ln w="0"/>
                <a:solidFill>
                  <a:schemeClr val="tx1"/>
                </a:solidFill>
                <a:effectLst>
                  <a:outerShdw blurRad="38100" dist="19050" dir="2700000" algn="tl" rotWithShape="0">
                    <a:schemeClr val="dk1">
                      <a:alpha val="40000"/>
                    </a:schemeClr>
                  </a:outerShdw>
                </a:effectLst>
                <a:latin typeface="Google Sans"/>
              </a:rPr>
              <a:t>2.3 per 100,000 people</a:t>
            </a:r>
            <a:r>
              <a:rPr lang="en-US" sz="1600" dirty="0">
                <a:ln w="0"/>
                <a:solidFill>
                  <a:schemeClr val="tx1"/>
                </a:solidFill>
                <a:effectLst>
                  <a:outerShdw blurRad="38100" dist="19050" dir="2700000" algn="tl" rotWithShape="0">
                    <a:schemeClr val="dk1">
                      <a:alpha val="40000"/>
                    </a:schemeClr>
                  </a:outerShdw>
                </a:effectLst>
                <a:latin typeface="DM Sans"/>
              </a:rPr>
              <a:t>.</a:t>
            </a:r>
          </a:p>
        </p:txBody>
      </p:sp>
      <p:sp>
        <p:nvSpPr>
          <p:cNvPr id="34" name="TextBox 21">
            <a:extLst>
              <a:ext uri="{FF2B5EF4-FFF2-40B4-BE49-F238E27FC236}">
                <a16:creationId xmlns:a16="http://schemas.microsoft.com/office/drawing/2014/main" id="{DF05924D-874D-4DAF-1DE9-6A9A47C69C1E}"/>
              </a:ext>
            </a:extLst>
          </p:cNvPr>
          <p:cNvSpPr txBox="1"/>
          <p:nvPr/>
        </p:nvSpPr>
        <p:spPr>
          <a:xfrm>
            <a:off x="2756797" y="3162425"/>
            <a:ext cx="1649491" cy="488862"/>
          </a:xfrm>
          <a:prstGeom prst="rect">
            <a:avLst/>
          </a:prstGeom>
          <a:ln>
            <a:noFill/>
          </a:ln>
        </p:spPr>
        <p:txBody>
          <a:bodyPr wrap="square" lIns="0" tIns="0" rIns="0" bIns="0" rtlCol="0" anchor="t">
            <a:spAutoFit/>
          </a:bodyPr>
          <a:lstStyle/>
          <a:p>
            <a:pPr algn="ctr">
              <a:lnSpc>
                <a:spcPts val="2239"/>
              </a:lnSpc>
            </a:pPr>
            <a:r>
              <a:rPr lang="en-US" sz="1600" dirty="0">
                <a:ln w="0"/>
                <a:solidFill>
                  <a:schemeClr val="tx1"/>
                </a:solidFill>
                <a:effectLst>
                  <a:outerShdw blurRad="38100" dist="19050" dir="2700000" algn="tl" rotWithShape="0">
                    <a:schemeClr val="dk1">
                      <a:alpha val="40000"/>
                    </a:schemeClr>
                  </a:outerShdw>
                </a:effectLst>
                <a:latin typeface="Google Sans"/>
              </a:rPr>
              <a:t>2.4 per 100,000 people</a:t>
            </a:r>
            <a:endParaRPr lang="en-US" sz="1600" dirty="0">
              <a:ln w="0"/>
              <a:solidFill>
                <a:schemeClr val="tx1"/>
              </a:solidFill>
              <a:effectLst>
                <a:outerShdw blurRad="38100" dist="19050" dir="2700000" algn="tl" rotWithShape="0">
                  <a:schemeClr val="dk1">
                    <a:alpha val="40000"/>
                  </a:schemeClr>
                </a:outerShdw>
              </a:effectLst>
              <a:latin typeface="DM Sans"/>
            </a:endParaRPr>
          </a:p>
        </p:txBody>
      </p:sp>
      <p:sp>
        <p:nvSpPr>
          <p:cNvPr id="35" name="TextBox 22">
            <a:extLst>
              <a:ext uri="{FF2B5EF4-FFF2-40B4-BE49-F238E27FC236}">
                <a16:creationId xmlns:a16="http://schemas.microsoft.com/office/drawing/2014/main" id="{CCC98AD7-9844-A1F7-20B6-BE624D744368}"/>
              </a:ext>
            </a:extLst>
          </p:cNvPr>
          <p:cNvSpPr txBox="1"/>
          <p:nvPr/>
        </p:nvSpPr>
        <p:spPr>
          <a:xfrm>
            <a:off x="4762980" y="3392354"/>
            <a:ext cx="1649491" cy="488862"/>
          </a:xfrm>
          <a:prstGeom prst="rect">
            <a:avLst/>
          </a:prstGeom>
          <a:ln>
            <a:noFill/>
          </a:ln>
        </p:spPr>
        <p:txBody>
          <a:bodyPr wrap="square" lIns="0" tIns="0" rIns="0" bIns="0" rtlCol="0" anchor="t">
            <a:spAutoFit/>
          </a:bodyPr>
          <a:lstStyle/>
          <a:p>
            <a:pPr algn="ctr">
              <a:lnSpc>
                <a:spcPts val="2239"/>
              </a:lnSpc>
            </a:pPr>
            <a:r>
              <a:rPr lang="en-US" sz="1600" dirty="0">
                <a:ln w="0"/>
                <a:solidFill>
                  <a:schemeClr val="tx1"/>
                </a:solidFill>
                <a:effectLst>
                  <a:outerShdw blurRad="38100" dist="19050" dir="2700000" algn="tl" rotWithShape="0">
                    <a:schemeClr val="dk1">
                      <a:alpha val="40000"/>
                    </a:schemeClr>
                  </a:outerShdw>
                </a:effectLst>
                <a:latin typeface="Google Sans"/>
              </a:rPr>
              <a:t>2.5 per 100,000 people</a:t>
            </a:r>
            <a:endParaRPr lang="en-US" sz="1600" dirty="0">
              <a:ln w="0"/>
              <a:solidFill>
                <a:schemeClr val="tx1"/>
              </a:solidFill>
              <a:effectLst>
                <a:outerShdw blurRad="38100" dist="19050" dir="2700000" algn="tl" rotWithShape="0">
                  <a:schemeClr val="dk1">
                    <a:alpha val="40000"/>
                  </a:schemeClr>
                </a:outerShdw>
              </a:effectLst>
              <a:latin typeface="DM Sans"/>
            </a:endParaRPr>
          </a:p>
        </p:txBody>
      </p:sp>
      <p:sp>
        <p:nvSpPr>
          <p:cNvPr id="36" name="TextBox 23">
            <a:extLst>
              <a:ext uri="{FF2B5EF4-FFF2-40B4-BE49-F238E27FC236}">
                <a16:creationId xmlns:a16="http://schemas.microsoft.com/office/drawing/2014/main" id="{17E445C1-B4AC-4D05-7F68-D2FBB0047136}"/>
              </a:ext>
            </a:extLst>
          </p:cNvPr>
          <p:cNvSpPr txBox="1"/>
          <p:nvPr/>
        </p:nvSpPr>
        <p:spPr>
          <a:xfrm>
            <a:off x="6772003" y="3715114"/>
            <a:ext cx="1649491" cy="488862"/>
          </a:xfrm>
          <a:prstGeom prst="rect">
            <a:avLst/>
          </a:prstGeom>
          <a:ln>
            <a:noFill/>
          </a:ln>
        </p:spPr>
        <p:txBody>
          <a:bodyPr wrap="square" lIns="0" tIns="0" rIns="0" bIns="0" rtlCol="0" anchor="t">
            <a:spAutoFit/>
          </a:bodyPr>
          <a:lstStyle/>
          <a:p>
            <a:pPr algn="ctr">
              <a:lnSpc>
                <a:spcPts val="2239"/>
              </a:lnSpc>
            </a:pPr>
            <a:r>
              <a:rPr lang="en-US" sz="1600" dirty="0">
                <a:ln w="0"/>
                <a:solidFill>
                  <a:schemeClr val="tx1"/>
                </a:solidFill>
                <a:effectLst>
                  <a:outerShdw blurRad="38100" dist="19050" dir="2700000" algn="tl" rotWithShape="0">
                    <a:schemeClr val="dk1">
                      <a:alpha val="40000"/>
                    </a:schemeClr>
                  </a:outerShdw>
                </a:effectLst>
                <a:latin typeface="Google Sans"/>
              </a:rPr>
              <a:t>2.6 per 100,000 people</a:t>
            </a:r>
            <a:endParaRPr lang="en-US" sz="1600" dirty="0">
              <a:ln w="0"/>
              <a:solidFill>
                <a:schemeClr val="tx1"/>
              </a:solidFill>
              <a:effectLst>
                <a:outerShdw blurRad="38100" dist="19050" dir="2700000" algn="tl" rotWithShape="0">
                  <a:schemeClr val="dk1">
                    <a:alpha val="40000"/>
                  </a:schemeClr>
                </a:outerShdw>
              </a:effectLst>
              <a:latin typeface="DM Sans"/>
            </a:endParaRPr>
          </a:p>
        </p:txBody>
      </p:sp>
      <p:sp>
        <p:nvSpPr>
          <p:cNvPr id="37" name="AutoShape 24">
            <a:extLst>
              <a:ext uri="{FF2B5EF4-FFF2-40B4-BE49-F238E27FC236}">
                <a16:creationId xmlns:a16="http://schemas.microsoft.com/office/drawing/2014/main" id="{9B2F4CBC-6C5C-A911-5BB5-87716A666490}"/>
              </a:ext>
            </a:extLst>
          </p:cNvPr>
          <p:cNvSpPr/>
          <p:nvPr/>
        </p:nvSpPr>
        <p:spPr>
          <a:xfrm>
            <a:off x="7596747" y="2798565"/>
            <a:ext cx="0" cy="940417"/>
          </a:xfrm>
          <a:prstGeom prst="line">
            <a:avLst/>
          </a:prstGeom>
          <a:ln w="9525" cap="flat">
            <a:solidFill>
              <a:schemeClr val="tx1"/>
            </a:solidFill>
            <a:prstDash val="solid"/>
            <a:headEnd type="none" w="sm" len="sm"/>
            <a:tailEnd type="none" w="sm" len="sm"/>
          </a:ln>
        </p:spPr>
        <p:txBody>
          <a:bodyPr/>
          <a:lstStyle/>
          <a:p>
            <a:endParaRPr lang="en-US" sz="120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729599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4" name="Google Shape;794;p57"/>
          <p:cNvSpPr txBox="1">
            <a:spLocks noGrp="1"/>
          </p:cNvSpPr>
          <p:nvPr>
            <p:ph type="title"/>
          </p:nvPr>
        </p:nvSpPr>
        <p:spPr>
          <a:xfrm>
            <a:off x="448075" y="51172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Incidence rate per 100,000 people according to age</a:t>
            </a:r>
          </a:p>
        </p:txBody>
      </p:sp>
      <p:graphicFrame>
        <p:nvGraphicFramePr>
          <p:cNvPr id="9" name="Chart 8">
            <a:extLst>
              <a:ext uri="{FF2B5EF4-FFF2-40B4-BE49-F238E27FC236}">
                <a16:creationId xmlns:a16="http://schemas.microsoft.com/office/drawing/2014/main" id="{0880C659-7DBF-DB5E-B66A-97CE2F2990CC}"/>
              </a:ext>
            </a:extLst>
          </p:cNvPr>
          <p:cNvGraphicFramePr/>
          <p:nvPr>
            <p:extLst>
              <p:ext uri="{D42A27DB-BD31-4B8C-83A1-F6EECF244321}">
                <p14:modId xmlns:p14="http://schemas.microsoft.com/office/powerpoint/2010/main" val="3058145547"/>
              </p:ext>
            </p:extLst>
          </p:nvPr>
        </p:nvGraphicFramePr>
        <p:xfrm>
          <a:off x="1666240" y="960966"/>
          <a:ext cx="5811520" cy="387434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24231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22" name="Google Shape;422;p44"/>
          <p:cNvSpPr txBox="1">
            <a:spLocks noGrp="1"/>
          </p:cNvSpPr>
          <p:nvPr>
            <p:ph type="title"/>
          </p:nvPr>
        </p:nvSpPr>
        <p:spPr>
          <a:xfrm>
            <a:off x="243186" y="233007"/>
            <a:ext cx="864935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1.2) Objective</a:t>
            </a:r>
          </a:p>
        </p:txBody>
      </p:sp>
      <p:sp>
        <p:nvSpPr>
          <p:cNvPr id="424" name="Google Shape;424;p44"/>
          <p:cNvSpPr txBox="1"/>
          <p:nvPr/>
        </p:nvSpPr>
        <p:spPr>
          <a:xfrm>
            <a:off x="520258" y="1435626"/>
            <a:ext cx="8095210" cy="3939475"/>
          </a:xfrm>
          <a:prstGeom prst="rect">
            <a:avLst/>
          </a:prstGeom>
          <a:noFill/>
          <a:ln>
            <a:noFill/>
          </a:ln>
        </p:spPr>
        <p:txBody>
          <a:bodyPr spcFirstLastPara="1" wrap="square" lIns="91425" tIns="91425" rIns="91425" bIns="91425" anchor="t" anchorCtr="0">
            <a:noAutofit/>
          </a:bodyPr>
          <a:lstStyle/>
          <a:p>
            <a:pPr marL="285750" lvl="0" indent="-285750" algn="l" rtl="0">
              <a:lnSpc>
                <a:spcPct val="115000"/>
              </a:lnSpc>
              <a:spcBef>
                <a:spcPts val="0"/>
              </a:spcBef>
              <a:spcAft>
                <a:spcPts val="0"/>
              </a:spcAft>
              <a:buFont typeface="Wingdings" panose="05000000000000000000" pitchFamily="2" charset="2"/>
              <a:buChar char="§"/>
            </a:pPr>
            <a:r>
              <a:rPr lang="en-US" sz="1600" dirty="0">
                <a:solidFill>
                  <a:schemeClr val="dk1"/>
                </a:solidFill>
                <a:latin typeface="Hanken Grotesk"/>
                <a:ea typeface="Hanken Grotesk"/>
                <a:cs typeface="Hanken Grotesk"/>
                <a:sym typeface="Hanken Grotesk"/>
              </a:rPr>
              <a:t>The early detection of brain cancer to help save more lives we use machine learning algorithms to accelerate detection speed to help decrease the probability of going into a critical stage so we hopefully can decrease the death rate of brain cancer.</a:t>
            </a:r>
          </a:p>
          <a:p>
            <a:pPr marL="285750" lvl="0" indent="-285750" algn="l" rtl="0">
              <a:lnSpc>
                <a:spcPct val="115000"/>
              </a:lnSpc>
              <a:spcBef>
                <a:spcPts val="0"/>
              </a:spcBef>
              <a:spcAft>
                <a:spcPts val="0"/>
              </a:spcAft>
              <a:buFont typeface="Wingdings" panose="05000000000000000000" pitchFamily="2" charset="2"/>
              <a:buChar char="§"/>
            </a:pPr>
            <a:endParaRPr lang="en-US" sz="1600" dirty="0">
              <a:solidFill>
                <a:schemeClr val="dk1"/>
              </a:solidFill>
              <a:latin typeface="Hanken Grotesk"/>
              <a:ea typeface="Hanken Grotesk"/>
              <a:cs typeface="Hanken Grotesk"/>
              <a:sym typeface="Hanken Grotesk"/>
            </a:endParaRPr>
          </a:p>
          <a:p>
            <a:pPr marL="285750" lvl="0" indent="-285750" algn="l" rtl="0">
              <a:lnSpc>
                <a:spcPct val="115000"/>
              </a:lnSpc>
              <a:spcBef>
                <a:spcPts val="0"/>
              </a:spcBef>
              <a:spcAft>
                <a:spcPts val="0"/>
              </a:spcAft>
              <a:buFont typeface="Wingdings" panose="05000000000000000000" pitchFamily="2" charset="2"/>
              <a:buChar char="§"/>
            </a:pPr>
            <a:r>
              <a:rPr lang="en-US" sz="1600" dirty="0">
                <a:solidFill>
                  <a:schemeClr val="dk1"/>
                </a:solidFill>
                <a:latin typeface="Hanken Grotesk"/>
                <a:ea typeface="Hanken Grotesk"/>
                <a:cs typeface="Hanken Grotesk"/>
                <a:sym typeface="Hanken Grotesk"/>
              </a:rPr>
              <a:t>This helps the user(physician) by early detection, increasing the accuracy of detection and decreasing the error-prone of humans.</a:t>
            </a:r>
          </a:p>
        </p:txBody>
      </p:sp>
    </p:spTree>
    <p:extLst>
      <p:ext uri="{BB962C8B-B14F-4D97-AF65-F5344CB8AC3E}">
        <p14:creationId xmlns:p14="http://schemas.microsoft.com/office/powerpoint/2010/main" val="2629858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5A0F8-DC50-F860-F4A2-767CBBA54DD8}"/>
              </a:ext>
            </a:extLst>
          </p:cNvPr>
          <p:cNvSpPr>
            <a:spLocks noGrp="1"/>
          </p:cNvSpPr>
          <p:nvPr>
            <p:ph type="ctrTitle"/>
          </p:nvPr>
        </p:nvSpPr>
        <p:spPr>
          <a:xfrm>
            <a:off x="1452746" y="2997199"/>
            <a:ext cx="5897400" cy="705693"/>
          </a:xfrm>
        </p:spPr>
        <p:txBody>
          <a:bodyPr/>
          <a:lstStyle/>
          <a:p>
            <a:r>
              <a:rPr lang="en-US" sz="4000" dirty="0">
                <a:solidFill>
                  <a:schemeClr val="tx1"/>
                </a:solidFill>
                <a:latin typeface="DM Sans Bold"/>
              </a:rPr>
              <a:t>Brain cancer detection</a:t>
            </a:r>
            <a:endParaRPr lang="en-US" dirty="0">
              <a:solidFill>
                <a:schemeClr val="tx1"/>
              </a:solidFill>
            </a:endParaRPr>
          </a:p>
        </p:txBody>
      </p:sp>
      <p:pic>
        <p:nvPicPr>
          <p:cNvPr id="6" name="Picture 5" descr="A black background with a black square&#10;&#10;Description automatically generated with medium confidence">
            <a:extLst>
              <a:ext uri="{FF2B5EF4-FFF2-40B4-BE49-F238E27FC236}">
                <a16:creationId xmlns:a16="http://schemas.microsoft.com/office/drawing/2014/main" id="{160F101E-D4C7-B8BF-7602-A5722E68A2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94651" y="865515"/>
            <a:ext cx="2213591" cy="2213591"/>
          </a:xfrm>
          <a:prstGeom prst="rect">
            <a:avLst/>
          </a:prstGeom>
        </p:spPr>
      </p:pic>
      <p:sp>
        <p:nvSpPr>
          <p:cNvPr id="3" name="Google Shape;289;p33">
            <a:extLst>
              <a:ext uri="{FF2B5EF4-FFF2-40B4-BE49-F238E27FC236}">
                <a16:creationId xmlns:a16="http://schemas.microsoft.com/office/drawing/2014/main" id="{479A5C47-38A9-2BC2-DC1B-A4C6E7255011}"/>
              </a:ext>
            </a:extLst>
          </p:cNvPr>
          <p:cNvSpPr txBox="1">
            <a:spLocks/>
          </p:cNvSpPr>
          <p:nvPr/>
        </p:nvSpPr>
        <p:spPr>
          <a:xfrm>
            <a:off x="-6065515" y="1179149"/>
            <a:ext cx="5897400" cy="139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Figtree Black"/>
              <a:buNone/>
              <a:defRPr sz="3800" b="0" i="0" u="none" strike="noStrike" cap="none">
                <a:solidFill>
                  <a:schemeClr val="dk1"/>
                </a:solidFill>
                <a:latin typeface="Figtree Black"/>
                <a:ea typeface="Figtree Black"/>
                <a:cs typeface="Figtree Black"/>
                <a:sym typeface="Figtree Black"/>
              </a:defRPr>
            </a:lvl1pPr>
            <a:lvl2pPr marR="0" lvl="1" algn="ctr" rtl="0">
              <a:lnSpc>
                <a:spcPct val="100000"/>
              </a:lnSpc>
              <a:spcBef>
                <a:spcPts val="0"/>
              </a:spcBef>
              <a:spcAft>
                <a:spcPts val="0"/>
              </a:spcAft>
              <a:buClr>
                <a:schemeClr val="dk1"/>
              </a:buClr>
              <a:buSzPts val="5200"/>
              <a:buFont typeface="Figtree Black"/>
              <a:buNone/>
              <a:defRPr sz="5200" b="0" i="0" u="none" strike="noStrike" cap="none">
                <a:solidFill>
                  <a:schemeClr val="dk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dk1"/>
              </a:buClr>
              <a:buSzPts val="5200"/>
              <a:buFont typeface="Figtree Black"/>
              <a:buNone/>
              <a:defRPr sz="5200" b="0" i="0" u="none" strike="noStrike" cap="none">
                <a:solidFill>
                  <a:schemeClr val="dk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dk1"/>
              </a:buClr>
              <a:buSzPts val="5200"/>
              <a:buFont typeface="Figtree Black"/>
              <a:buNone/>
              <a:defRPr sz="5200" b="0" i="0" u="none" strike="noStrike" cap="none">
                <a:solidFill>
                  <a:schemeClr val="dk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dk1"/>
              </a:buClr>
              <a:buSzPts val="5200"/>
              <a:buFont typeface="Figtree Black"/>
              <a:buNone/>
              <a:defRPr sz="5200" b="0" i="0" u="none" strike="noStrike" cap="none">
                <a:solidFill>
                  <a:schemeClr val="dk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dk1"/>
              </a:buClr>
              <a:buSzPts val="5200"/>
              <a:buFont typeface="Figtree Black"/>
              <a:buNone/>
              <a:defRPr sz="5200" b="0" i="0" u="none" strike="noStrike" cap="none">
                <a:solidFill>
                  <a:schemeClr val="dk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dk1"/>
              </a:buClr>
              <a:buSzPts val="5200"/>
              <a:buFont typeface="Figtree Black"/>
              <a:buNone/>
              <a:defRPr sz="5200" b="0" i="0" u="none" strike="noStrike" cap="none">
                <a:solidFill>
                  <a:schemeClr val="dk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dk1"/>
              </a:buClr>
              <a:buSzPts val="5200"/>
              <a:buFont typeface="Figtree Black"/>
              <a:buNone/>
              <a:defRPr sz="5200" b="0" i="0" u="none" strike="noStrike" cap="none">
                <a:solidFill>
                  <a:schemeClr val="dk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dk1"/>
              </a:buClr>
              <a:buSzPts val="5200"/>
              <a:buFont typeface="Figtree Black"/>
              <a:buNone/>
              <a:defRPr sz="5200" b="0" i="0" u="none" strike="noStrike" cap="none">
                <a:solidFill>
                  <a:schemeClr val="dk1"/>
                </a:solidFill>
                <a:latin typeface="Figtree Black"/>
                <a:ea typeface="Figtree Black"/>
                <a:cs typeface="Figtree Black"/>
                <a:sym typeface="Figtree Black"/>
              </a:defRPr>
            </a:lvl9pPr>
          </a:lstStyle>
          <a:p>
            <a:r>
              <a:rPr lang="en-US"/>
              <a:t>Supervised By</a:t>
            </a:r>
            <a:endParaRPr lang="en-US" dirty="0"/>
          </a:p>
        </p:txBody>
      </p:sp>
      <p:sp>
        <p:nvSpPr>
          <p:cNvPr id="4" name="Google Shape;290;p33">
            <a:extLst>
              <a:ext uri="{FF2B5EF4-FFF2-40B4-BE49-F238E27FC236}">
                <a16:creationId xmlns:a16="http://schemas.microsoft.com/office/drawing/2014/main" id="{1318D129-911F-8FC5-2E90-C4985D774A35}"/>
              </a:ext>
            </a:extLst>
          </p:cNvPr>
          <p:cNvSpPr txBox="1">
            <a:spLocks noGrp="1"/>
          </p:cNvSpPr>
          <p:nvPr>
            <p:ph type="subTitle" idx="1"/>
          </p:nvPr>
        </p:nvSpPr>
        <p:spPr>
          <a:xfrm>
            <a:off x="-6065515" y="2506423"/>
            <a:ext cx="5897400" cy="988725"/>
          </a:xfrm>
          <a:prstGeom prst="rect">
            <a:avLst/>
          </a:prstGeom>
        </p:spPr>
        <p:txBody>
          <a:bodyPr spcFirstLastPara="1" wrap="square" lIns="91425" tIns="91425" rIns="91425" bIns="91425" anchor="t" anchorCtr="0">
            <a:noAutofit/>
          </a:bodyPr>
          <a:lstStyle/>
          <a:p>
            <a:pPr marL="285750" lvl="0" indent="-285750" algn="l">
              <a:spcBef>
                <a:spcPts val="0"/>
              </a:spcBef>
              <a:spcAft>
                <a:spcPts val="0"/>
              </a:spcAft>
              <a:buFont typeface="Arial" panose="020B0604020202020204" pitchFamily="34" charset="0"/>
              <a:buChar char="•"/>
            </a:pPr>
            <a:r>
              <a:rPr lang="en-US" dirty="0">
                <a:latin typeface="Hanken Grotesk"/>
                <a:ea typeface="Hanken Grotesk"/>
                <a:cs typeface="Hanken Grotesk"/>
                <a:sym typeface="Hanken Grotesk"/>
              </a:rPr>
              <a:t>DR. Sabry M. Abdel-</a:t>
            </a:r>
            <a:r>
              <a:rPr lang="en-US" dirty="0" err="1">
                <a:latin typeface="Hanken Grotesk"/>
                <a:ea typeface="Hanken Grotesk"/>
                <a:cs typeface="Hanken Grotesk"/>
                <a:sym typeface="Hanken Grotesk"/>
              </a:rPr>
              <a:t>Moetty</a:t>
            </a:r>
            <a:endParaRPr lang="en-US" dirty="0">
              <a:latin typeface="Hanken Grotesk"/>
              <a:ea typeface="Hanken Grotesk"/>
              <a:cs typeface="Hanken Grotesk"/>
              <a:sym typeface="Hanken Grotesk"/>
            </a:endParaRPr>
          </a:p>
          <a:p>
            <a:pPr marL="285750" lvl="0" indent="-285750" algn="l">
              <a:spcBef>
                <a:spcPts val="0"/>
              </a:spcBef>
              <a:spcAft>
                <a:spcPts val="0"/>
              </a:spcAft>
              <a:buFont typeface="Arial" panose="020B0604020202020204" pitchFamily="34" charset="0"/>
              <a:buChar char="•"/>
            </a:pPr>
            <a:endParaRPr lang="en-US" dirty="0">
              <a:latin typeface="Hanken Grotesk"/>
              <a:ea typeface="Hanken Grotesk"/>
              <a:cs typeface="Hanken Grotesk"/>
              <a:sym typeface="Hanken Grotesk"/>
            </a:endParaRPr>
          </a:p>
          <a:p>
            <a:pPr marL="285750" lvl="0" indent="-285750" algn="l">
              <a:spcBef>
                <a:spcPts val="0"/>
              </a:spcBef>
              <a:spcAft>
                <a:spcPts val="0"/>
              </a:spcAft>
              <a:buFont typeface="Arial" panose="020B0604020202020204" pitchFamily="34" charset="0"/>
              <a:buChar char="•"/>
            </a:pPr>
            <a:r>
              <a:rPr lang="en-US" dirty="0">
                <a:latin typeface="Hanken Grotesk"/>
                <a:ea typeface="Hanken Grotesk"/>
                <a:cs typeface="Hanken Grotesk"/>
                <a:sym typeface="Hanken Grotesk"/>
              </a:rPr>
              <a:t>TA. </a:t>
            </a:r>
            <a:r>
              <a:rPr lang="en-US" dirty="0" err="1">
                <a:latin typeface="Hanken Grotesk"/>
                <a:ea typeface="Hanken Grotesk"/>
                <a:cs typeface="Hanken Grotesk"/>
                <a:sym typeface="Hanken Grotesk"/>
              </a:rPr>
              <a:t>Esraa</a:t>
            </a:r>
            <a:r>
              <a:rPr lang="en-US" dirty="0">
                <a:latin typeface="Hanken Grotesk"/>
                <a:ea typeface="Hanken Grotesk"/>
                <a:cs typeface="Hanken Grotesk"/>
                <a:sym typeface="Hanken Grotesk"/>
              </a:rPr>
              <a:t> Ashraf</a:t>
            </a:r>
          </a:p>
        </p:txBody>
      </p:sp>
    </p:spTree>
    <p:extLst>
      <p:ext uri="{BB962C8B-B14F-4D97-AF65-F5344CB8AC3E}">
        <p14:creationId xmlns:p14="http://schemas.microsoft.com/office/powerpoint/2010/main" val="3878290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22" name="Google Shape;422;p44"/>
          <p:cNvSpPr txBox="1">
            <a:spLocks noGrp="1"/>
          </p:cNvSpPr>
          <p:nvPr>
            <p:ph type="title"/>
          </p:nvPr>
        </p:nvSpPr>
        <p:spPr>
          <a:xfrm>
            <a:off x="243186" y="233007"/>
            <a:ext cx="864935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1.3) Problem Definition</a:t>
            </a:r>
          </a:p>
        </p:txBody>
      </p:sp>
      <p:sp>
        <p:nvSpPr>
          <p:cNvPr id="424" name="Google Shape;424;p44"/>
          <p:cNvSpPr txBox="1"/>
          <p:nvPr/>
        </p:nvSpPr>
        <p:spPr>
          <a:xfrm>
            <a:off x="520258" y="1435626"/>
            <a:ext cx="8095210" cy="3939475"/>
          </a:xfrm>
          <a:prstGeom prst="rect">
            <a:avLst/>
          </a:prstGeom>
          <a:noFill/>
          <a:ln>
            <a:noFill/>
          </a:ln>
        </p:spPr>
        <p:txBody>
          <a:bodyPr spcFirstLastPara="1" wrap="square" lIns="91425" tIns="91425" rIns="91425" bIns="91425" anchor="t" anchorCtr="0">
            <a:noAutofit/>
          </a:bodyPr>
          <a:lstStyle/>
          <a:p>
            <a:pPr marL="285750" lvl="0" indent="-285750" algn="l" rtl="0">
              <a:lnSpc>
                <a:spcPct val="115000"/>
              </a:lnSpc>
              <a:spcBef>
                <a:spcPts val="0"/>
              </a:spcBef>
              <a:spcAft>
                <a:spcPts val="0"/>
              </a:spcAft>
              <a:buFont typeface="Wingdings" panose="05000000000000000000" pitchFamily="2" charset="2"/>
              <a:buChar char="§"/>
            </a:pPr>
            <a:r>
              <a:rPr lang="en-US" sz="1600" dirty="0">
                <a:solidFill>
                  <a:schemeClr val="dk1"/>
                </a:solidFill>
                <a:latin typeface="Hanken Grotesk"/>
                <a:ea typeface="Hanken Grotesk"/>
                <a:cs typeface="Hanken Grotesk"/>
                <a:sym typeface="Hanken Grotesk"/>
              </a:rPr>
              <a:t>Brain cancer is one of the most dangerous diseases that people face at the present time, due to its fast-spreading speed so the time factor is most crucial.</a:t>
            </a:r>
          </a:p>
          <a:p>
            <a:pPr marL="285750" lvl="0" indent="-285750" algn="l" rtl="0">
              <a:lnSpc>
                <a:spcPct val="115000"/>
              </a:lnSpc>
              <a:spcBef>
                <a:spcPts val="0"/>
              </a:spcBef>
              <a:spcAft>
                <a:spcPts val="0"/>
              </a:spcAft>
              <a:buFont typeface="Wingdings" panose="05000000000000000000" pitchFamily="2" charset="2"/>
              <a:buChar char="§"/>
            </a:pPr>
            <a:endParaRPr lang="en-US" sz="1600" dirty="0">
              <a:solidFill>
                <a:schemeClr val="dk1"/>
              </a:solidFill>
              <a:latin typeface="Hanken Grotesk"/>
              <a:ea typeface="Hanken Grotesk"/>
              <a:cs typeface="Hanken Grotesk"/>
              <a:sym typeface="Hanken Grotesk"/>
            </a:endParaRPr>
          </a:p>
          <a:p>
            <a:pPr marL="285750" lvl="0" indent="-285750" algn="l" rtl="0">
              <a:lnSpc>
                <a:spcPct val="115000"/>
              </a:lnSpc>
              <a:spcBef>
                <a:spcPts val="0"/>
              </a:spcBef>
              <a:spcAft>
                <a:spcPts val="0"/>
              </a:spcAft>
              <a:buFont typeface="Wingdings" panose="05000000000000000000" pitchFamily="2" charset="2"/>
              <a:buChar char="§"/>
            </a:pPr>
            <a:r>
              <a:rPr lang="en-US" sz="1600" dirty="0">
                <a:solidFill>
                  <a:schemeClr val="dk1"/>
                </a:solidFill>
                <a:latin typeface="Hanken Grotesk"/>
                <a:ea typeface="Hanken Grotesk"/>
                <a:cs typeface="Hanken Grotesk"/>
                <a:sym typeface="Hanken Grotesk"/>
              </a:rPr>
              <a:t>The scans provided to the doctor have quality issues (such as noise, resolution, contrast, brightness, etc.) which can affect the accuracy and the visibility of small tumors, and it will require the patient to provide other tests for better accuracy which will delay the early detection and the tumor may progress into a more critical stage than before.</a:t>
            </a:r>
          </a:p>
        </p:txBody>
      </p:sp>
    </p:spTree>
    <p:extLst>
      <p:ext uri="{BB962C8B-B14F-4D97-AF65-F5344CB8AC3E}">
        <p14:creationId xmlns:p14="http://schemas.microsoft.com/office/powerpoint/2010/main" val="2596238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22" name="Google Shape;422;p44"/>
          <p:cNvSpPr txBox="1">
            <a:spLocks noGrp="1"/>
          </p:cNvSpPr>
          <p:nvPr>
            <p:ph type="title"/>
          </p:nvPr>
        </p:nvSpPr>
        <p:spPr>
          <a:xfrm>
            <a:off x="243186" y="233007"/>
            <a:ext cx="864935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1.4) Problem Solution</a:t>
            </a:r>
          </a:p>
        </p:txBody>
      </p:sp>
      <p:sp>
        <p:nvSpPr>
          <p:cNvPr id="424" name="Google Shape;424;p44"/>
          <p:cNvSpPr txBox="1"/>
          <p:nvPr/>
        </p:nvSpPr>
        <p:spPr>
          <a:xfrm>
            <a:off x="520258" y="897146"/>
            <a:ext cx="8095210" cy="3939475"/>
          </a:xfrm>
          <a:prstGeom prst="rect">
            <a:avLst/>
          </a:prstGeom>
          <a:noFill/>
          <a:ln>
            <a:noFill/>
          </a:ln>
        </p:spPr>
        <p:txBody>
          <a:bodyPr spcFirstLastPara="1" wrap="square" lIns="91425" tIns="91425" rIns="91425" bIns="91425" anchor="t" anchorCtr="0">
            <a:noAutofit/>
          </a:bodyPr>
          <a:lstStyle/>
          <a:p>
            <a:pPr marL="285750" lvl="0" indent="-285750" algn="l" rtl="0">
              <a:lnSpc>
                <a:spcPct val="115000"/>
              </a:lnSpc>
              <a:spcBef>
                <a:spcPts val="0"/>
              </a:spcBef>
              <a:spcAft>
                <a:spcPts val="0"/>
              </a:spcAft>
              <a:buFont typeface="Wingdings" panose="05000000000000000000" pitchFamily="2" charset="2"/>
              <a:buChar char="§"/>
            </a:pPr>
            <a:r>
              <a:rPr lang="en-US" sz="1600" dirty="0">
                <a:solidFill>
                  <a:schemeClr val="dk1"/>
                </a:solidFill>
                <a:latin typeface="Hanken Grotesk"/>
                <a:ea typeface="Hanken Grotesk"/>
                <a:cs typeface="Hanken Grotesk"/>
                <a:sym typeface="Hanken Grotesk"/>
              </a:rPr>
              <a:t>Using digital image processing (Image Preprocessing &amp; Image Processing techniques) we can enhance the image, remove noise, sharpen the image and other filter to help improve the image quality for better analysis and accurate results.</a:t>
            </a:r>
          </a:p>
          <a:p>
            <a:pPr marL="285750" lvl="0" indent="-285750" algn="l" rtl="0">
              <a:lnSpc>
                <a:spcPct val="115000"/>
              </a:lnSpc>
              <a:spcBef>
                <a:spcPts val="0"/>
              </a:spcBef>
              <a:spcAft>
                <a:spcPts val="0"/>
              </a:spcAft>
              <a:buFont typeface="Wingdings" panose="05000000000000000000" pitchFamily="2" charset="2"/>
              <a:buChar char="§"/>
            </a:pPr>
            <a:endParaRPr lang="en-US" sz="1600" dirty="0">
              <a:solidFill>
                <a:schemeClr val="dk1"/>
              </a:solidFill>
              <a:latin typeface="Hanken Grotesk"/>
              <a:ea typeface="Hanken Grotesk"/>
              <a:cs typeface="Hanken Grotesk"/>
              <a:sym typeface="Hanken Grotesk"/>
            </a:endParaRPr>
          </a:p>
          <a:p>
            <a:pPr marL="285750" lvl="0" indent="-285750" algn="l" rtl="0">
              <a:lnSpc>
                <a:spcPct val="115000"/>
              </a:lnSpc>
              <a:spcBef>
                <a:spcPts val="0"/>
              </a:spcBef>
              <a:spcAft>
                <a:spcPts val="0"/>
              </a:spcAft>
              <a:buFont typeface="Wingdings" panose="05000000000000000000" pitchFamily="2" charset="2"/>
              <a:buChar char="§"/>
            </a:pPr>
            <a:r>
              <a:rPr lang="en-US" sz="1600" dirty="0">
                <a:solidFill>
                  <a:schemeClr val="dk1"/>
                </a:solidFill>
                <a:latin typeface="Hanken Grotesk"/>
                <a:ea typeface="Hanken Grotesk"/>
                <a:cs typeface="Hanken Grotesk"/>
                <a:sym typeface="Hanken Grotesk"/>
              </a:rPr>
              <a:t>Using feature extraction by collecting the unique parameters of the brain cancer to help point out tumors more efficiently.</a:t>
            </a:r>
          </a:p>
          <a:p>
            <a:pPr marL="285750" lvl="0" indent="-285750" algn="l" rtl="0">
              <a:lnSpc>
                <a:spcPct val="115000"/>
              </a:lnSpc>
              <a:spcBef>
                <a:spcPts val="0"/>
              </a:spcBef>
              <a:spcAft>
                <a:spcPts val="0"/>
              </a:spcAft>
              <a:buFont typeface="Wingdings" panose="05000000000000000000" pitchFamily="2" charset="2"/>
              <a:buChar char="§"/>
            </a:pPr>
            <a:endParaRPr lang="en-US" sz="1600" dirty="0">
              <a:solidFill>
                <a:schemeClr val="dk1"/>
              </a:solidFill>
              <a:latin typeface="Hanken Grotesk"/>
              <a:ea typeface="Hanken Grotesk"/>
              <a:cs typeface="Hanken Grotesk"/>
              <a:sym typeface="Hanken Grotesk"/>
            </a:endParaRPr>
          </a:p>
          <a:p>
            <a:pPr marL="285750" lvl="0" indent="-285750" algn="l" rtl="0">
              <a:lnSpc>
                <a:spcPct val="115000"/>
              </a:lnSpc>
              <a:spcBef>
                <a:spcPts val="0"/>
              </a:spcBef>
              <a:spcAft>
                <a:spcPts val="0"/>
              </a:spcAft>
              <a:buFont typeface="Wingdings" panose="05000000000000000000" pitchFamily="2" charset="2"/>
              <a:buChar char="§"/>
            </a:pPr>
            <a:r>
              <a:rPr lang="en-US" sz="1600" dirty="0">
                <a:solidFill>
                  <a:schemeClr val="dk1"/>
                </a:solidFill>
                <a:latin typeface="Hanken Grotesk"/>
                <a:ea typeface="Hanken Grotesk"/>
                <a:cs typeface="Hanken Grotesk"/>
                <a:sym typeface="Hanken Grotesk"/>
              </a:rPr>
              <a:t>Using machine learning to provide accurate results and speed up the process detection to provide early detection.</a:t>
            </a:r>
          </a:p>
          <a:p>
            <a:pPr marL="285750" lvl="0" indent="-285750" algn="l" rtl="0">
              <a:lnSpc>
                <a:spcPct val="115000"/>
              </a:lnSpc>
              <a:spcBef>
                <a:spcPts val="0"/>
              </a:spcBef>
              <a:spcAft>
                <a:spcPts val="0"/>
              </a:spcAft>
              <a:buFont typeface="Wingdings" panose="05000000000000000000" pitchFamily="2" charset="2"/>
              <a:buChar char="§"/>
            </a:pPr>
            <a:endParaRPr lang="en-US" sz="1600" dirty="0">
              <a:solidFill>
                <a:schemeClr val="dk1"/>
              </a:solidFill>
              <a:latin typeface="Hanken Grotesk"/>
              <a:ea typeface="Hanken Grotesk"/>
              <a:cs typeface="Hanken Grotesk"/>
              <a:sym typeface="Hanken Grotesk"/>
            </a:endParaRPr>
          </a:p>
          <a:p>
            <a:pPr marL="285750" lvl="0" indent="-285750" algn="l" rtl="0">
              <a:lnSpc>
                <a:spcPct val="115000"/>
              </a:lnSpc>
              <a:spcBef>
                <a:spcPts val="0"/>
              </a:spcBef>
              <a:spcAft>
                <a:spcPts val="0"/>
              </a:spcAft>
              <a:buFont typeface="Wingdings" panose="05000000000000000000" pitchFamily="2" charset="2"/>
              <a:buChar char="§"/>
            </a:pPr>
            <a:r>
              <a:rPr lang="en-US" sz="1600" dirty="0">
                <a:solidFill>
                  <a:schemeClr val="dk1"/>
                </a:solidFill>
                <a:latin typeface="Hanken Grotesk"/>
                <a:ea typeface="Hanken Grotesk"/>
                <a:cs typeface="Hanken Grotesk"/>
                <a:sym typeface="Hanken Grotesk"/>
              </a:rPr>
              <a:t>Applying these solutions will help provide better image quality, detection of small tumors and improve detection speed with accurate result hoping to decrease the death rates of brain cancer.</a:t>
            </a:r>
          </a:p>
        </p:txBody>
      </p:sp>
    </p:spTree>
    <p:extLst>
      <p:ext uri="{BB962C8B-B14F-4D97-AF65-F5344CB8AC3E}">
        <p14:creationId xmlns:p14="http://schemas.microsoft.com/office/powerpoint/2010/main" val="180233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22" name="Google Shape;422;p44"/>
          <p:cNvSpPr txBox="1">
            <a:spLocks noGrp="1"/>
          </p:cNvSpPr>
          <p:nvPr>
            <p:ph type="title"/>
          </p:nvPr>
        </p:nvSpPr>
        <p:spPr>
          <a:xfrm>
            <a:off x="243186" y="233007"/>
            <a:ext cx="864935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1.5) Challenges</a:t>
            </a:r>
          </a:p>
        </p:txBody>
      </p:sp>
      <p:sp>
        <p:nvSpPr>
          <p:cNvPr id="424" name="Google Shape;424;p44"/>
          <p:cNvSpPr txBox="1"/>
          <p:nvPr/>
        </p:nvSpPr>
        <p:spPr>
          <a:xfrm>
            <a:off x="520258" y="897146"/>
            <a:ext cx="8095210" cy="3939475"/>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pPr>
            <a:r>
              <a:rPr lang="en-US" sz="1600" b="1" dirty="0">
                <a:solidFill>
                  <a:schemeClr val="dk1"/>
                </a:solidFill>
                <a:latin typeface="Hanken Grotesk"/>
                <a:ea typeface="Hanken Grotesk"/>
                <a:cs typeface="Hanken Grotesk"/>
                <a:sym typeface="Hanken Grotesk"/>
              </a:rPr>
              <a:t>1- Image quality</a:t>
            </a:r>
          </a:p>
          <a:p>
            <a:pPr lvl="0" algn="l" rtl="0">
              <a:lnSpc>
                <a:spcPct val="115000"/>
              </a:lnSpc>
              <a:spcBef>
                <a:spcPts val="0"/>
              </a:spcBef>
              <a:spcAft>
                <a:spcPts val="0"/>
              </a:spcAft>
            </a:pPr>
            <a:r>
              <a:rPr lang="en-US" sz="1600" dirty="0">
                <a:solidFill>
                  <a:schemeClr val="dk1"/>
                </a:solidFill>
                <a:latin typeface="Hanken Grotesk"/>
                <a:ea typeface="Hanken Grotesk"/>
                <a:cs typeface="Hanken Grotesk"/>
                <a:sym typeface="Hanken Grotesk"/>
              </a:rPr>
              <a:t>   	The quality of the image can be affected by factors such as noise , not gray image leading to low quality images that can compromise the accuracy of the system.</a:t>
            </a:r>
          </a:p>
        </p:txBody>
      </p:sp>
      <p:pic>
        <p:nvPicPr>
          <p:cNvPr id="2" name="Picture 1" descr="A close-up of a brain scan&#10;&#10;Description automatically generated">
            <a:extLst>
              <a:ext uri="{FF2B5EF4-FFF2-40B4-BE49-F238E27FC236}">
                <a16:creationId xmlns:a16="http://schemas.microsoft.com/office/drawing/2014/main" id="{F7AF2AAB-6BF4-B1A3-8DB1-830D537EEC4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3531" b="94292" l="3358" r="95328">
                        <a14:foregroundMark x1="25985" y1="40381" x2="17956" y2="51374"/>
                        <a14:foregroundMark x1="25985" y1="33615" x2="28175" y2="48837"/>
                        <a14:foregroundMark x1="28175" y1="48837" x2="25255" y2="74630"/>
                        <a14:foregroundMark x1="25255" y1="74630" x2="13723" y2="65962"/>
                        <a14:foregroundMark x1="13723" y1="65962" x2="13869" y2="34249"/>
                        <a14:foregroundMark x1="13869" y1="34249" x2="21460" y2="24947"/>
                        <a14:foregroundMark x1="21460" y1="24947" x2="28175" y2="32135"/>
                        <a14:foregroundMark x1="28175" y1="32135" x2="31241" y2="51374"/>
                        <a14:foregroundMark x1="27007" y1="16490" x2="17956" y2="16913"/>
                        <a14:foregroundMark x1="17956" y1="16913" x2="12993" y2="22199"/>
                        <a14:foregroundMark x1="10511" y1="22199" x2="5401" y2="45032"/>
                        <a14:foregroundMark x1="38102" y1="28541" x2="40584" y2="54968"/>
                        <a14:foregroundMark x1="41752" y1="48837" x2="43212" y2="62368"/>
                        <a14:foregroundMark x1="40292" y1="84144" x2="33577" y2="91543"/>
                        <a14:foregroundMark x1="33577" y1="91543" x2="24964" y2="94503"/>
                        <a14:foregroundMark x1="24964" y1="94503" x2="19854" y2="92389"/>
                        <a14:foregroundMark x1="71533" y1="30444" x2="67883" y2="47569"/>
                        <a14:foregroundMark x1="67883" y1="47569" x2="75036" y2="58985"/>
                        <a14:foregroundMark x1="75036" y1="58985" x2="78102" y2="32558"/>
                        <a14:foregroundMark x1="78102" y1="32558" x2="71825" y2="51797"/>
                        <a14:foregroundMark x1="71825" y1="51797" x2="77226" y2="62368"/>
                        <a14:foregroundMark x1="77226" y1="62368" x2="77664" y2="51374"/>
                        <a14:foregroundMark x1="77664" y1="51374" x2="77664" y2="51374"/>
                        <a14:foregroundMark x1="92117" y1="41649" x2="94453" y2="63848"/>
                        <a14:foregroundMark x1="85401" y1="23044" x2="75474" y2="15856"/>
                        <a14:foregroundMark x1="75474" y1="15856" x2="75474" y2="15856"/>
                        <a14:foregroundMark x1="71825" y1="16913" x2="63504" y2="23890"/>
                        <a14:foregroundMark x1="63504" y1="23890" x2="58394" y2="32981"/>
                        <a14:foregroundMark x1="58394" y1="32981" x2="55620" y2="45666"/>
                        <a14:foregroundMark x1="55620" y1="45666" x2="56496" y2="67442"/>
                        <a14:foregroundMark x1="67883" y1="15011" x2="67883" y2="15011"/>
                        <a14:foregroundMark x1="95182" y1="44609" x2="95182" y2="44609"/>
                        <a14:foregroundMark x1="95182" y1="44609" x2="95182" y2="44609"/>
                        <a14:foregroundMark x1="92409" y1="32770" x2="92409" y2="32770"/>
                        <a14:foregroundMark x1="90365" y1="89006" x2="90365" y2="89006"/>
                        <a14:foregroundMark x1="95912" y1="70190" x2="95912" y2="70190"/>
                        <a14:foregroundMark x1="95766" y1="45455" x2="95766" y2="45455"/>
                        <a14:foregroundMark x1="86715" y1="20930" x2="86715" y2="20930"/>
                        <a14:foregroundMark x1="54599" y1="46934" x2="54599" y2="46934"/>
                        <a14:foregroundMark x1="54161" y1="49260" x2="54161" y2="49260"/>
                        <a14:foregroundMark x1="54015" y1="58140" x2="54015" y2="58140"/>
                        <a14:foregroundMark x1="54015" y1="65751" x2="54015" y2="65751"/>
                        <a14:foregroundMark x1="56934" y1="79281" x2="56934" y2="79281"/>
                        <a14:foregroundMark x1="57956" y1="85201" x2="57956" y2="85201"/>
                        <a14:foregroundMark x1="54015" y1="63848" x2="54015" y2="63848"/>
                        <a14:foregroundMark x1="54015" y1="61522" x2="54015" y2="61522"/>
                        <a14:foregroundMark x1="44234" y1="43552" x2="44234" y2="43552"/>
                        <a14:foregroundMark x1="42190" y1="34249" x2="42190" y2="34249"/>
                        <a14:foregroundMark x1="32263" y1="16279" x2="32263" y2="16279"/>
                        <a14:foregroundMark x1="24380" y1="13531" x2="24380" y2="13531"/>
                        <a14:foregroundMark x1="57956" y1="81395" x2="57956" y2="81395"/>
                        <a14:foregroundMark x1="4234" y1="43552" x2="4234" y2="43552"/>
                        <a14:foregroundMark x1="3650" y1="48414" x2="3650" y2="48414"/>
                        <a14:foregroundMark x1="3358" y1="56025" x2="3358" y2="56025"/>
                        <a14:foregroundMark x1="4088" y1="71670" x2="4088" y2="71670"/>
                        <a14:foregroundMark x1="5255" y1="75264" x2="5255" y2="75264"/>
                        <a14:foregroundMark x1="5985" y1="79070" x2="5985" y2="79070"/>
                        <a14:foregroundMark x1="8029" y1="82875" x2="8029" y2="82875"/>
                        <a14:foregroundMark x1="9489" y1="86258" x2="9489" y2="86258"/>
                        <a14:foregroundMark x1="11241" y1="88584" x2="11241" y2="88584"/>
                        <a14:foregroundMark x1="11533" y1="90486" x2="11533" y2="90486"/>
                        <a14:foregroundMark x1="15036" y1="93869" x2="15036" y2="93869"/>
                        <a14:foregroundMark x1="45547" y1="53911" x2="45547" y2="53911"/>
                        <a14:foregroundMark x1="45401" y1="65539" x2="45401" y2="65539"/>
                        <a14:foregroundMark x1="42774" y1="80973" x2="42774" y2="80973"/>
                        <a14:foregroundMark x1="39708" y1="87738" x2="39708" y2="87738"/>
                      </a14:backgroundRemoval>
                    </a14:imgEffect>
                  </a14:imgLayer>
                </a14:imgProps>
              </a:ext>
              <a:ext uri="{28A0092B-C50C-407E-A947-70E740481C1C}">
                <a14:useLocalDpi xmlns:a14="http://schemas.microsoft.com/office/drawing/2010/main" val="0"/>
              </a:ext>
            </a:extLst>
          </a:blip>
          <a:srcRect t="9559" b="2122"/>
          <a:stretch/>
        </p:blipFill>
        <p:spPr>
          <a:xfrm>
            <a:off x="4357787" y="1927025"/>
            <a:ext cx="4369654" cy="2664855"/>
          </a:xfrm>
          <a:prstGeom prst="rect">
            <a:avLst/>
          </a:prstGeom>
        </p:spPr>
      </p:pic>
      <p:sp>
        <p:nvSpPr>
          <p:cNvPr id="3" name="Google Shape;424;p44">
            <a:extLst>
              <a:ext uri="{FF2B5EF4-FFF2-40B4-BE49-F238E27FC236}">
                <a16:creationId xmlns:a16="http://schemas.microsoft.com/office/drawing/2014/main" id="{E29DC646-F56F-1012-6ECA-1CB90CC96D4A}"/>
              </a:ext>
            </a:extLst>
          </p:cNvPr>
          <p:cNvSpPr txBox="1"/>
          <p:nvPr/>
        </p:nvSpPr>
        <p:spPr>
          <a:xfrm>
            <a:off x="668521" y="2687117"/>
            <a:ext cx="3899342" cy="1144670"/>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pPr>
            <a:r>
              <a:rPr lang="en-US" sz="1600" dirty="0">
                <a:solidFill>
                  <a:schemeClr val="dk1"/>
                </a:solidFill>
                <a:latin typeface="Hanken Grotesk"/>
                <a:ea typeface="Hanken Grotesk"/>
                <a:cs typeface="Hanken Grotesk"/>
                <a:sym typeface="Hanken Grotesk"/>
              </a:rPr>
              <a:t>So, we use image enhancement to improve the quality of MRI images and reduce the impact of Noise </a:t>
            </a:r>
          </a:p>
        </p:txBody>
      </p:sp>
    </p:spTree>
    <p:extLst>
      <p:ext uri="{BB962C8B-B14F-4D97-AF65-F5344CB8AC3E}">
        <p14:creationId xmlns:p14="http://schemas.microsoft.com/office/powerpoint/2010/main" val="1688274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22" name="Google Shape;422;p44"/>
          <p:cNvSpPr txBox="1">
            <a:spLocks noGrp="1"/>
          </p:cNvSpPr>
          <p:nvPr>
            <p:ph type="title"/>
          </p:nvPr>
        </p:nvSpPr>
        <p:spPr>
          <a:xfrm>
            <a:off x="243186" y="233007"/>
            <a:ext cx="864935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1.5) Challenges</a:t>
            </a:r>
          </a:p>
        </p:txBody>
      </p:sp>
      <p:sp>
        <p:nvSpPr>
          <p:cNvPr id="424" name="Google Shape;424;p44"/>
          <p:cNvSpPr txBox="1"/>
          <p:nvPr/>
        </p:nvSpPr>
        <p:spPr>
          <a:xfrm>
            <a:off x="520258" y="897146"/>
            <a:ext cx="8095210" cy="3939475"/>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pPr>
            <a:r>
              <a:rPr lang="en-US" sz="1600" b="1" dirty="0">
                <a:solidFill>
                  <a:schemeClr val="dk1"/>
                </a:solidFill>
                <a:latin typeface="Hanken Grotesk"/>
                <a:ea typeface="Hanken Grotesk"/>
                <a:cs typeface="Hanken Grotesk"/>
                <a:sym typeface="Hanken Grotesk"/>
              </a:rPr>
              <a:t>2) Feature Extraction</a:t>
            </a:r>
          </a:p>
          <a:p>
            <a:pPr lvl="0" algn="l" rtl="0">
              <a:lnSpc>
                <a:spcPct val="115000"/>
              </a:lnSpc>
              <a:spcBef>
                <a:spcPts val="0"/>
              </a:spcBef>
              <a:spcAft>
                <a:spcPts val="0"/>
              </a:spcAft>
            </a:pPr>
            <a:r>
              <a:rPr lang="en-US" sz="1600" b="1" dirty="0">
                <a:solidFill>
                  <a:schemeClr val="dk1"/>
                </a:solidFill>
                <a:latin typeface="Hanken Grotesk"/>
                <a:ea typeface="Hanken Grotesk"/>
                <a:cs typeface="Hanken Grotesk"/>
                <a:sym typeface="Hanken Grotesk"/>
              </a:rPr>
              <a:t>  	</a:t>
            </a:r>
            <a:r>
              <a:rPr lang="en-US" sz="1600" dirty="0">
                <a:solidFill>
                  <a:schemeClr val="dk1"/>
                </a:solidFill>
                <a:latin typeface="Hanken Grotesk"/>
                <a:ea typeface="Hanken Grotesk"/>
                <a:cs typeface="Hanken Grotesk"/>
                <a:sym typeface="Hanken Grotesk"/>
              </a:rPr>
              <a:t>The tumor can be found in different locations across the brain and the size can be different depending on each stage as we discussed before.</a:t>
            </a:r>
          </a:p>
        </p:txBody>
      </p:sp>
      <p:sp>
        <p:nvSpPr>
          <p:cNvPr id="3" name="Google Shape;424;p44">
            <a:extLst>
              <a:ext uri="{FF2B5EF4-FFF2-40B4-BE49-F238E27FC236}">
                <a16:creationId xmlns:a16="http://schemas.microsoft.com/office/drawing/2014/main" id="{E29DC646-F56F-1012-6ECA-1CB90CC96D4A}"/>
              </a:ext>
            </a:extLst>
          </p:cNvPr>
          <p:cNvSpPr txBox="1"/>
          <p:nvPr/>
        </p:nvSpPr>
        <p:spPr>
          <a:xfrm>
            <a:off x="668521" y="2687117"/>
            <a:ext cx="3899342" cy="1144670"/>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pPr>
            <a:r>
              <a:rPr lang="en-US" sz="1600" dirty="0">
                <a:solidFill>
                  <a:schemeClr val="dk1"/>
                </a:solidFill>
                <a:latin typeface="Hanken Grotesk"/>
                <a:ea typeface="Hanken Grotesk"/>
                <a:cs typeface="Hanken Grotesk"/>
                <a:sym typeface="Hanken Grotesk"/>
              </a:rPr>
              <a:t>So, we use Feature Extraction algorithms used to accurately extract unique features of the MRI Images</a:t>
            </a:r>
          </a:p>
        </p:txBody>
      </p:sp>
      <p:pic>
        <p:nvPicPr>
          <p:cNvPr id="4" name="Picture 3" descr="A close-up of a brain scan&#10;&#10;Description automatically generated">
            <a:extLst>
              <a:ext uri="{FF2B5EF4-FFF2-40B4-BE49-F238E27FC236}">
                <a16:creationId xmlns:a16="http://schemas.microsoft.com/office/drawing/2014/main" id="{A92AA858-A008-471A-BB85-564516265D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6339" y="1979954"/>
            <a:ext cx="2939140" cy="2784448"/>
          </a:xfrm>
          <a:prstGeom prst="rect">
            <a:avLst/>
          </a:prstGeom>
        </p:spPr>
      </p:pic>
    </p:spTree>
    <p:extLst>
      <p:ext uri="{BB962C8B-B14F-4D97-AF65-F5344CB8AC3E}">
        <p14:creationId xmlns:p14="http://schemas.microsoft.com/office/powerpoint/2010/main" val="3947548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22" name="Google Shape;422;p44"/>
          <p:cNvSpPr txBox="1">
            <a:spLocks noGrp="1"/>
          </p:cNvSpPr>
          <p:nvPr>
            <p:ph type="title"/>
          </p:nvPr>
        </p:nvSpPr>
        <p:spPr>
          <a:xfrm>
            <a:off x="243186" y="233007"/>
            <a:ext cx="864935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1.5) Challenges</a:t>
            </a:r>
          </a:p>
        </p:txBody>
      </p:sp>
      <p:sp>
        <p:nvSpPr>
          <p:cNvPr id="424" name="Google Shape;424;p44"/>
          <p:cNvSpPr txBox="1"/>
          <p:nvPr/>
        </p:nvSpPr>
        <p:spPr>
          <a:xfrm>
            <a:off x="530418" y="805707"/>
            <a:ext cx="4468302" cy="3830781"/>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pPr>
            <a:r>
              <a:rPr lang="en-US" sz="1600" b="1" dirty="0">
                <a:solidFill>
                  <a:schemeClr val="dk1"/>
                </a:solidFill>
                <a:latin typeface="Hanken Grotesk"/>
                <a:ea typeface="Hanken Grotesk"/>
                <a:cs typeface="Hanken Grotesk"/>
                <a:sym typeface="Hanken Grotesk"/>
              </a:rPr>
              <a:t>3) Build Machine Learning Model</a:t>
            </a:r>
          </a:p>
          <a:p>
            <a:pPr lvl="0" algn="l" rtl="0">
              <a:lnSpc>
                <a:spcPct val="115000"/>
              </a:lnSpc>
              <a:spcBef>
                <a:spcPts val="0"/>
              </a:spcBef>
              <a:spcAft>
                <a:spcPts val="0"/>
              </a:spcAft>
            </a:pPr>
            <a:endParaRPr lang="en-US" sz="1600" b="1" dirty="0">
              <a:solidFill>
                <a:schemeClr val="dk1"/>
              </a:solidFill>
              <a:latin typeface="Hanken Grotesk"/>
              <a:ea typeface="Hanken Grotesk"/>
              <a:cs typeface="Hanken Grotesk"/>
              <a:sym typeface="Hanken Grotesk"/>
            </a:endParaRPr>
          </a:p>
          <a:p>
            <a:pPr marL="285750" lvl="0" indent="-285750" algn="l" rtl="0">
              <a:lnSpc>
                <a:spcPct val="115000"/>
              </a:lnSpc>
              <a:spcBef>
                <a:spcPts val="0"/>
              </a:spcBef>
              <a:spcAft>
                <a:spcPts val="0"/>
              </a:spcAft>
              <a:buFont typeface="Wingdings" panose="05000000000000000000" pitchFamily="2" charset="2"/>
              <a:buChar char="§"/>
            </a:pPr>
            <a:r>
              <a:rPr lang="en-US" sz="1600" dirty="0">
                <a:solidFill>
                  <a:schemeClr val="dk1"/>
                </a:solidFill>
                <a:latin typeface="Hanken Grotesk"/>
                <a:ea typeface="Hanken Grotesk"/>
                <a:cs typeface="Hanken Grotesk"/>
                <a:sym typeface="Hanken Grotesk"/>
              </a:rPr>
              <a:t>Data acquisition: Acquiring datasets for training and testing can be challenging, where datasets are not always available.</a:t>
            </a:r>
          </a:p>
          <a:p>
            <a:pPr marL="285750" lvl="0" indent="-285750" algn="l" rtl="0">
              <a:lnSpc>
                <a:spcPct val="115000"/>
              </a:lnSpc>
              <a:spcBef>
                <a:spcPts val="0"/>
              </a:spcBef>
              <a:spcAft>
                <a:spcPts val="0"/>
              </a:spcAft>
              <a:buFont typeface="Wingdings" panose="05000000000000000000" pitchFamily="2" charset="2"/>
              <a:buChar char="§"/>
            </a:pPr>
            <a:endParaRPr lang="en-US" sz="1600" dirty="0">
              <a:solidFill>
                <a:schemeClr val="dk1"/>
              </a:solidFill>
              <a:latin typeface="Hanken Grotesk"/>
              <a:ea typeface="Hanken Grotesk"/>
              <a:cs typeface="Hanken Grotesk"/>
              <a:sym typeface="Hanken Grotesk"/>
            </a:endParaRPr>
          </a:p>
          <a:p>
            <a:pPr marL="285750" lvl="0" indent="-285750" algn="l" rtl="0">
              <a:lnSpc>
                <a:spcPct val="115000"/>
              </a:lnSpc>
              <a:spcBef>
                <a:spcPts val="0"/>
              </a:spcBef>
              <a:spcAft>
                <a:spcPts val="0"/>
              </a:spcAft>
              <a:buFont typeface="Wingdings" panose="05000000000000000000" pitchFamily="2" charset="2"/>
              <a:buChar char="§"/>
            </a:pPr>
            <a:r>
              <a:rPr lang="en-US" sz="1600" dirty="0">
                <a:solidFill>
                  <a:schemeClr val="dk1"/>
                </a:solidFill>
                <a:latin typeface="Hanken Grotesk"/>
                <a:ea typeface="Hanken Grotesk"/>
                <a:cs typeface="Hanken Grotesk"/>
                <a:sym typeface="Hanken Grotesk"/>
              </a:rPr>
              <a:t>Model selection: The model selection can affect the accuracy, where some models may perform better with the dataset provided.</a:t>
            </a:r>
          </a:p>
          <a:p>
            <a:pPr marL="285750" lvl="0" indent="-285750" algn="l" rtl="0">
              <a:lnSpc>
                <a:spcPct val="115000"/>
              </a:lnSpc>
              <a:spcBef>
                <a:spcPts val="0"/>
              </a:spcBef>
              <a:spcAft>
                <a:spcPts val="0"/>
              </a:spcAft>
              <a:buFont typeface="Wingdings" panose="05000000000000000000" pitchFamily="2" charset="2"/>
              <a:buChar char="§"/>
            </a:pPr>
            <a:endParaRPr lang="en-US" sz="1600" dirty="0">
              <a:solidFill>
                <a:schemeClr val="dk1"/>
              </a:solidFill>
              <a:latin typeface="Hanken Grotesk"/>
              <a:ea typeface="Hanken Grotesk"/>
              <a:cs typeface="Hanken Grotesk"/>
              <a:sym typeface="Hanken Grotesk"/>
            </a:endParaRPr>
          </a:p>
          <a:p>
            <a:pPr marL="285750" lvl="0" indent="-285750" algn="l" rtl="0">
              <a:lnSpc>
                <a:spcPct val="115000"/>
              </a:lnSpc>
              <a:spcBef>
                <a:spcPts val="0"/>
              </a:spcBef>
              <a:spcAft>
                <a:spcPts val="0"/>
              </a:spcAft>
              <a:buFont typeface="Wingdings" panose="05000000000000000000" pitchFamily="2" charset="2"/>
              <a:buChar char="§"/>
            </a:pPr>
            <a:r>
              <a:rPr lang="en-US" sz="1600" dirty="0">
                <a:solidFill>
                  <a:schemeClr val="dk1"/>
                </a:solidFill>
                <a:latin typeface="Hanken Grotesk"/>
                <a:ea typeface="Hanken Grotesk"/>
                <a:cs typeface="Hanken Grotesk"/>
                <a:sym typeface="Hanken Grotesk"/>
              </a:rPr>
              <a:t>Data consistency: This affects the model accuracy greatly.</a:t>
            </a:r>
          </a:p>
          <a:p>
            <a:pPr lvl="0" algn="l" rtl="0">
              <a:lnSpc>
                <a:spcPct val="115000"/>
              </a:lnSpc>
              <a:spcBef>
                <a:spcPts val="0"/>
              </a:spcBef>
              <a:spcAft>
                <a:spcPts val="0"/>
              </a:spcAft>
            </a:pPr>
            <a:r>
              <a:rPr lang="en-US" sz="1600" b="1" dirty="0">
                <a:solidFill>
                  <a:schemeClr val="dk1"/>
                </a:solidFill>
                <a:latin typeface="Hanken Grotesk"/>
                <a:ea typeface="Hanken Grotesk"/>
                <a:cs typeface="Hanken Grotesk"/>
                <a:sym typeface="Hanken Grotesk"/>
              </a:rPr>
              <a:t> 	</a:t>
            </a:r>
            <a:endParaRPr lang="en-US" sz="1600" dirty="0">
              <a:solidFill>
                <a:schemeClr val="dk1"/>
              </a:solidFill>
              <a:latin typeface="Hanken Grotesk"/>
              <a:ea typeface="Hanken Grotesk"/>
              <a:cs typeface="Hanken Grotesk"/>
              <a:sym typeface="Hanken Grotesk"/>
            </a:endParaRPr>
          </a:p>
        </p:txBody>
      </p:sp>
      <p:pic>
        <p:nvPicPr>
          <p:cNvPr id="2" name="Picture 1">
            <a:extLst>
              <a:ext uri="{FF2B5EF4-FFF2-40B4-BE49-F238E27FC236}">
                <a16:creationId xmlns:a16="http://schemas.microsoft.com/office/drawing/2014/main" id="{3B0D1424-1A39-2F82-6147-90E1F032FE9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41189" y1="33518" x2="41407" y2="44469"/>
                        <a14:foregroundMark x1="66715" y1="29314" x2="66715" y2="29314"/>
                        <a14:foregroundMark x1="69326" y1="27987" x2="65917" y2="29093"/>
                        <a14:foregroundMark x1="44235" y1="44912" x2="44453" y2="53319"/>
                        <a14:foregroundMark x1="63524" y1="65708" x2="63524" y2="65708"/>
                        <a14:foregroundMark x1="81653" y1="52876" x2="81653" y2="52876"/>
                        <a14:foregroundMark x1="60334" y1="17699" x2="60334" y2="17699"/>
                        <a14:foregroundMark x1="73459" y1="17699" x2="73459" y2="17699"/>
                        <a14:foregroundMark x1="72154" y1="15597" x2="72154" y2="15597"/>
                        <a14:foregroundMark x1="62437" y1="14602" x2="62437" y2="14602"/>
                        <a14:foregroundMark x1="36186" y1="20133" x2="36186" y2="20133"/>
                        <a14:foregroundMark x1="20015" y1="28982" x2="20015" y2="28982"/>
                        <a14:foregroundMark x1="20377" y1="20354" x2="20377" y2="20354"/>
                        <a14:foregroundMark x1="19724" y1="22235" x2="19724" y2="22235"/>
                        <a14:foregroundMark x1="23133" y1="16593" x2="23133" y2="16593"/>
                        <a14:foregroundMark x1="32705" y1="59513" x2="32705" y2="59513"/>
                        <a14:foregroundMark x1="50399" y1="86726" x2="50399" y2="86726"/>
                        <a14:foregroundMark x1="58666" y1="85398" x2="58666" y2="85398"/>
                      </a14:backgroundRemoval>
                    </a14:imgEffect>
                  </a14:imgLayer>
                </a14:imgProps>
              </a:ext>
            </a:extLst>
          </a:blip>
          <a:srcRect l="13559" t="10863" r="9322" b="10441"/>
          <a:stretch/>
        </p:blipFill>
        <p:spPr>
          <a:xfrm>
            <a:off x="4998720" y="1294090"/>
            <a:ext cx="3819863" cy="2555320"/>
          </a:xfrm>
          <a:prstGeom prst="rect">
            <a:avLst/>
          </a:prstGeom>
        </p:spPr>
      </p:pic>
    </p:spTree>
    <p:extLst>
      <p:ext uri="{BB962C8B-B14F-4D97-AF65-F5344CB8AC3E}">
        <p14:creationId xmlns:p14="http://schemas.microsoft.com/office/powerpoint/2010/main" val="2642786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6" name="Picture 5" descr="A black background with a black square&#10;&#10;Description automatically generated with medium confidence">
            <a:extLst>
              <a:ext uri="{FF2B5EF4-FFF2-40B4-BE49-F238E27FC236}">
                <a16:creationId xmlns:a16="http://schemas.microsoft.com/office/drawing/2014/main" id="{C9A857DE-9584-937B-162C-A39CBF18F4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1609" y="1896575"/>
            <a:ext cx="2743664" cy="1025230"/>
          </a:xfrm>
          <a:prstGeom prst="rect">
            <a:avLst/>
          </a:prstGeom>
        </p:spPr>
      </p:pic>
      <p:pic>
        <p:nvPicPr>
          <p:cNvPr id="7" name="Picture 6" descr="A black background with a black square&#10;&#10;Description automatically generated with medium confidence">
            <a:extLst>
              <a:ext uri="{FF2B5EF4-FFF2-40B4-BE49-F238E27FC236}">
                <a16:creationId xmlns:a16="http://schemas.microsoft.com/office/drawing/2014/main" id="{CA00CC70-B515-542F-D6CD-CAAD1B3F84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9280" y="1453025"/>
            <a:ext cx="1912330" cy="1912330"/>
          </a:xfrm>
          <a:prstGeom prst="rect">
            <a:avLst/>
          </a:prstGeom>
        </p:spPr>
      </p:pic>
      <p:pic>
        <p:nvPicPr>
          <p:cNvPr id="8" name="Picture 7" descr="A black background with a black square&#10;&#10;Description automatically generated with medium confidence">
            <a:extLst>
              <a:ext uri="{FF2B5EF4-FFF2-40B4-BE49-F238E27FC236}">
                <a16:creationId xmlns:a16="http://schemas.microsoft.com/office/drawing/2014/main" id="{878766F2-9FF8-E6BA-90B6-4DA1ECC79C7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4011" y="1302395"/>
            <a:ext cx="2213591" cy="2213591"/>
          </a:xfrm>
          <a:prstGeom prst="rect">
            <a:avLst/>
          </a:prstGeom>
        </p:spPr>
      </p:pic>
      <p:sp>
        <p:nvSpPr>
          <p:cNvPr id="11" name="Google Shape;375;p38">
            <a:extLst>
              <a:ext uri="{FF2B5EF4-FFF2-40B4-BE49-F238E27FC236}">
                <a16:creationId xmlns:a16="http://schemas.microsoft.com/office/drawing/2014/main" id="{4E49A5CA-6E78-7FB3-7B24-2BA92DB4D24A}"/>
              </a:ext>
            </a:extLst>
          </p:cNvPr>
          <p:cNvSpPr txBox="1">
            <a:spLocks noGrp="1"/>
          </p:cNvSpPr>
          <p:nvPr>
            <p:ph type="title"/>
          </p:nvPr>
        </p:nvSpPr>
        <p:spPr>
          <a:xfrm>
            <a:off x="714011" y="696810"/>
            <a:ext cx="7728949" cy="53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Logo</a:t>
            </a:r>
          </a:p>
        </p:txBody>
      </p:sp>
    </p:spTree>
    <p:extLst>
      <p:ext uri="{BB962C8B-B14F-4D97-AF65-F5344CB8AC3E}">
        <p14:creationId xmlns:p14="http://schemas.microsoft.com/office/powerpoint/2010/main" val="3990172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6"/>
          <p:cNvSpPr txBox="1">
            <a:spLocks noGrp="1"/>
          </p:cNvSpPr>
          <p:nvPr>
            <p:ph type="title"/>
          </p:nvPr>
        </p:nvSpPr>
        <p:spPr>
          <a:xfrm>
            <a:off x="1084394" y="1977150"/>
            <a:ext cx="5712645"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Literature Review</a:t>
            </a:r>
            <a:endParaRPr dirty="0"/>
          </a:p>
        </p:txBody>
      </p:sp>
      <p:sp>
        <p:nvSpPr>
          <p:cNvPr id="330" name="Google Shape;330;p36"/>
          <p:cNvSpPr txBox="1">
            <a:spLocks noGrp="1"/>
          </p:cNvSpPr>
          <p:nvPr>
            <p:ph type="subTitle" idx="1"/>
          </p:nvPr>
        </p:nvSpPr>
        <p:spPr>
          <a:xfrm>
            <a:off x="1132200" y="2720589"/>
            <a:ext cx="5191469" cy="12983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2.1    Image Processing</a:t>
            </a:r>
          </a:p>
          <a:p>
            <a:pPr marL="0" lvl="0" indent="0" algn="l" rtl="0">
              <a:spcBef>
                <a:spcPts val="0"/>
              </a:spcBef>
              <a:spcAft>
                <a:spcPts val="0"/>
              </a:spcAft>
              <a:buNone/>
            </a:pPr>
            <a:r>
              <a:rPr lang="en-US" dirty="0"/>
              <a:t>2.2    Feature Extraction</a:t>
            </a:r>
          </a:p>
          <a:p>
            <a:pPr marL="0" lvl="0" indent="0" algn="l" rtl="0">
              <a:spcBef>
                <a:spcPts val="0"/>
              </a:spcBef>
              <a:spcAft>
                <a:spcPts val="0"/>
              </a:spcAft>
              <a:buNone/>
            </a:pPr>
            <a:r>
              <a:rPr lang="en-US" dirty="0"/>
              <a:t>2.3    Machine Learning</a:t>
            </a:r>
          </a:p>
          <a:p>
            <a:pPr marL="0" lvl="0" indent="0" algn="l" rtl="0">
              <a:spcBef>
                <a:spcPts val="0"/>
              </a:spcBef>
              <a:spcAft>
                <a:spcPts val="0"/>
              </a:spcAft>
              <a:buNone/>
            </a:pPr>
            <a:r>
              <a:rPr lang="en-US" dirty="0"/>
              <a:t>2.4    Neural Network</a:t>
            </a:r>
          </a:p>
          <a:p>
            <a:pPr marL="0" lvl="0" indent="0" algn="l" rtl="0">
              <a:spcBef>
                <a:spcPts val="0"/>
              </a:spcBef>
              <a:spcAft>
                <a:spcPts val="0"/>
              </a:spcAft>
              <a:buNone/>
            </a:pPr>
            <a:r>
              <a:rPr lang="en-US" dirty="0"/>
              <a:t>2.5    Deep Learning</a:t>
            </a:r>
          </a:p>
        </p:txBody>
      </p:sp>
      <p:sp>
        <p:nvSpPr>
          <p:cNvPr id="331" name="Google Shape;331;p36"/>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Tree>
    <p:extLst>
      <p:ext uri="{BB962C8B-B14F-4D97-AF65-F5344CB8AC3E}">
        <p14:creationId xmlns:p14="http://schemas.microsoft.com/office/powerpoint/2010/main" val="227495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22" name="Google Shape;422;p44"/>
          <p:cNvSpPr txBox="1">
            <a:spLocks noGrp="1"/>
          </p:cNvSpPr>
          <p:nvPr>
            <p:ph type="title"/>
          </p:nvPr>
        </p:nvSpPr>
        <p:spPr>
          <a:xfrm>
            <a:off x="243186" y="233007"/>
            <a:ext cx="864935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2.1) Image Processing</a:t>
            </a:r>
          </a:p>
        </p:txBody>
      </p:sp>
      <p:sp>
        <p:nvSpPr>
          <p:cNvPr id="424" name="Google Shape;424;p44"/>
          <p:cNvSpPr txBox="1"/>
          <p:nvPr/>
        </p:nvSpPr>
        <p:spPr>
          <a:xfrm>
            <a:off x="438978" y="971019"/>
            <a:ext cx="8095210" cy="2097302"/>
          </a:xfrm>
          <a:prstGeom prst="rect">
            <a:avLst/>
          </a:prstGeom>
          <a:noFill/>
          <a:ln>
            <a:noFill/>
          </a:ln>
        </p:spPr>
        <p:txBody>
          <a:bodyPr spcFirstLastPara="1" wrap="square" lIns="91425" tIns="91425" rIns="91425" bIns="91425" anchor="t" anchorCtr="0">
            <a:noAutofit/>
          </a:bodyPr>
          <a:lstStyle/>
          <a:p>
            <a:pPr marL="285750" lvl="0" indent="-285750" algn="l" rtl="0">
              <a:lnSpc>
                <a:spcPct val="115000"/>
              </a:lnSpc>
              <a:spcBef>
                <a:spcPts val="0"/>
              </a:spcBef>
              <a:spcAft>
                <a:spcPts val="0"/>
              </a:spcAft>
              <a:buFont typeface="Wingdings" panose="05000000000000000000" pitchFamily="2" charset="2"/>
              <a:buChar char="§"/>
            </a:pPr>
            <a:r>
              <a:rPr lang="en-US" sz="1600" dirty="0">
                <a:solidFill>
                  <a:schemeClr val="dk1"/>
                </a:solidFill>
                <a:latin typeface="Hanken Grotesk"/>
                <a:ea typeface="Hanken Grotesk"/>
                <a:cs typeface="Hanken Grotesk"/>
                <a:sym typeface="Hanken Grotesk"/>
              </a:rPr>
              <a:t>Image enhancement is typically applied as a pre-processing step before feature extraction.</a:t>
            </a:r>
          </a:p>
          <a:p>
            <a:pPr marL="285750" lvl="0" indent="-285750" algn="l" rtl="0">
              <a:lnSpc>
                <a:spcPct val="115000"/>
              </a:lnSpc>
              <a:spcBef>
                <a:spcPts val="0"/>
              </a:spcBef>
              <a:spcAft>
                <a:spcPts val="0"/>
              </a:spcAft>
              <a:buFont typeface="Wingdings" panose="05000000000000000000" pitchFamily="2" charset="2"/>
              <a:buChar char="§"/>
            </a:pPr>
            <a:endParaRPr lang="en-US" sz="1600" dirty="0">
              <a:solidFill>
                <a:schemeClr val="dk1"/>
              </a:solidFill>
              <a:latin typeface="Hanken Grotesk"/>
              <a:ea typeface="Hanken Grotesk"/>
              <a:cs typeface="Hanken Grotesk"/>
              <a:sym typeface="Hanken Grotesk"/>
            </a:endParaRPr>
          </a:p>
          <a:p>
            <a:pPr marL="285750" lvl="0" indent="-285750" algn="l" rtl="0">
              <a:lnSpc>
                <a:spcPct val="115000"/>
              </a:lnSpc>
              <a:spcBef>
                <a:spcPts val="0"/>
              </a:spcBef>
              <a:spcAft>
                <a:spcPts val="0"/>
              </a:spcAft>
              <a:buFont typeface="Wingdings" panose="05000000000000000000" pitchFamily="2" charset="2"/>
              <a:buChar char="§"/>
            </a:pPr>
            <a:r>
              <a:rPr lang="en-US" sz="1600" dirty="0">
                <a:solidFill>
                  <a:schemeClr val="dk1"/>
                </a:solidFill>
                <a:latin typeface="Hanken Grotesk"/>
                <a:ea typeface="Hanken Grotesk"/>
                <a:cs typeface="Hanken Grotesk"/>
                <a:sym typeface="Hanken Grotesk"/>
              </a:rPr>
              <a:t>The pre-processing step involves applying one or more image enhancement techniques to the MRI image to improve its quality.</a:t>
            </a:r>
          </a:p>
          <a:p>
            <a:pPr marL="285750" lvl="0" indent="-285750" algn="l" rtl="0">
              <a:lnSpc>
                <a:spcPct val="115000"/>
              </a:lnSpc>
              <a:spcBef>
                <a:spcPts val="0"/>
              </a:spcBef>
              <a:spcAft>
                <a:spcPts val="0"/>
              </a:spcAft>
              <a:buFont typeface="Wingdings" panose="05000000000000000000" pitchFamily="2" charset="2"/>
              <a:buChar char="§"/>
            </a:pPr>
            <a:endParaRPr lang="en-US" sz="1600" dirty="0">
              <a:solidFill>
                <a:schemeClr val="dk1"/>
              </a:solidFill>
              <a:latin typeface="Hanken Grotesk"/>
              <a:ea typeface="Hanken Grotesk"/>
              <a:cs typeface="Hanken Grotesk"/>
              <a:sym typeface="Hanken Grotesk"/>
            </a:endParaRPr>
          </a:p>
          <a:p>
            <a:pPr marL="285750" lvl="0" indent="-285750" algn="l" rtl="0">
              <a:lnSpc>
                <a:spcPct val="115000"/>
              </a:lnSpc>
              <a:spcBef>
                <a:spcPts val="0"/>
              </a:spcBef>
              <a:spcAft>
                <a:spcPts val="0"/>
              </a:spcAft>
              <a:buFont typeface="Wingdings" panose="05000000000000000000" pitchFamily="2" charset="2"/>
              <a:buChar char="§"/>
            </a:pPr>
            <a:endParaRPr lang="en-US" sz="1600" dirty="0">
              <a:solidFill>
                <a:schemeClr val="dk1"/>
              </a:solidFill>
              <a:latin typeface="Hanken Grotesk"/>
              <a:ea typeface="Hanken Grotesk"/>
              <a:cs typeface="Hanken Grotesk"/>
              <a:sym typeface="Hanken Grotesk"/>
            </a:endParaRPr>
          </a:p>
          <a:p>
            <a:pPr lvl="0" algn="ctr" rtl="0">
              <a:lnSpc>
                <a:spcPct val="115000"/>
              </a:lnSpc>
              <a:spcBef>
                <a:spcPts val="0"/>
              </a:spcBef>
              <a:spcAft>
                <a:spcPts val="0"/>
              </a:spcAft>
            </a:pPr>
            <a:r>
              <a:rPr lang="en-US" sz="1600" b="1" dirty="0">
                <a:solidFill>
                  <a:srgbClr val="C00000"/>
                </a:solidFill>
                <a:latin typeface="Hanken Grotesk"/>
                <a:ea typeface="Hanken Grotesk"/>
                <a:cs typeface="Hanken Grotesk"/>
                <a:sym typeface="Hanken Grotesk"/>
              </a:rPr>
              <a:t>Image preprocessing Techniques</a:t>
            </a:r>
          </a:p>
        </p:txBody>
      </p:sp>
      <p:sp>
        <p:nvSpPr>
          <p:cNvPr id="2" name="Google Shape;424;p44">
            <a:extLst>
              <a:ext uri="{FF2B5EF4-FFF2-40B4-BE49-F238E27FC236}">
                <a16:creationId xmlns:a16="http://schemas.microsoft.com/office/drawing/2014/main" id="{ACCDE791-3636-7239-694C-25C571EB5AE4}"/>
              </a:ext>
            </a:extLst>
          </p:cNvPr>
          <p:cNvSpPr txBox="1"/>
          <p:nvPr/>
        </p:nvSpPr>
        <p:spPr>
          <a:xfrm>
            <a:off x="1251778" y="3422970"/>
            <a:ext cx="3137342" cy="1126283"/>
          </a:xfrm>
          <a:prstGeom prst="rect">
            <a:avLst/>
          </a:prstGeom>
          <a:noFill/>
          <a:ln>
            <a:noFill/>
          </a:ln>
        </p:spPr>
        <p:txBody>
          <a:bodyPr spcFirstLastPara="1" wrap="square" lIns="91425" tIns="91425" rIns="91425" bIns="91425" anchor="t" anchorCtr="0">
            <a:noAutofit/>
          </a:bodyPr>
          <a:lstStyle/>
          <a:p>
            <a:pPr marL="285750" lvl="0" indent="-285750" algn="l">
              <a:lnSpc>
                <a:spcPct val="115000"/>
              </a:lnSpc>
              <a:spcBef>
                <a:spcPts val="0"/>
              </a:spcBef>
              <a:spcAft>
                <a:spcPts val="0"/>
              </a:spcAft>
              <a:buFont typeface="Wingdings" panose="05000000000000000000" pitchFamily="2" charset="2"/>
              <a:buChar char="§"/>
            </a:pPr>
            <a:r>
              <a:rPr lang="en-US" sz="1600" dirty="0">
                <a:solidFill>
                  <a:schemeClr val="dk1"/>
                </a:solidFill>
                <a:latin typeface="Hanken Grotesk"/>
                <a:ea typeface="Hanken Grotesk"/>
                <a:cs typeface="Hanken Grotesk"/>
                <a:sym typeface="Hanken Grotesk"/>
              </a:rPr>
              <a:t>Resize</a:t>
            </a:r>
          </a:p>
          <a:p>
            <a:pPr marL="285750" lvl="0" indent="-285750" algn="l">
              <a:lnSpc>
                <a:spcPct val="115000"/>
              </a:lnSpc>
              <a:spcBef>
                <a:spcPts val="0"/>
              </a:spcBef>
              <a:spcAft>
                <a:spcPts val="0"/>
              </a:spcAft>
              <a:buFont typeface="Wingdings" panose="05000000000000000000" pitchFamily="2" charset="2"/>
              <a:buChar char="§"/>
            </a:pPr>
            <a:r>
              <a:rPr lang="en-US" sz="1600" dirty="0">
                <a:solidFill>
                  <a:schemeClr val="dk1"/>
                </a:solidFill>
                <a:latin typeface="Hanken Grotesk"/>
                <a:ea typeface="Hanken Grotesk"/>
                <a:cs typeface="Hanken Grotesk"/>
                <a:sym typeface="Hanken Grotesk"/>
              </a:rPr>
              <a:t>Gray Scale Conversion </a:t>
            </a:r>
          </a:p>
          <a:p>
            <a:pPr marL="285750" lvl="0" indent="-285750" algn="l">
              <a:lnSpc>
                <a:spcPct val="115000"/>
              </a:lnSpc>
              <a:spcBef>
                <a:spcPts val="0"/>
              </a:spcBef>
              <a:spcAft>
                <a:spcPts val="0"/>
              </a:spcAft>
              <a:buFont typeface="Wingdings" panose="05000000000000000000" pitchFamily="2" charset="2"/>
              <a:buChar char="§"/>
            </a:pPr>
            <a:r>
              <a:rPr lang="en-US" sz="1600" dirty="0">
                <a:solidFill>
                  <a:schemeClr val="dk1"/>
                </a:solidFill>
                <a:latin typeface="Hanken Grotesk"/>
                <a:ea typeface="Hanken Grotesk"/>
                <a:cs typeface="Hanken Grotesk"/>
                <a:sym typeface="Hanken Grotesk"/>
              </a:rPr>
              <a:t>Histogram Equalization</a:t>
            </a:r>
          </a:p>
        </p:txBody>
      </p:sp>
      <p:sp>
        <p:nvSpPr>
          <p:cNvPr id="3" name="Google Shape;424;p44">
            <a:extLst>
              <a:ext uri="{FF2B5EF4-FFF2-40B4-BE49-F238E27FC236}">
                <a16:creationId xmlns:a16="http://schemas.microsoft.com/office/drawing/2014/main" id="{20C18150-1E85-E96F-0A64-A35A634EDABF}"/>
              </a:ext>
            </a:extLst>
          </p:cNvPr>
          <p:cNvSpPr txBox="1"/>
          <p:nvPr/>
        </p:nvSpPr>
        <p:spPr>
          <a:xfrm>
            <a:off x="4669570" y="3422970"/>
            <a:ext cx="3610829" cy="1126283"/>
          </a:xfrm>
          <a:prstGeom prst="rect">
            <a:avLst/>
          </a:prstGeom>
          <a:noFill/>
          <a:ln>
            <a:noFill/>
          </a:ln>
        </p:spPr>
        <p:txBody>
          <a:bodyPr spcFirstLastPara="1" wrap="square" lIns="91425" tIns="91425" rIns="91425" bIns="91425" anchor="t" anchorCtr="0">
            <a:noAutofit/>
          </a:bodyPr>
          <a:lstStyle/>
          <a:p>
            <a:pPr marL="285750" lvl="0" indent="-285750" algn="l">
              <a:lnSpc>
                <a:spcPct val="115000"/>
              </a:lnSpc>
              <a:spcBef>
                <a:spcPts val="0"/>
              </a:spcBef>
              <a:spcAft>
                <a:spcPts val="0"/>
              </a:spcAft>
              <a:buFont typeface="Wingdings" panose="05000000000000000000" pitchFamily="2" charset="2"/>
              <a:buChar char="§"/>
            </a:pPr>
            <a:r>
              <a:rPr lang="en-US" sz="1600" dirty="0">
                <a:solidFill>
                  <a:schemeClr val="dk1"/>
                </a:solidFill>
                <a:latin typeface="Hanken Grotesk"/>
                <a:ea typeface="Hanken Grotesk"/>
                <a:cs typeface="Hanken Grotesk"/>
                <a:sym typeface="Hanken Grotesk"/>
              </a:rPr>
              <a:t>Smoothing filters (Noise Removal)</a:t>
            </a:r>
          </a:p>
          <a:p>
            <a:pPr marL="285750" lvl="0" indent="-285750" algn="l">
              <a:lnSpc>
                <a:spcPct val="115000"/>
              </a:lnSpc>
              <a:spcBef>
                <a:spcPts val="0"/>
              </a:spcBef>
              <a:spcAft>
                <a:spcPts val="0"/>
              </a:spcAft>
              <a:buFont typeface="Wingdings" panose="05000000000000000000" pitchFamily="2" charset="2"/>
              <a:buChar char="§"/>
            </a:pPr>
            <a:r>
              <a:rPr lang="en-US" sz="1600" dirty="0">
                <a:solidFill>
                  <a:schemeClr val="dk1"/>
                </a:solidFill>
                <a:latin typeface="Hanken Grotesk"/>
                <a:ea typeface="Hanken Grotesk"/>
                <a:cs typeface="Hanken Grotesk"/>
                <a:sym typeface="Hanken Grotesk"/>
              </a:rPr>
              <a:t>Skull Stripping</a:t>
            </a:r>
          </a:p>
          <a:p>
            <a:pPr marL="285750" lvl="0" indent="-285750" algn="l">
              <a:lnSpc>
                <a:spcPct val="115000"/>
              </a:lnSpc>
              <a:spcBef>
                <a:spcPts val="0"/>
              </a:spcBef>
              <a:spcAft>
                <a:spcPts val="0"/>
              </a:spcAft>
              <a:buFont typeface="Wingdings" panose="05000000000000000000" pitchFamily="2" charset="2"/>
              <a:buChar char="§"/>
            </a:pPr>
            <a:r>
              <a:rPr lang="en-US" sz="1600" dirty="0">
                <a:solidFill>
                  <a:schemeClr val="dk1"/>
                </a:solidFill>
                <a:latin typeface="Hanken Grotesk"/>
                <a:ea typeface="Hanken Grotesk"/>
                <a:cs typeface="Hanken Grotesk"/>
                <a:sym typeface="Hanken Grotesk"/>
              </a:rPr>
              <a:t>Threshold</a:t>
            </a:r>
          </a:p>
        </p:txBody>
      </p:sp>
    </p:spTree>
    <p:extLst>
      <p:ext uri="{BB962C8B-B14F-4D97-AF65-F5344CB8AC3E}">
        <p14:creationId xmlns:p14="http://schemas.microsoft.com/office/powerpoint/2010/main" val="2479343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4F89B-87A6-8D87-3408-CBD33D9B396B}"/>
              </a:ext>
            </a:extLst>
          </p:cNvPr>
          <p:cNvSpPr>
            <a:spLocks noGrp="1"/>
          </p:cNvSpPr>
          <p:nvPr>
            <p:ph type="title"/>
          </p:nvPr>
        </p:nvSpPr>
        <p:spPr/>
        <p:txBody>
          <a:bodyPr/>
          <a:lstStyle/>
          <a:p>
            <a:r>
              <a:rPr lang="en-US" dirty="0">
                <a:solidFill>
                  <a:srgbClr val="C00000"/>
                </a:solidFill>
              </a:rPr>
              <a:t>Example</a:t>
            </a:r>
          </a:p>
        </p:txBody>
      </p:sp>
      <p:grpSp>
        <p:nvGrpSpPr>
          <p:cNvPr id="16" name="Group 15">
            <a:extLst>
              <a:ext uri="{FF2B5EF4-FFF2-40B4-BE49-F238E27FC236}">
                <a16:creationId xmlns:a16="http://schemas.microsoft.com/office/drawing/2014/main" id="{055ECB14-4CAB-81A6-1407-90479CA09A43}"/>
              </a:ext>
            </a:extLst>
          </p:cNvPr>
          <p:cNvGrpSpPr/>
          <p:nvPr/>
        </p:nvGrpSpPr>
        <p:grpSpPr>
          <a:xfrm>
            <a:off x="717750" y="1455153"/>
            <a:ext cx="7708500" cy="2639844"/>
            <a:chOff x="1519659" y="2461080"/>
            <a:chExt cx="9118817" cy="3122819"/>
          </a:xfrm>
        </p:grpSpPr>
        <p:sp>
          <p:nvSpPr>
            <p:cNvPr id="4" name="Text Placeholder 5">
              <a:extLst>
                <a:ext uri="{FF2B5EF4-FFF2-40B4-BE49-F238E27FC236}">
                  <a16:creationId xmlns:a16="http://schemas.microsoft.com/office/drawing/2014/main" id="{A97E6453-67D6-F465-0A9F-F589648AF210}"/>
                </a:ext>
              </a:extLst>
            </p:cNvPr>
            <p:cNvSpPr txBox="1">
              <a:spLocks/>
            </p:cNvSpPr>
            <p:nvPr/>
          </p:nvSpPr>
          <p:spPr>
            <a:xfrm>
              <a:off x="4590022" y="2866027"/>
              <a:ext cx="6048453" cy="25497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97951" indent="-304815" defTabSz="609630">
                <a:spcBef>
                  <a:spcPts val="667"/>
                </a:spcBef>
                <a:buFont typeface="+mj-lt"/>
                <a:buAutoNum type="arabicPeriod"/>
                <a:defRPr/>
              </a:pPr>
              <a:endParaRPr lang="en-US" sz="1600" dirty="0">
                <a:solidFill>
                  <a:prstClr val="black"/>
                </a:solidFill>
                <a:latin typeface="Montserrat" panose="00000500000000000000" pitchFamily="2" charset="0"/>
              </a:endParaRPr>
            </a:p>
          </p:txBody>
        </p:sp>
        <p:sp>
          <p:nvSpPr>
            <p:cNvPr id="5" name="Text Placeholder 5">
              <a:extLst>
                <a:ext uri="{FF2B5EF4-FFF2-40B4-BE49-F238E27FC236}">
                  <a16:creationId xmlns:a16="http://schemas.microsoft.com/office/drawing/2014/main" id="{B2097B82-6713-E6F5-96A2-BC23C198CE59}"/>
                </a:ext>
              </a:extLst>
            </p:cNvPr>
            <p:cNvSpPr txBox="1">
              <a:spLocks/>
            </p:cNvSpPr>
            <p:nvPr/>
          </p:nvSpPr>
          <p:spPr>
            <a:xfrm>
              <a:off x="3984043" y="4164354"/>
              <a:ext cx="6151930" cy="127701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Clr>
                  <a:schemeClr val="bg1"/>
                </a:buClr>
                <a:buNone/>
              </a:pPr>
              <a:r>
                <a:rPr lang="en-US" sz="1333" dirty="0">
                  <a:solidFill>
                    <a:schemeClr val="bg1"/>
                  </a:solidFill>
                  <a:latin typeface="Montserrat" panose="00000500000000000000" pitchFamily="2" charset="0"/>
                  <a:ea typeface="Roboto" panose="02000000000000000000" pitchFamily="2" charset="0"/>
                  <a:cs typeface="Roboto" panose="02000000000000000000" pitchFamily="2" charset="0"/>
                </a:rPr>
                <a:t>Scale Conversion</a:t>
              </a:r>
            </a:p>
            <a:p>
              <a:pPr marL="93136" indent="0" defTabSz="609630">
                <a:spcBef>
                  <a:spcPts val="667"/>
                </a:spcBef>
                <a:buNone/>
                <a:defRPr/>
              </a:pPr>
              <a:endParaRPr lang="en-US" sz="1333" dirty="0">
                <a:solidFill>
                  <a:prstClr val="black"/>
                </a:solidFill>
                <a:latin typeface="Montserrat" panose="00000500000000000000" pitchFamily="2" charset="0"/>
              </a:endParaRPr>
            </a:p>
          </p:txBody>
        </p:sp>
        <p:pic>
          <p:nvPicPr>
            <p:cNvPr id="6" name="Picture 5">
              <a:extLst>
                <a:ext uri="{FF2B5EF4-FFF2-40B4-BE49-F238E27FC236}">
                  <a16:creationId xmlns:a16="http://schemas.microsoft.com/office/drawing/2014/main" id="{F8B2BEE1-B889-81DA-C2D4-3F7FC6171DE6}"/>
                </a:ext>
              </a:extLst>
            </p:cNvPr>
            <p:cNvPicPr>
              <a:picLocks noChangeAspect="1"/>
            </p:cNvPicPr>
            <p:nvPr/>
          </p:nvPicPr>
          <p:blipFill rotWithShape="1">
            <a:blip r:embed="rId2"/>
            <a:srcRect t="6367"/>
            <a:stretch/>
          </p:blipFill>
          <p:spPr>
            <a:xfrm>
              <a:off x="1519659" y="3097813"/>
              <a:ext cx="1561731" cy="1809807"/>
            </a:xfrm>
            <a:prstGeom prst="ellipse">
              <a:avLst/>
            </a:prstGeom>
          </p:spPr>
        </p:pic>
        <p:pic>
          <p:nvPicPr>
            <p:cNvPr id="7" name="Picture 6">
              <a:extLst>
                <a:ext uri="{FF2B5EF4-FFF2-40B4-BE49-F238E27FC236}">
                  <a16:creationId xmlns:a16="http://schemas.microsoft.com/office/drawing/2014/main" id="{F47B7010-F6D8-1AF9-9DD3-E160D5DD16A0}"/>
                </a:ext>
              </a:extLst>
            </p:cNvPr>
            <p:cNvPicPr>
              <a:picLocks noChangeAspect="1"/>
            </p:cNvPicPr>
            <p:nvPr/>
          </p:nvPicPr>
          <p:blipFill rotWithShape="1">
            <a:blip r:embed="rId3"/>
            <a:srcRect t="6367"/>
            <a:stretch/>
          </p:blipFill>
          <p:spPr>
            <a:xfrm>
              <a:off x="9121855" y="3133351"/>
              <a:ext cx="1516621" cy="1757532"/>
            </a:xfrm>
            <a:prstGeom prst="ellipse">
              <a:avLst/>
            </a:prstGeom>
          </p:spPr>
        </p:pic>
        <p:pic>
          <p:nvPicPr>
            <p:cNvPr id="8" name="Picture 7">
              <a:extLst>
                <a:ext uri="{FF2B5EF4-FFF2-40B4-BE49-F238E27FC236}">
                  <a16:creationId xmlns:a16="http://schemas.microsoft.com/office/drawing/2014/main" id="{1A37C0D8-270B-6D14-DF60-256DFE86B7DF}"/>
                </a:ext>
              </a:extLst>
            </p:cNvPr>
            <p:cNvPicPr>
              <a:picLocks noChangeAspect="1"/>
            </p:cNvPicPr>
            <p:nvPr/>
          </p:nvPicPr>
          <p:blipFill rotWithShape="1">
            <a:blip r:embed="rId4"/>
            <a:srcRect t="5874"/>
            <a:stretch/>
          </p:blipFill>
          <p:spPr>
            <a:xfrm>
              <a:off x="4035937" y="3124097"/>
              <a:ext cx="1516621" cy="1766786"/>
            </a:xfrm>
            <a:prstGeom prst="ellipse">
              <a:avLst/>
            </a:prstGeom>
          </p:spPr>
        </p:pic>
        <p:pic>
          <p:nvPicPr>
            <p:cNvPr id="9" name="Picture 8">
              <a:extLst>
                <a:ext uri="{FF2B5EF4-FFF2-40B4-BE49-F238E27FC236}">
                  <a16:creationId xmlns:a16="http://schemas.microsoft.com/office/drawing/2014/main" id="{8C7D4512-7C43-EFAF-E554-0180AA45DF7D}"/>
                </a:ext>
              </a:extLst>
            </p:cNvPr>
            <p:cNvPicPr>
              <a:picLocks noChangeAspect="1"/>
            </p:cNvPicPr>
            <p:nvPr/>
          </p:nvPicPr>
          <p:blipFill rotWithShape="1">
            <a:blip r:embed="rId5"/>
            <a:srcRect t="5719"/>
            <a:stretch/>
          </p:blipFill>
          <p:spPr>
            <a:xfrm>
              <a:off x="6602506" y="3142016"/>
              <a:ext cx="1510717" cy="1766786"/>
            </a:xfrm>
            <a:prstGeom prst="ellipse">
              <a:avLst/>
            </a:prstGeom>
          </p:spPr>
        </p:pic>
        <p:cxnSp>
          <p:nvCxnSpPr>
            <p:cNvPr id="10" name="Connector: Curved 9">
              <a:extLst>
                <a:ext uri="{FF2B5EF4-FFF2-40B4-BE49-F238E27FC236}">
                  <a16:creationId xmlns:a16="http://schemas.microsoft.com/office/drawing/2014/main" id="{9C13CFAA-65B6-C612-4159-F3A43C9A1D95}"/>
                </a:ext>
              </a:extLst>
            </p:cNvPr>
            <p:cNvCxnSpPr>
              <a:cxnSpLocks/>
              <a:stCxn id="6" idx="0"/>
              <a:endCxn id="8" idx="0"/>
            </p:cNvCxnSpPr>
            <p:nvPr/>
          </p:nvCxnSpPr>
          <p:spPr>
            <a:xfrm rot="16200000" flipH="1">
              <a:off x="3534243" y="1864094"/>
              <a:ext cx="26284" cy="2493723"/>
            </a:xfrm>
            <a:prstGeom prst="curvedConnector3">
              <a:avLst>
                <a:gd name="adj1" fmla="val -2840385"/>
              </a:avLst>
            </a:prstGeom>
            <a:ln>
              <a:tailEnd type="triangle"/>
            </a:ln>
          </p:spPr>
          <p:style>
            <a:lnRef idx="1">
              <a:schemeClr val="dk1"/>
            </a:lnRef>
            <a:fillRef idx="0">
              <a:schemeClr val="dk1"/>
            </a:fillRef>
            <a:effectRef idx="0">
              <a:schemeClr val="dk1"/>
            </a:effectRef>
            <a:fontRef idx="minor">
              <a:schemeClr val="tx1"/>
            </a:fontRef>
          </p:style>
        </p:cxnSp>
        <p:cxnSp>
          <p:nvCxnSpPr>
            <p:cNvPr id="11" name="Connector: Curved 10">
              <a:extLst>
                <a:ext uri="{FF2B5EF4-FFF2-40B4-BE49-F238E27FC236}">
                  <a16:creationId xmlns:a16="http://schemas.microsoft.com/office/drawing/2014/main" id="{C536193D-F978-CD12-EE72-060938F547E0}"/>
                </a:ext>
              </a:extLst>
            </p:cNvPr>
            <p:cNvCxnSpPr>
              <a:cxnSpLocks/>
              <a:stCxn id="8" idx="4"/>
              <a:endCxn id="9" idx="4"/>
            </p:cNvCxnSpPr>
            <p:nvPr/>
          </p:nvCxnSpPr>
          <p:spPr>
            <a:xfrm rot="16200000" flipH="1">
              <a:off x="6067097" y="3618034"/>
              <a:ext cx="17919" cy="2563617"/>
            </a:xfrm>
            <a:prstGeom prst="curvedConnector3">
              <a:avLst>
                <a:gd name="adj1" fmla="val 4869313"/>
              </a:avLst>
            </a:prstGeom>
            <a:ln>
              <a:tailEnd type="triangle"/>
            </a:ln>
          </p:spPr>
          <p:style>
            <a:lnRef idx="1">
              <a:schemeClr val="dk1"/>
            </a:lnRef>
            <a:fillRef idx="0">
              <a:schemeClr val="dk1"/>
            </a:fillRef>
            <a:effectRef idx="0">
              <a:schemeClr val="dk1"/>
            </a:effectRef>
            <a:fontRef idx="minor">
              <a:schemeClr val="tx1"/>
            </a:fontRef>
          </p:style>
        </p:cxnSp>
        <p:cxnSp>
          <p:nvCxnSpPr>
            <p:cNvPr id="12" name="Connector: Curved 11">
              <a:extLst>
                <a:ext uri="{FF2B5EF4-FFF2-40B4-BE49-F238E27FC236}">
                  <a16:creationId xmlns:a16="http://schemas.microsoft.com/office/drawing/2014/main" id="{63651793-03F7-82CD-FEC0-557D81AEFBA8}"/>
                </a:ext>
              </a:extLst>
            </p:cNvPr>
            <p:cNvCxnSpPr>
              <a:cxnSpLocks/>
              <a:stCxn id="9" idx="0"/>
              <a:endCxn id="7" idx="0"/>
            </p:cNvCxnSpPr>
            <p:nvPr/>
          </p:nvCxnSpPr>
          <p:spPr>
            <a:xfrm rot="5400000" flipH="1" flipV="1">
              <a:off x="8614683" y="1876534"/>
              <a:ext cx="8665" cy="2522301"/>
            </a:xfrm>
            <a:prstGeom prst="curvedConnector3">
              <a:avLst>
                <a:gd name="adj1" fmla="val 9517735"/>
              </a:avLst>
            </a:prstGeom>
            <a:ln>
              <a:tailEnd type="triangle"/>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B01A1F4F-4A99-2BD4-8B34-75C6F244B70A}"/>
                </a:ext>
              </a:extLst>
            </p:cNvPr>
            <p:cNvSpPr/>
            <p:nvPr/>
          </p:nvSpPr>
          <p:spPr>
            <a:xfrm>
              <a:off x="2986778" y="2493251"/>
              <a:ext cx="1121215" cy="246221"/>
            </a:xfrm>
            <a:prstGeom prst="rect">
              <a:avLst/>
            </a:prstGeom>
            <a:noFill/>
          </p:spPr>
          <p:txBody>
            <a:bodyPr wrap="square" lIns="60960" tIns="30480" rIns="60960" bIns="30480">
              <a:spAutoFit/>
            </a:bodyPr>
            <a:lstStyle/>
            <a:p>
              <a:pPr algn="ctr"/>
              <a:r>
                <a:rPr lang="en-US" sz="1200" dirty="0">
                  <a:ln w="0"/>
                  <a:effectLst>
                    <a:outerShdw blurRad="38100" dist="19050" dir="2700000" algn="tl" rotWithShape="0">
                      <a:schemeClr val="dk1">
                        <a:alpha val="40000"/>
                      </a:schemeClr>
                    </a:outerShdw>
                  </a:effectLst>
                </a:rPr>
                <a:t>Skull Stripping</a:t>
              </a:r>
            </a:p>
          </p:txBody>
        </p:sp>
        <p:sp>
          <p:nvSpPr>
            <p:cNvPr id="14" name="Rectangle 13">
              <a:extLst>
                <a:ext uri="{FF2B5EF4-FFF2-40B4-BE49-F238E27FC236}">
                  <a16:creationId xmlns:a16="http://schemas.microsoft.com/office/drawing/2014/main" id="{938B6839-44F2-36D8-51FC-92074B634662}"/>
                </a:ext>
              </a:extLst>
            </p:cNvPr>
            <p:cNvSpPr/>
            <p:nvPr/>
          </p:nvSpPr>
          <p:spPr>
            <a:xfrm>
              <a:off x="5607571" y="5337678"/>
              <a:ext cx="1062619" cy="246221"/>
            </a:xfrm>
            <a:prstGeom prst="rect">
              <a:avLst/>
            </a:prstGeom>
            <a:noFill/>
          </p:spPr>
          <p:txBody>
            <a:bodyPr wrap="square" lIns="60960" tIns="30480" rIns="60960" bIns="30480">
              <a:spAutoFit/>
            </a:bodyPr>
            <a:lstStyle/>
            <a:p>
              <a:pPr algn="ctr"/>
              <a:r>
                <a:rPr lang="en-US" sz="1200" dirty="0">
                  <a:ln w="0"/>
                  <a:effectLst>
                    <a:outerShdw blurRad="38100" dist="19050" dir="2700000" algn="tl" rotWithShape="0">
                      <a:schemeClr val="dk1">
                        <a:alpha val="40000"/>
                      </a:schemeClr>
                    </a:outerShdw>
                  </a:effectLst>
                </a:rPr>
                <a:t>Averaging</a:t>
              </a:r>
            </a:p>
          </p:txBody>
        </p:sp>
        <p:sp>
          <p:nvSpPr>
            <p:cNvPr id="15" name="Rectangle 14">
              <a:extLst>
                <a:ext uri="{FF2B5EF4-FFF2-40B4-BE49-F238E27FC236}">
                  <a16:creationId xmlns:a16="http://schemas.microsoft.com/office/drawing/2014/main" id="{97F230FF-CED9-08B6-2BB4-014D6BBC61F9}"/>
                </a:ext>
              </a:extLst>
            </p:cNvPr>
            <p:cNvSpPr/>
            <p:nvPr/>
          </p:nvSpPr>
          <p:spPr>
            <a:xfrm>
              <a:off x="8247476" y="2461080"/>
              <a:ext cx="775637" cy="246221"/>
            </a:xfrm>
            <a:prstGeom prst="rect">
              <a:avLst/>
            </a:prstGeom>
            <a:noFill/>
          </p:spPr>
          <p:txBody>
            <a:bodyPr wrap="square" lIns="60960" tIns="30480" rIns="60960" bIns="30480">
              <a:spAutoFit/>
            </a:bodyPr>
            <a:lstStyle/>
            <a:p>
              <a:pPr algn="ctr"/>
              <a:r>
                <a:rPr lang="en-US" sz="1200" dirty="0">
                  <a:ln w="0"/>
                  <a:effectLst>
                    <a:outerShdw blurRad="38100" dist="19050" dir="2700000" algn="tl" rotWithShape="0">
                      <a:schemeClr val="dk1">
                        <a:alpha val="40000"/>
                      </a:schemeClr>
                    </a:outerShdw>
                  </a:effectLst>
                </a:rPr>
                <a:t>Threshold</a:t>
              </a:r>
            </a:p>
          </p:txBody>
        </p:sp>
      </p:grpSp>
    </p:spTree>
    <p:extLst>
      <p:ext uri="{BB962C8B-B14F-4D97-AF65-F5344CB8AC3E}">
        <p14:creationId xmlns:p14="http://schemas.microsoft.com/office/powerpoint/2010/main" val="74577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22" name="Google Shape;422;p44"/>
          <p:cNvSpPr txBox="1">
            <a:spLocks noGrp="1"/>
          </p:cNvSpPr>
          <p:nvPr>
            <p:ph type="title"/>
          </p:nvPr>
        </p:nvSpPr>
        <p:spPr>
          <a:xfrm>
            <a:off x="243186" y="233007"/>
            <a:ext cx="864935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2.2) Feature Extraction</a:t>
            </a:r>
          </a:p>
        </p:txBody>
      </p:sp>
      <p:sp>
        <p:nvSpPr>
          <p:cNvPr id="424" name="Google Shape;424;p44"/>
          <p:cNvSpPr txBox="1"/>
          <p:nvPr/>
        </p:nvSpPr>
        <p:spPr>
          <a:xfrm>
            <a:off x="443009" y="1194538"/>
            <a:ext cx="8257982" cy="3245381"/>
          </a:xfrm>
          <a:prstGeom prst="rect">
            <a:avLst/>
          </a:prstGeom>
          <a:noFill/>
          <a:ln>
            <a:noFill/>
          </a:ln>
        </p:spPr>
        <p:txBody>
          <a:bodyPr spcFirstLastPara="1" wrap="square" lIns="91425" tIns="91425" rIns="91425" bIns="91425" anchor="t" anchorCtr="0">
            <a:noAutofit/>
          </a:bodyPr>
          <a:lstStyle/>
          <a:p>
            <a:pPr marL="285750" lvl="0" indent="-285750" algn="l" rtl="0">
              <a:lnSpc>
                <a:spcPct val="115000"/>
              </a:lnSpc>
              <a:spcBef>
                <a:spcPts val="0"/>
              </a:spcBef>
              <a:spcAft>
                <a:spcPts val="0"/>
              </a:spcAft>
              <a:buFont typeface="Wingdings" panose="05000000000000000000" pitchFamily="2" charset="2"/>
              <a:buChar char="§"/>
            </a:pPr>
            <a:r>
              <a:rPr lang="en-US" sz="1600" dirty="0">
                <a:solidFill>
                  <a:schemeClr val="dk1"/>
                </a:solidFill>
                <a:latin typeface="Hanken Grotesk"/>
                <a:ea typeface="Hanken Grotesk"/>
                <a:cs typeface="Hanken Grotesk"/>
                <a:sym typeface="Hanken Grotesk"/>
              </a:rPr>
              <a:t>The goal of feature extraction in MRI image analysis is to transform the raw image data into a set of meaningful and informative features that can be used to train machine learning to detect the tumor</a:t>
            </a:r>
          </a:p>
          <a:p>
            <a:pPr marL="285750" lvl="0" indent="-285750" algn="l" rtl="0">
              <a:lnSpc>
                <a:spcPct val="115000"/>
              </a:lnSpc>
              <a:spcBef>
                <a:spcPts val="0"/>
              </a:spcBef>
              <a:spcAft>
                <a:spcPts val="0"/>
              </a:spcAft>
              <a:buFont typeface="Wingdings" panose="05000000000000000000" pitchFamily="2" charset="2"/>
              <a:buChar char="§"/>
            </a:pPr>
            <a:endParaRPr lang="en-US" sz="1600" dirty="0">
              <a:solidFill>
                <a:schemeClr val="dk1"/>
              </a:solidFill>
              <a:latin typeface="Hanken Grotesk"/>
              <a:ea typeface="Hanken Grotesk"/>
              <a:cs typeface="Hanken Grotesk"/>
              <a:sym typeface="Hanken Grotesk"/>
            </a:endParaRPr>
          </a:p>
          <a:p>
            <a:pPr marL="285750" lvl="0" indent="-285750" algn="l" rtl="0">
              <a:lnSpc>
                <a:spcPct val="115000"/>
              </a:lnSpc>
              <a:spcBef>
                <a:spcPts val="0"/>
              </a:spcBef>
              <a:spcAft>
                <a:spcPts val="0"/>
              </a:spcAft>
              <a:buFont typeface="Wingdings" panose="05000000000000000000" pitchFamily="2" charset="2"/>
              <a:buChar char="§"/>
            </a:pPr>
            <a:endParaRPr lang="en-US" sz="1600" dirty="0">
              <a:solidFill>
                <a:schemeClr val="dk1"/>
              </a:solidFill>
              <a:latin typeface="Hanken Grotesk"/>
              <a:ea typeface="Hanken Grotesk"/>
              <a:cs typeface="Hanken Grotesk"/>
              <a:sym typeface="Hanken Grotesk"/>
            </a:endParaRPr>
          </a:p>
          <a:p>
            <a:pPr lvl="0" rtl="0">
              <a:lnSpc>
                <a:spcPct val="115000"/>
              </a:lnSpc>
              <a:spcBef>
                <a:spcPts val="0"/>
              </a:spcBef>
              <a:spcAft>
                <a:spcPts val="0"/>
              </a:spcAft>
            </a:pPr>
            <a:r>
              <a:rPr lang="en-US" sz="1600" b="1" dirty="0">
                <a:solidFill>
                  <a:schemeClr val="dk1"/>
                </a:solidFill>
                <a:latin typeface="Hanken Grotesk"/>
                <a:ea typeface="Hanken Grotesk"/>
                <a:cs typeface="Hanken Grotesk"/>
                <a:sym typeface="Hanken Grotesk"/>
              </a:rPr>
              <a:t>Main Features</a:t>
            </a:r>
          </a:p>
          <a:p>
            <a:pPr marL="285750" lvl="0" indent="-285750" rtl="0">
              <a:lnSpc>
                <a:spcPct val="115000"/>
              </a:lnSpc>
              <a:spcBef>
                <a:spcPts val="0"/>
              </a:spcBef>
              <a:spcAft>
                <a:spcPts val="0"/>
              </a:spcAft>
              <a:buFont typeface="Wingdings" panose="05000000000000000000" pitchFamily="2" charset="2"/>
              <a:buChar char="§"/>
            </a:pPr>
            <a:r>
              <a:rPr lang="en-US" sz="1600" dirty="0">
                <a:solidFill>
                  <a:schemeClr val="dk1"/>
                </a:solidFill>
                <a:latin typeface="Hanken Grotesk"/>
                <a:ea typeface="Hanken Grotesk"/>
                <a:cs typeface="Hanken Grotesk"/>
                <a:sym typeface="Hanken Grotesk"/>
              </a:rPr>
              <a:t>Color</a:t>
            </a:r>
          </a:p>
          <a:p>
            <a:pPr marL="285750" lvl="0" indent="-285750" rtl="0">
              <a:lnSpc>
                <a:spcPct val="115000"/>
              </a:lnSpc>
              <a:spcBef>
                <a:spcPts val="0"/>
              </a:spcBef>
              <a:spcAft>
                <a:spcPts val="0"/>
              </a:spcAft>
              <a:buFont typeface="Wingdings" panose="05000000000000000000" pitchFamily="2" charset="2"/>
              <a:buChar char="§"/>
            </a:pPr>
            <a:r>
              <a:rPr lang="en-US" sz="1600" dirty="0">
                <a:solidFill>
                  <a:schemeClr val="dk1"/>
                </a:solidFill>
                <a:latin typeface="Hanken Grotesk"/>
                <a:ea typeface="Hanken Grotesk"/>
                <a:cs typeface="Hanken Grotesk"/>
                <a:sym typeface="Hanken Grotesk"/>
              </a:rPr>
              <a:t>Intensity</a:t>
            </a:r>
          </a:p>
          <a:p>
            <a:pPr marL="285750" lvl="0" indent="-285750" rtl="0">
              <a:lnSpc>
                <a:spcPct val="115000"/>
              </a:lnSpc>
              <a:spcBef>
                <a:spcPts val="0"/>
              </a:spcBef>
              <a:spcAft>
                <a:spcPts val="0"/>
              </a:spcAft>
              <a:buFont typeface="Wingdings" panose="05000000000000000000" pitchFamily="2" charset="2"/>
              <a:buChar char="§"/>
            </a:pPr>
            <a:r>
              <a:rPr lang="en-US" sz="1600" dirty="0">
                <a:solidFill>
                  <a:schemeClr val="dk1"/>
                </a:solidFill>
                <a:latin typeface="Hanken Grotesk"/>
                <a:ea typeface="Hanken Grotesk"/>
                <a:cs typeface="Hanken Grotesk"/>
                <a:sym typeface="Hanken Grotesk"/>
              </a:rPr>
              <a:t>Texture</a:t>
            </a:r>
          </a:p>
          <a:p>
            <a:pPr marL="285750" lvl="0" indent="-285750" rtl="0">
              <a:lnSpc>
                <a:spcPct val="115000"/>
              </a:lnSpc>
              <a:spcBef>
                <a:spcPts val="0"/>
              </a:spcBef>
              <a:spcAft>
                <a:spcPts val="0"/>
              </a:spcAft>
              <a:buFont typeface="Wingdings" panose="05000000000000000000" pitchFamily="2" charset="2"/>
              <a:buChar char="§"/>
            </a:pPr>
            <a:r>
              <a:rPr lang="en-US" sz="1600" dirty="0">
                <a:solidFill>
                  <a:schemeClr val="dk1"/>
                </a:solidFill>
                <a:latin typeface="Hanken Grotesk"/>
                <a:ea typeface="Hanken Grotesk"/>
                <a:cs typeface="Hanken Grotesk"/>
                <a:sym typeface="Hanken Grotesk"/>
              </a:rPr>
              <a:t>Shape</a:t>
            </a:r>
          </a:p>
          <a:p>
            <a:pPr marL="285750" lvl="0" indent="-285750" rtl="0">
              <a:lnSpc>
                <a:spcPct val="115000"/>
              </a:lnSpc>
              <a:spcBef>
                <a:spcPts val="0"/>
              </a:spcBef>
              <a:spcAft>
                <a:spcPts val="0"/>
              </a:spcAft>
              <a:buFont typeface="Wingdings" panose="05000000000000000000" pitchFamily="2" charset="2"/>
              <a:buChar char="§"/>
            </a:pPr>
            <a:r>
              <a:rPr lang="en-US" sz="1600" dirty="0">
                <a:solidFill>
                  <a:schemeClr val="dk1"/>
                </a:solidFill>
                <a:latin typeface="Hanken Grotesk"/>
                <a:ea typeface="Hanken Grotesk"/>
                <a:cs typeface="Hanken Grotesk"/>
                <a:sym typeface="Hanken Grotesk"/>
              </a:rPr>
              <a:t>Context</a:t>
            </a:r>
          </a:p>
          <a:p>
            <a:pPr lvl="0" rtl="0">
              <a:lnSpc>
                <a:spcPct val="115000"/>
              </a:lnSpc>
              <a:spcBef>
                <a:spcPts val="0"/>
              </a:spcBef>
              <a:spcAft>
                <a:spcPts val="0"/>
              </a:spcAft>
            </a:pPr>
            <a:endParaRPr lang="en-US" sz="1600" dirty="0">
              <a:solidFill>
                <a:schemeClr val="dk1"/>
              </a:solidFill>
              <a:latin typeface="Hanken Grotesk"/>
              <a:ea typeface="Hanken Grotesk"/>
              <a:cs typeface="Hanken Grotesk"/>
              <a:sym typeface="Hanken Grotesk"/>
            </a:endParaRPr>
          </a:p>
        </p:txBody>
      </p:sp>
    </p:spTree>
    <p:extLst>
      <p:ext uri="{BB962C8B-B14F-4D97-AF65-F5344CB8AC3E}">
        <p14:creationId xmlns:p14="http://schemas.microsoft.com/office/powerpoint/2010/main" val="3913688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3"/>
          <p:cNvSpPr txBox="1">
            <a:spLocks noGrp="1"/>
          </p:cNvSpPr>
          <p:nvPr>
            <p:ph type="ctrTitle"/>
          </p:nvPr>
        </p:nvSpPr>
        <p:spPr>
          <a:xfrm>
            <a:off x="1188725" y="1179149"/>
            <a:ext cx="5897400" cy="1392600"/>
          </a:xfrm>
          <a:prstGeom prst="rect">
            <a:avLst/>
          </a:prstGeom>
        </p:spPr>
        <p:txBody>
          <a:bodyPr spcFirstLastPara="1" wrap="square" lIns="91425" tIns="91425" rIns="91425" bIns="91425" anchor="b" anchorCtr="0">
            <a:noAutofit/>
          </a:bodyPr>
          <a:lstStyle/>
          <a:p>
            <a:pPr marL="0" lvl="0" indent="0" algn="l">
              <a:spcBef>
                <a:spcPts val="0"/>
              </a:spcBef>
              <a:spcAft>
                <a:spcPts val="0"/>
              </a:spcAft>
              <a:buNone/>
            </a:pPr>
            <a:r>
              <a:rPr lang="en-US" dirty="0"/>
              <a:t>Supervised By</a:t>
            </a:r>
          </a:p>
        </p:txBody>
      </p:sp>
      <p:sp>
        <p:nvSpPr>
          <p:cNvPr id="290" name="Google Shape;290;p33"/>
          <p:cNvSpPr txBox="1">
            <a:spLocks noGrp="1"/>
          </p:cNvSpPr>
          <p:nvPr>
            <p:ph type="subTitle" idx="1"/>
          </p:nvPr>
        </p:nvSpPr>
        <p:spPr>
          <a:xfrm>
            <a:off x="1188725" y="2506423"/>
            <a:ext cx="5897400" cy="988725"/>
          </a:xfrm>
          <a:prstGeom prst="rect">
            <a:avLst/>
          </a:prstGeom>
        </p:spPr>
        <p:txBody>
          <a:bodyPr spcFirstLastPara="1" wrap="square" lIns="91425" tIns="91425" rIns="91425" bIns="91425" anchor="t" anchorCtr="0">
            <a:noAutofit/>
          </a:bodyPr>
          <a:lstStyle/>
          <a:p>
            <a:pPr marL="285750" lvl="0" indent="-285750" algn="l">
              <a:spcBef>
                <a:spcPts val="0"/>
              </a:spcBef>
              <a:spcAft>
                <a:spcPts val="0"/>
              </a:spcAft>
              <a:buFont typeface="Arial" panose="020B0604020202020204" pitchFamily="34" charset="0"/>
              <a:buChar char="•"/>
            </a:pPr>
            <a:r>
              <a:rPr lang="en-US" dirty="0">
                <a:latin typeface="Hanken Grotesk"/>
                <a:ea typeface="Hanken Grotesk"/>
                <a:cs typeface="Hanken Grotesk"/>
                <a:sym typeface="Hanken Grotesk"/>
              </a:rPr>
              <a:t>DR. Sabry M. Abdel-</a:t>
            </a:r>
            <a:r>
              <a:rPr lang="en-US" dirty="0" err="1">
                <a:latin typeface="Hanken Grotesk"/>
                <a:ea typeface="Hanken Grotesk"/>
                <a:cs typeface="Hanken Grotesk"/>
                <a:sym typeface="Hanken Grotesk"/>
              </a:rPr>
              <a:t>Moetty</a:t>
            </a:r>
            <a:endParaRPr lang="en-US" dirty="0">
              <a:latin typeface="Hanken Grotesk"/>
              <a:ea typeface="Hanken Grotesk"/>
              <a:cs typeface="Hanken Grotesk"/>
              <a:sym typeface="Hanken Grotesk"/>
            </a:endParaRPr>
          </a:p>
          <a:p>
            <a:pPr marL="285750" lvl="0" indent="-285750" algn="l">
              <a:spcBef>
                <a:spcPts val="0"/>
              </a:spcBef>
              <a:spcAft>
                <a:spcPts val="0"/>
              </a:spcAft>
              <a:buFont typeface="Arial" panose="020B0604020202020204" pitchFamily="34" charset="0"/>
              <a:buChar char="•"/>
            </a:pPr>
            <a:endParaRPr lang="en-US" dirty="0">
              <a:latin typeface="Hanken Grotesk"/>
              <a:ea typeface="Hanken Grotesk"/>
              <a:cs typeface="Hanken Grotesk"/>
              <a:sym typeface="Hanken Grotesk"/>
            </a:endParaRPr>
          </a:p>
          <a:p>
            <a:pPr marL="285750" lvl="0" indent="-285750" algn="l">
              <a:spcBef>
                <a:spcPts val="0"/>
              </a:spcBef>
              <a:spcAft>
                <a:spcPts val="0"/>
              </a:spcAft>
              <a:buFont typeface="Arial" panose="020B0604020202020204" pitchFamily="34" charset="0"/>
              <a:buChar char="•"/>
            </a:pPr>
            <a:r>
              <a:rPr lang="en-US" dirty="0">
                <a:latin typeface="Hanken Grotesk"/>
                <a:ea typeface="Hanken Grotesk"/>
                <a:cs typeface="Hanken Grotesk"/>
                <a:sym typeface="Hanken Grotesk"/>
              </a:rPr>
              <a:t>TA. </a:t>
            </a:r>
            <a:r>
              <a:rPr lang="en-US" dirty="0" err="1">
                <a:latin typeface="Hanken Grotesk"/>
                <a:ea typeface="Hanken Grotesk"/>
                <a:cs typeface="Hanken Grotesk"/>
                <a:sym typeface="Hanken Grotesk"/>
              </a:rPr>
              <a:t>Esraa</a:t>
            </a:r>
            <a:r>
              <a:rPr lang="en-US" dirty="0">
                <a:latin typeface="Hanken Grotesk"/>
                <a:ea typeface="Hanken Grotesk"/>
                <a:cs typeface="Hanken Grotesk"/>
                <a:sym typeface="Hanken Grotesk"/>
              </a:rPr>
              <a:t> Ashraf</a:t>
            </a:r>
          </a:p>
        </p:txBody>
      </p:sp>
      <p:pic>
        <p:nvPicPr>
          <p:cNvPr id="2" name="Picture 1" descr="A black background with a black square&#10;&#10;Description automatically generated with medium confidence">
            <a:extLst>
              <a:ext uri="{FF2B5EF4-FFF2-40B4-BE49-F238E27FC236}">
                <a16:creationId xmlns:a16="http://schemas.microsoft.com/office/drawing/2014/main" id="{126E9608-E2AB-EBDF-0460-E2F57B19A0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0934" y="1464954"/>
            <a:ext cx="2213591" cy="2213591"/>
          </a:xfrm>
          <a:prstGeom prst="rect">
            <a:avLst/>
          </a:prstGeom>
        </p:spPr>
      </p:pic>
      <p:sp>
        <p:nvSpPr>
          <p:cNvPr id="3" name="Title 1">
            <a:extLst>
              <a:ext uri="{FF2B5EF4-FFF2-40B4-BE49-F238E27FC236}">
                <a16:creationId xmlns:a16="http://schemas.microsoft.com/office/drawing/2014/main" id="{94A59F9E-CC72-B367-0F45-E30FE88BE9C3}"/>
              </a:ext>
            </a:extLst>
          </p:cNvPr>
          <p:cNvSpPr txBox="1">
            <a:spLocks/>
          </p:cNvSpPr>
          <p:nvPr/>
        </p:nvSpPr>
        <p:spPr>
          <a:xfrm>
            <a:off x="1452746" y="5831839"/>
            <a:ext cx="5897400" cy="7056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Figtree Black"/>
              <a:buNone/>
              <a:defRPr sz="3800" b="0" i="0" u="none" strike="noStrike" cap="none">
                <a:solidFill>
                  <a:schemeClr val="dk1"/>
                </a:solidFill>
                <a:latin typeface="Figtree Black"/>
                <a:ea typeface="Figtree Black"/>
                <a:cs typeface="Figtree Black"/>
                <a:sym typeface="Figtree Black"/>
              </a:defRPr>
            </a:lvl1pPr>
            <a:lvl2pPr marR="0" lvl="1" algn="ctr" rtl="0">
              <a:lnSpc>
                <a:spcPct val="100000"/>
              </a:lnSpc>
              <a:spcBef>
                <a:spcPts val="0"/>
              </a:spcBef>
              <a:spcAft>
                <a:spcPts val="0"/>
              </a:spcAft>
              <a:buClr>
                <a:schemeClr val="dk1"/>
              </a:buClr>
              <a:buSzPts val="5200"/>
              <a:buFont typeface="Figtree Black"/>
              <a:buNone/>
              <a:defRPr sz="5200" b="0" i="0" u="none" strike="noStrike" cap="none">
                <a:solidFill>
                  <a:schemeClr val="dk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dk1"/>
              </a:buClr>
              <a:buSzPts val="5200"/>
              <a:buFont typeface="Figtree Black"/>
              <a:buNone/>
              <a:defRPr sz="5200" b="0" i="0" u="none" strike="noStrike" cap="none">
                <a:solidFill>
                  <a:schemeClr val="dk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dk1"/>
              </a:buClr>
              <a:buSzPts val="5200"/>
              <a:buFont typeface="Figtree Black"/>
              <a:buNone/>
              <a:defRPr sz="5200" b="0" i="0" u="none" strike="noStrike" cap="none">
                <a:solidFill>
                  <a:schemeClr val="dk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dk1"/>
              </a:buClr>
              <a:buSzPts val="5200"/>
              <a:buFont typeface="Figtree Black"/>
              <a:buNone/>
              <a:defRPr sz="5200" b="0" i="0" u="none" strike="noStrike" cap="none">
                <a:solidFill>
                  <a:schemeClr val="dk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dk1"/>
              </a:buClr>
              <a:buSzPts val="5200"/>
              <a:buFont typeface="Figtree Black"/>
              <a:buNone/>
              <a:defRPr sz="5200" b="0" i="0" u="none" strike="noStrike" cap="none">
                <a:solidFill>
                  <a:schemeClr val="dk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dk1"/>
              </a:buClr>
              <a:buSzPts val="5200"/>
              <a:buFont typeface="Figtree Black"/>
              <a:buNone/>
              <a:defRPr sz="5200" b="0" i="0" u="none" strike="noStrike" cap="none">
                <a:solidFill>
                  <a:schemeClr val="dk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dk1"/>
              </a:buClr>
              <a:buSzPts val="5200"/>
              <a:buFont typeface="Figtree Black"/>
              <a:buNone/>
              <a:defRPr sz="5200" b="0" i="0" u="none" strike="noStrike" cap="none">
                <a:solidFill>
                  <a:schemeClr val="dk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dk1"/>
              </a:buClr>
              <a:buSzPts val="5200"/>
              <a:buFont typeface="Figtree Black"/>
              <a:buNone/>
              <a:defRPr sz="5200" b="0" i="0" u="none" strike="noStrike" cap="none">
                <a:solidFill>
                  <a:schemeClr val="dk1"/>
                </a:solidFill>
                <a:latin typeface="Figtree Black"/>
                <a:ea typeface="Figtree Black"/>
                <a:cs typeface="Figtree Black"/>
                <a:sym typeface="Figtree Black"/>
              </a:defRPr>
            </a:lvl9pPr>
          </a:lstStyle>
          <a:p>
            <a:r>
              <a:rPr lang="en-US" sz="4000">
                <a:solidFill>
                  <a:schemeClr val="tx1"/>
                </a:solidFill>
                <a:latin typeface="DM Sans Bold"/>
              </a:rPr>
              <a:t>Brain cancer detection</a:t>
            </a:r>
            <a:endParaRPr lang="en-US" dirty="0">
              <a:solidFill>
                <a:schemeClr val="tx1"/>
              </a:solidFill>
            </a:endParaRPr>
          </a:p>
        </p:txBody>
      </p:sp>
      <p:sp>
        <p:nvSpPr>
          <p:cNvPr id="4" name="Google Shape;374;p38">
            <a:extLst>
              <a:ext uri="{FF2B5EF4-FFF2-40B4-BE49-F238E27FC236}">
                <a16:creationId xmlns:a16="http://schemas.microsoft.com/office/drawing/2014/main" id="{59FB8FEA-B2F1-15A4-2093-9235F1A4AD9A}"/>
              </a:ext>
            </a:extLst>
          </p:cNvPr>
          <p:cNvSpPr txBox="1">
            <a:spLocks/>
          </p:cNvSpPr>
          <p:nvPr/>
        </p:nvSpPr>
        <p:spPr>
          <a:xfrm>
            <a:off x="9676305" y="1571626"/>
            <a:ext cx="5913900" cy="23789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9pPr>
          </a:lstStyle>
          <a:p>
            <a:pPr marL="342900" indent="-342900">
              <a:buSzPct val="100000"/>
              <a:buFont typeface="+mj-lt"/>
              <a:buAutoNum type="arabicPeriod"/>
            </a:pPr>
            <a:r>
              <a:rPr lang="en-US" sz="1600"/>
              <a:t>Eslam Hany Mohamed Riad</a:t>
            </a:r>
          </a:p>
          <a:p>
            <a:pPr marL="342900" indent="-342900">
              <a:buSzPct val="100000"/>
              <a:buFont typeface="+mj-lt"/>
              <a:buAutoNum type="arabicPeriod"/>
            </a:pPr>
            <a:r>
              <a:rPr lang="en-US" sz="1600"/>
              <a:t>Abd EL Rahman Ahmed Fouad Salman</a:t>
            </a:r>
          </a:p>
          <a:p>
            <a:pPr marL="342900" indent="-342900">
              <a:buSzPct val="100000"/>
              <a:buFont typeface="+mj-lt"/>
              <a:buAutoNum type="arabicPeriod"/>
            </a:pPr>
            <a:r>
              <a:rPr lang="en-US" sz="1600"/>
              <a:t>Abd EL Rahman Reda Fathy Abu El-Yazid </a:t>
            </a:r>
          </a:p>
          <a:p>
            <a:pPr marL="342900" indent="-342900">
              <a:buSzPct val="100000"/>
              <a:buFont typeface="+mj-lt"/>
              <a:buAutoNum type="arabicPeriod"/>
            </a:pPr>
            <a:r>
              <a:rPr lang="en-US" sz="1600"/>
              <a:t>Mahmoud Morsy Mahmoud Morsy</a:t>
            </a:r>
          </a:p>
          <a:p>
            <a:pPr marL="342900" indent="-342900">
              <a:buSzPct val="100000"/>
              <a:buFont typeface="+mj-lt"/>
              <a:buAutoNum type="arabicPeriod"/>
            </a:pPr>
            <a:r>
              <a:rPr lang="en-US" sz="1600"/>
              <a:t>Abd El Rahman Ahmed Mohamed</a:t>
            </a:r>
          </a:p>
          <a:p>
            <a:pPr marL="342900" indent="-342900">
              <a:buSzPct val="100000"/>
              <a:buFont typeface="+mj-lt"/>
              <a:buAutoNum type="arabicPeriod"/>
            </a:pPr>
            <a:r>
              <a:rPr lang="en-US" sz="1600"/>
              <a:t>Khaled Hesham Mohamed Rawdt</a:t>
            </a:r>
          </a:p>
          <a:p>
            <a:pPr marL="342900" indent="-342900">
              <a:buSzPct val="100000"/>
              <a:buFont typeface="+mj-lt"/>
              <a:buAutoNum type="arabicPeriod"/>
            </a:pPr>
            <a:r>
              <a:rPr lang="en-US" sz="1600"/>
              <a:t>Omar Mohamed Shaban Ahmed </a:t>
            </a:r>
            <a:endParaRPr lang="en-US" sz="1600" dirty="0"/>
          </a:p>
        </p:txBody>
      </p:sp>
      <p:sp>
        <p:nvSpPr>
          <p:cNvPr id="5" name="Google Shape;375;p38">
            <a:extLst>
              <a:ext uri="{FF2B5EF4-FFF2-40B4-BE49-F238E27FC236}">
                <a16:creationId xmlns:a16="http://schemas.microsoft.com/office/drawing/2014/main" id="{472AF674-6F80-C902-4A44-BFD9B55DE566}"/>
              </a:ext>
            </a:extLst>
          </p:cNvPr>
          <p:cNvSpPr txBox="1">
            <a:spLocks/>
          </p:cNvSpPr>
          <p:nvPr/>
        </p:nvSpPr>
        <p:spPr>
          <a:xfrm>
            <a:off x="-6195116" y="1039726"/>
            <a:ext cx="5913900" cy="53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Figtree Black"/>
              <a:buNone/>
              <a:defRPr sz="3800" b="0" i="0" u="none" strike="noStrike" cap="none">
                <a:solidFill>
                  <a:schemeClr val="dk1"/>
                </a:solidFill>
                <a:latin typeface="Figtree Black"/>
                <a:ea typeface="Figtree Black"/>
                <a:cs typeface="Figtree Black"/>
                <a:sym typeface="Figtree Black"/>
              </a:defRPr>
            </a:lvl1pPr>
            <a:lvl2pPr marR="0" lvl="1" algn="ctr" rtl="0">
              <a:lnSpc>
                <a:spcPct val="100000"/>
              </a:lnSpc>
              <a:spcBef>
                <a:spcPts val="0"/>
              </a:spcBef>
              <a:spcAft>
                <a:spcPts val="0"/>
              </a:spcAft>
              <a:buClr>
                <a:schemeClr val="dk1"/>
              </a:buClr>
              <a:buSzPts val="5200"/>
              <a:buFont typeface="Figtree Black"/>
              <a:buNone/>
              <a:defRPr sz="5200" b="0" i="0" u="none" strike="noStrike" cap="none">
                <a:solidFill>
                  <a:schemeClr val="dk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dk1"/>
              </a:buClr>
              <a:buSzPts val="5200"/>
              <a:buFont typeface="Figtree Black"/>
              <a:buNone/>
              <a:defRPr sz="5200" b="0" i="0" u="none" strike="noStrike" cap="none">
                <a:solidFill>
                  <a:schemeClr val="dk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dk1"/>
              </a:buClr>
              <a:buSzPts val="5200"/>
              <a:buFont typeface="Figtree Black"/>
              <a:buNone/>
              <a:defRPr sz="5200" b="0" i="0" u="none" strike="noStrike" cap="none">
                <a:solidFill>
                  <a:schemeClr val="dk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dk1"/>
              </a:buClr>
              <a:buSzPts val="5200"/>
              <a:buFont typeface="Figtree Black"/>
              <a:buNone/>
              <a:defRPr sz="5200" b="0" i="0" u="none" strike="noStrike" cap="none">
                <a:solidFill>
                  <a:schemeClr val="dk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dk1"/>
              </a:buClr>
              <a:buSzPts val="5200"/>
              <a:buFont typeface="Figtree Black"/>
              <a:buNone/>
              <a:defRPr sz="5200" b="0" i="0" u="none" strike="noStrike" cap="none">
                <a:solidFill>
                  <a:schemeClr val="dk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dk1"/>
              </a:buClr>
              <a:buSzPts val="5200"/>
              <a:buFont typeface="Figtree Black"/>
              <a:buNone/>
              <a:defRPr sz="5200" b="0" i="0" u="none" strike="noStrike" cap="none">
                <a:solidFill>
                  <a:schemeClr val="dk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dk1"/>
              </a:buClr>
              <a:buSzPts val="5200"/>
              <a:buFont typeface="Figtree Black"/>
              <a:buNone/>
              <a:defRPr sz="5200" b="0" i="0" u="none" strike="noStrike" cap="none">
                <a:solidFill>
                  <a:schemeClr val="dk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dk1"/>
              </a:buClr>
              <a:buSzPts val="5200"/>
              <a:buFont typeface="Figtree Black"/>
              <a:buNone/>
              <a:defRPr sz="5200" b="0" i="0" u="none" strike="noStrike" cap="none">
                <a:solidFill>
                  <a:schemeClr val="dk1"/>
                </a:solidFill>
                <a:latin typeface="Figtree Black"/>
                <a:ea typeface="Figtree Black"/>
                <a:cs typeface="Figtree Black"/>
                <a:sym typeface="Figtree Black"/>
              </a:defRPr>
            </a:lvl9pPr>
          </a:lstStyle>
          <a:p>
            <a:pPr algn="r"/>
            <a:r>
              <a:rPr lang="en-US"/>
              <a:t>Team Member</a:t>
            </a:r>
            <a:endParaRPr lang="en-US" dirty="0"/>
          </a:p>
        </p:txBody>
      </p:sp>
    </p:spTree>
    <p:extLst>
      <p:ext uri="{BB962C8B-B14F-4D97-AF65-F5344CB8AC3E}">
        <p14:creationId xmlns:p14="http://schemas.microsoft.com/office/powerpoint/2010/main" val="4251989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22" name="Google Shape;422;p44"/>
          <p:cNvSpPr txBox="1">
            <a:spLocks noGrp="1"/>
          </p:cNvSpPr>
          <p:nvPr>
            <p:ph type="title"/>
          </p:nvPr>
        </p:nvSpPr>
        <p:spPr>
          <a:xfrm>
            <a:off x="243186" y="233007"/>
            <a:ext cx="864935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2.2) Feature Extraction</a:t>
            </a:r>
          </a:p>
        </p:txBody>
      </p:sp>
      <p:sp>
        <p:nvSpPr>
          <p:cNvPr id="424" name="Google Shape;424;p44"/>
          <p:cNvSpPr txBox="1"/>
          <p:nvPr/>
        </p:nvSpPr>
        <p:spPr>
          <a:xfrm>
            <a:off x="438872" y="877141"/>
            <a:ext cx="5684837" cy="3671432"/>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pPr>
            <a:r>
              <a:rPr lang="en-US" sz="1600" b="1" dirty="0">
                <a:solidFill>
                  <a:schemeClr val="dk1"/>
                </a:solidFill>
                <a:latin typeface="Hanken Grotesk"/>
                <a:ea typeface="Hanken Grotesk"/>
                <a:cs typeface="Hanken Grotesk"/>
                <a:sym typeface="Hanken Grotesk"/>
              </a:rPr>
              <a:t>Color</a:t>
            </a:r>
          </a:p>
          <a:p>
            <a:pPr marL="285750" lvl="0" indent="-285750" algn="l" rtl="0">
              <a:lnSpc>
                <a:spcPct val="115000"/>
              </a:lnSpc>
              <a:spcBef>
                <a:spcPts val="0"/>
              </a:spcBef>
              <a:spcAft>
                <a:spcPts val="0"/>
              </a:spcAft>
              <a:buFont typeface="Wingdings" panose="05000000000000000000" pitchFamily="2" charset="2"/>
              <a:buChar char="§"/>
            </a:pPr>
            <a:r>
              <a:rPr lang="en-US" sz="1600" dirty="0">
                <a:solidFill>
                  <a:schemeClr val="dk1"/>
                </a:solidFill>
                <a:latin typeface="Hanken Grotesk"/>
                <a:ea typeface="Hanken Grotesk"/>
                <a:cs typeface="Hanken Grotesk"/>
                <a:sym typeface="Hanken Grotesk"/>
              </a:rPr>
              <a:t>Tumors in MRI images have a different color from the skull, tissues, and gray matter, due to the cells within a tumor can differ from normal brain cells in terms of their structure, density, and metabolic activity leading to variations in color.</a:t>
            </a:r>
          </a:p>
          <a:p>
            <a:pPr marL="285750" lvl="0" indent="-285750" algn="l" rtl="0">
              <a:lnSpc>
                <a:spcPct val="115000"/>
              </a:lnSpc>
              <a:spcBef>
                <a:spcPts val="0"/>
              </a:spcBef>
              <a:spcAft>
                <a:spcPts val="0"/>
              </a:spcAft>
              <a:buFont typeface="Wingdings" panose="05000000000000000000" pitchFamily="2" charset="2"/>
              <a:buChar char="§"/>
            </a:pPr>
            <a:endParaRPr lang="en-US" sz="1600" dirty="0">
              <a:solidFill>
                <a:schemeClr val="dk1"/>
              </a:solidFill>
              <a:latin typeface="Hanken Grotesk"/>
              <a:ea typeface="Hanken Grotesk"/>
              <a:cs typeface="Hanken Grotesk"/>
              <a:sym typeface="Hanken Grotesk"/>
            </a:endParaRPr>
          </a:p>
          <a:p>
            <a:pPr lvl="0" algn="l" rtl="0">
              <a:lnSpc>
                <a:spcPct val="115000"/>
              </a:lnSpc>
              <a:spcBef>
                <a:spcPts val="0"/>
              </a:spcBef>
              <a:spcAft>
                <a:spcPts val="0"/>
              </a:spcAft>
            </a:pPr>
            <a:r>
              <a:rPr lang="en-US" sz="1600" b="1" dirty="0">
                <a:solidFill>
                  <a:schemeClr val="dk1"/>
                </a:solidFill>
                <a:latin typeface="Hanken Grotesk"/>
                <a:ea typeface="Hanken Grotesk"/>
                <a:cs typeface="Hanken Grotesk"/>
                <a:sym typeface="Hanken Grotesk"/>
              </a:rPr>
              <a:t>Intensity</a:t>
            </a:r>
          </a:p>
          <a:p>
            <a:pPr marL="285750" indent="-285750">
              <a:lnSpc>
                <a:spcPct val="115000"/>
              </a:lnSpc>
              <a:buFont typeface="Wingdings" panose="05000000000000000000" pitchFamily="2" charset="2"/>
              <a:buChar char="§"/>
            </a:pPr>
            <a:r>
              <a:rPr kumimoji="0" lang="en-US" sz="1600" b="0" i="0" u="none" strike="noStrike" kern="0" cap="none" spc="0" normalizeH="0" baseline="0" noProof="0" dirty="0">
                <a:ln>
                  <a:noFill/>
                </a:ln>
                <a:solidFill>
                  <a:srgbClr val="333333"/>
                </a:solidFill>
                <a:effectLst/>
                <a:uLnTx/>
                <a:uFillTx/>
                <a:latin typeface="Hanken Grotesk"/>
                <a:ea typeface="Hanken Grotesk"/>
                <a:cs typeface="Hanken Grotesk"/>
                <a:sym typeface="Hanken Grotesk"/>
              </a:rPr>
              <a:t>The intensity describes the brightness and darkness of the pixels in the image, where the tumor appears brighter in the MRI images.</a:t>
            </a:r>
          </a:p>
          <a:p>
            <a:pPr lvl="0" algn="l" rtl="0">
              <a:lnSpc>
                <a:spcPct val="115000"/>
              </a:lnSpc>
              <a:spcBef>
                <a:spcPts val="0"/>
              </a:spcBef>
              <a:spcAft>
                <a:spcPts val="0"/>
              </a:spcAft>
            </a:pPr>
            <a:endParaRPr lang="en-US" sz="1600" b="1" dirty="0">
              <a:solidFill>
                <a:schemeClr val="dk1"/>
              </a:solidFill>
              <a:latin typeface="Hanken Grotesk"/>
              <a:ea typeface="Hanken Grotesk"/>
              <a:cs typeface="Hanken Grotesk"/>
              <a:sym typeface="Hanken Grotesk"/>
            </a:endParaRPr>
          </a:p>
        </p:txBody>
      </p:sp>
      <p:pic>
        <p:nvPicPr>
          <p:cNvPr id="3" name="Picture 2" descr="A close-up of a brain scan&#10;&#10;Description automatically generated">
            <a:extLst>
              <a:ext uri="{FF2B5EF4-FFF2-40B4-BE49-F238E27FC236}">
                <a16:creationId xmlns:a16="http://schemas.microsoft.com/office/drawing/2014/main" id="{F298BC2C-2BD4-CBB0-044A-8750615C0FD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23709" y="1471185"/>
            <a:ext cx="2483344" cy="2483344"/>
          </a:xfrm>
          <a:prstGeom prst="rect">
            <a:avLst/>
          </a:prstGeom>
          <a:noFill/>
          <a:ln>
            <a:noFill/>
          </a:ln>
        </p:spPr>
      </p:pic>
    </p:spTree>
    <p:extLst>
      <p:ext uri="{BB962C8B-B14F-4D97-AF65-F5344CB8AC3E}">
        <p14:creationId xmlns:p14="http://schemas.microsoft.com/office/powerpoint/2010/main" val="1807142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22" name="Google Shape;422;p44"/>
          <p:cNvSpPr txBox="1">
            <a:spLocks noGrp="1"/>
          </p:cNvSpPr>
          <p:nvPr>
            <p:ph type="title"/>
          </p:nvPr>
        </p:nvSpPr>
        <p:spPr>
          <a:xfrm>
            <a:off x="243186" y="233007"/>
            <a:ext cx="864935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2.2) Feature Extraction</a:t>
            </a:r>
          </a:p>
        </p:txBody>
      </p:sp>
      <p:sp>
        <p:nvSpPr>
          <p:cNvPr id="424" name="Google Shape;424;p44"/>
          <p:cNvSpPr txBox="1"/>
          <p:nvPr/>
        </p:nvSpPr>
        <p:spPr>
          <a:xfrm>
            <a:off x="438872" y="949059"/>
            <a:ext cx="8257982" cy="3245381"/>
          </a:xfrm>
          <a:prstGeom prst="rect">
            <a:avLst/>
          </a:prstGeom>
          <a:noFill/>
          <a:ln>
            <a:noFill/>
          </a:ln>
        </p:spPr>
        <p:txBody>
          <a:bodyPr spcFirstLastPara="1" wrap="square" lIns="91425" tIns="91425" rIns="91425" bIns="91425" anchor="t" anchorCtr="0">
            <a:noAutofit/>
          </a:bodyPr>
          <a:lstStyle/>
          <a:p>
            <a:pPr lvl="0" algn="ctr" rtl="0">
              <a:lnSpc>
                <a:spcPct val="115000"/>
              </a:lnSpc>
              <a:spcBef>
                <a:spcPts val="0"/>
              </a:spcBef>
              <a:spcAft>
                <a:spcPts val="0"/>
              </a:spcAft>
            </a:pPr>
            <a:endParaRPr lang="en-US" sz="1600" b="1" dirty="0">
              <a:solidFill>
                <a:schemeClr val="dk1"/>
              </a:solidFill>
              <a:latin typeface="Hanken Grotesk"/>
              <a:ea typeface="Hanken Grotesk"/>
              <a:cs typeface="Hanken Grotesk"/>
              <a:sym typeface="Hanken Grotesk"/>
            </a:endParaRPr>
          </a:p>
          <a:p>
            <a:pPr lvl="0" algn="l" rtl="0">
              <a:lnSpc>
                <a:spcPct val="115000"/>
              </a:lnSpc>
              <a:spcBef>
                <a:spcPts val="0"/>
              </a:spcBef>
              <a:spcAft>
                <a:spcPts val="0"/>
              </a:spcAft>
            </a:pPr>
            <a:r>
              <a:rPr lang="en-US" sz="1600" b="1" dirty="0">
                <a:solidFill>
                  <a:schemeClr val="dk1"/>
                </a:solidFill>
                <a:latin typeface="Hanken Grotesk"/>
                <a:ea typeface="Hanken Grotesk"/>
                <a:cs typeface="Hanken Grotesk"/>
                <a:sym typeface="Hanken Grotesk"/>
              </a:rPr>
              <a:t>Texture</a:t>
            </a:r>
          </a:p>
          <a:p>
            <a:pPr marL="285750" lvl="0" indent="-285750" algn="l" rtl="0">
              <a:lnSpc>
                <a:spcPct val="115000"/>
              </a:lnSpc>
              <a:spcBef>
                <a:spcPts val="0"/>
              </a:spcBef>
              <a:spcAft>
                <a:spcPts val="0"/>
              </a:spcAft>
              <a:buFont typeface="Wingdings" panose="05000000000000000000" pitchFamily="2" charset="2"/>
              <a:buChar char="§"/>
            </a:pPr>
            <a:r>
              <a:rPr lang="en-US" sz="1600" dirty="0">
                <a:solidFill>
                  <a:schemeClr val="dk1"/>
                </a:solidFill>
                <a:latin typeface="Hanken Grotesk"/>
                <a:ea typeface="Hanken Grotesk"/>
                <a:cs typeface="Hanken Grotesk"/>
                <a:sym typeface="Hanken Grotesk"/>
              </a:rPr>
              <a:t>It is the visual pattern or surface characteristics present in the image; it describes the spatial arrangement of intensity variations.</a:t>
            </a:r>
          </a:p>
        </p:txBody>
      </p:sp>
      <p:pic>
        <p:nvPicPr>
          <p:cNvPr id="2" name="Picture 1">
            <a:extLst>
              <a:ext uri="{FF2B5EF4-FFF2-40B4-BE49-F238E27FC236}">
                <a16:creationId xmlns:a16="http://schemas.microsoft.com/office/drawing/2014/main" id="{22F53F53-4024-A2CE-C935-AF975D4E35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09142" y="1966038"/>
            <a:ext cx="2873478" cy="2873478"/>
          </a:xfrm>
          <a:prstGeom prst="rect">
            <a:avLst/>
          </a:prstGeom>
          <a:noFill/>
          <a:ln>
            <a:noFill/>
          </a:ln>
        </p:spPr>
      </p:pic>
      <p:sp>
        <p:nvSpPr>
          <p:cNvPr id="8" name="TextBox 7">
            <a:extLst>
              <a:ext uri="{FF2B5EF4-FFF2-40B4-BE49-F238E27FC236}">
                <a16:creationId xmlns:a16="http://schemas.microsoft.com/office/drawing/2014/main" id="{0D8A2DDC-DC51-24D2-0F57-DF69A8BB466A}"/>
              </a:ext>
            </a:extLst>
          </p:cNvPr>
          <p:cNvSpPr txBox="1"/>
          <p:nvPr/>
        </p:nvSpPr>
        <p:spPr>
          <a:xfrm>
            <a:off x="438872" y="2229509"/>
            <a:ext cx="5384504" cy="928267"/>
          </a:xfrm>
          <a:prstGeom prst="rect">
            <a:avLst/>
          </a:prstGeom>
          <a:noFill/>
        </p:spPr>
        <p:txBody>
          <a:bodyPr wrap="square">
            <a:spAutoFit/>
          </a:bodyPr>
          <a:lstStyle/>
          <a:p>
            <a:pPr marL="285750" marR="0" lvl="0" indent="-285750" algn="just" defTabSz="914400" rtl="0" eaLnBrk="1" fontAlgn="auto" latinLnBrk="0" hangingPunct="1">
              <a:lnSpc>
                <a:spcPct val="115000"/>
              </a:lnSpc>
              <a:spcBef>
                <a:spcPts val="0"/>
              </a:spcBef>
              <a:spcAft>
                <a:spcPts val="0"/>
              </a:spcAft>
              <a:buClr>
                <a:srgbClr val="000000"/>
              </a:buClr>
              <a:buSzTx/>
              <a:buFont typeface="Wingdings" panose="05000000000000000000" pitchFamily="2" charset="2"/>
              <a:buChar char="§"/>
              <a:tabLst/>
              <a:defRPr/>
            </a:pPr>
            <a:r>
              <a:rPr kumimoji="0" lang="en-US" sz="1600" b="0" i="0" u="none" strike="noStrike" kern="0" cap="none" spc="0" normalizeH="0" baseline="0" noProof="0" dirty="0">
                <a:ln>
                  <a:noFill/>
                </a:ln>
                <a:solidFill>
                  <a:srgbClr val="333333"/>
                </a:solidFill>
                <a:effectLst/>
                <a:uLnTx/>
                <a:uFillTx/>
                <a:latin typeface="Hanken Grotesk"/>
                <a:ea typeface="Hanken Grotesk"/>
                <a:cs typeface="Hanken Grotesk"/>
                <a:sym typeface="Hanken Grotesk"/>
              </a:rPr>
              <a:t>A normal human brain has a uniform pattern, whereas an abnormal brain that has a tumor has a different pattern that can be identified through its deformation.</a:t>
            </a:r>
          </a:p>
        </p:txBody>
      </p:sp>
    </p:spTree>
    <p:extLst>
      <p:ext uri="{BB962C8B-B14F-4D97-AF65-F5344CB8AC3E}">
        <p14:creationId xmlns:p14="http://schemas.microsoft.com/office/powerpoint/2010/main" val="3697865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22" name="Google Shape;422;p44"/>
          <p:cNvSpPr txBox="1">
            <a:spLocks noGrp="1"/>
          </p:cNvSpPr>
          <p:nvPr>
            <p:ph type="title"/>
          </p:nvPr>
        </p:nvSpPr>
        <p:spPr>
          <a:xfrm>
            <a:off x="243186" y="233007"/>
            <a:ext cx="864935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2.2) Feature Extraction</a:t>
            </a:r>
          </a:p>
        </p:txBody>
      </p:sp>
      <p:sp>
        <p:nvSpPr>
          <p:cNvPr id="424" name="Google Shape;424;p44"/>
          <p:cNvSpPr txBox="1"/>
          <p:nvPr/>
        </p:nvSpPr>
        <p:spPr>
          <a:xfrm>
            <a:off x="438872" y="949059"/>
            <a:ext cx="8257982" cy="3245381"/>
          </a:xfrm>
          <a:prstGeom prst="rect">
            <a:avLst/>
          </a:prstGeom>
          <a:noFill/>
          <a:ln>
            <a:noFill/>
          </a:ln>
        </p:spPr>
        <p:txBody>
          <a:bodyPr spcFirstLastPara="1" wrap="square" lIns="91425" tIns="91425" rIns="91425" bIns="91425" anchor="t" anchorCtr="0">
            <a:noAutofit/>
          </a:bodyPr>
          <a:lstStyle/>
          <a:p>
            <a:pPr lvl="0" algn="ctr" rtl="0">
              <a:lnSpc>
                <a:spcPct val="115000"/>
              </a:lnSpc>
              <a:spcBef>
                <a:spcPts val="0"/>
              </a:spcBef>
              <a:spcAft>
                <a:spcPts val="0"/>
              </a:spcAft>
            </a:pPr>
            <a:endParaRPr lang="en-US" sz="1600" b="1" dirty="0">
              <a:solidFill>
                <a:schemeClr val="dk1"/>
              </a:solidFill>
              <a:latin typeface="Hanken Grotesk"/>
              <a:ea typeface="Hanken Grotesk"/>
              <a:cs typeface="Hanken Grotesk"/>
              <a:sym typeface="Hanken Grotesk"/>
            </a:endParaRPr>
          </a:p>
          <a:p>
            <a:pPr lvl="0" algn="l" rtl="0">
              <a:lnSpc>
                <a:spcPct val="115000"/>
              </a:lnSpc>
              <a:spcBef>
                <a:spcPts val="0"/>
              </a:spcBef>
              <a:spcAft>
                <a:spcPts val="0"/>
              </a:spcAft>
            </a:pPr>
            <a:r>
              <a:rPr lang="en-US" sz="1600" b="1" dirty="0">
                <a:solidFill>
                  <a:schemeClr val="dk1"/>
                </a:solidFill>
                <a:latin typeface="Hanken Grotesk"/>
                <a:ea typeface="Hanken Grotesk"/>
                <a:cs typeface="Hanken Grotesk"/>
                <a:sym typeface="Hanken Grotesk"/>
              </a:rPr>
              <a:t>Shape</a:t>
            </a:r>
          </a:p>
          <a:p>
            <a:pPr marL="285750" lvl="0" indent="-285750" algn="l" rtl="0">
              <a:lnSpc>
                <a:spcPct val="115000"/>
              </a:lnSpc>
              <a:spcBef>
                <a:spcPts val="0"/>
              </a:spcBef>
              <a:spcAft>
                <a:spcPts val="0"/>
              </a:spcAft>
              <a:buFont typeface="Wingdings" panose="05000000000000000000" pitchFamily="2" charset="2"/>
              <a:buChar char="§"/>
            </a:pPr>
            <a:r>
              <a:rPr lang="en-US" sz="1600" dirty="0">
                <a:solidFill>
                  <a:schemeClr val="dk1"/>
                </a:solidFill>
                <a:latin typeface="Hanken Grotesk"/>
                <a:ea typeface="Hanken Grotesk"/>
                <a:cs typeface="Hanken Grotesk"/>
                <a:sym typeface="Hanken Grotesk"/>
              </a:rPr>
              <a:t>It the geometric properties of objects in the image, such as size and form, it can save the sizes of objects inside the image and what form they take.</a:t>
            </a:r>
          </a:p>
          <a:p>
            <a:pPr marL="285750" lvl="0" indent="-285750" algn="l" rtl="0">
              <a:lnSpc>
                <a:spcPct val="115000"/>
              </a:lnSpc>
              <a:spcBef>
                <a:spcPts val="0"/>
              </a:spcBef>
              <a:spcAft>
                <a:spcPts val="0"/>
              </a:spcAft>
              <a:buFont typeface="Wingdings" panose="05000000000000000000" pitchFamily="2" charset="2"/>
              <a:buChar char="§"/>
            </a:pPr>
            <a:endParaRPr lang="en-US" sz="1600" dirty="0">
              <a:solidFill>
                <a:schemeClr val="dk1"/>
              </a:solidFill>
              <a:latin typeface="Hanken Grotesk"/>
              <a:ea typeface="Hanken Grotesk"/>
              <a:cs typeface="Hanken Grotesk"/>
              <a:sym typeface="Hanken Grotesk"/>
            </a:endParaRPr>
          </a:p>
          <a:p>
            <a:pPr lvl="0" algn="l" rtl="0">
              <a:lnSpc>
                <a:spcPct val="115000"/>
              </a:lnSpc>
              <a:spcBef>
                <a:spcPts val="0"/>
              </a:spcBef>
              <a:spcAft>
                <a:spcPts val="0"/>
              </a:spcAft>
            </a:pPr>
            <a:r>
              <a:rPr lang="en-US" sz="1600" b="1" dirty="0">
                <a:solidFill>
                  <a:schemeClr val="dk1"/>
                </a:solidFill>
                <a:latin typeface="Hanken Grotesk"/>
                <a:ea typeface="Hanken Grotesk"/>
                <a:cs typeface="Hanken Grotesk"/>
                <a:sym typeface="Hanken Grotesk"/>
              </a:rPr>
              <a:t>Context</a:t>
            </a:r>
          </a:p>
          <a:p>
            <a:pPr marL="285750" lvl="0" indent="-285750" algn="l" rtl="0">
              <a:lnSpc>
                <a:spcPct val="115000"/>
              </a:lnSpc>
              <a:spcBef>
                <a:spcPts val="0"/>
              </a:spcBef>
              <a:spcAft>
                <a:spcPts val="0"/>
              </a:spcAft>
              <a:buFont typeface="Wingdings" panose="05000000000000000000" pitchFamily="2" charset="2"/>
              <a:buChar char="§"/>
            </a:pPr>
            <a:r>
              <a:rPr lang="en-US" sz="1600" dirty="0">
                <a:solidFill>
                  <a:schemeClr val="dk1"/>
                </a:solidFill>
                <a:latin typeface="Hanken Grotesk"/>
                <a:ea typeface="Hanken Grotesk"/>
                <a:cs typeface="Hanken Grotesk"/>
                <a:sym typeface="Hanken Grotesk"/>
              </a:rPr>
              <a:t>It is the surrounding information in the image, such as the scene or the background in which the object is in.</a:t>
            </a:r>
          </a:p>
        </p:txBody>
      </p:sp>
    </p:spTree>
    <p:extLst>
      <p:ext uri="{BB962C8B-B14F-4D97-AF65-F5344CB8AC3E}">
        <p14:creationId xmlns:p14="http://schemas.microsoft.com/office/powerpoint/2010/main" val="920473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22" name="Google Shape;422;p44"/>
          <p:cNvSpPr txBox="1">
            <a:spLocks noGrp="1"/>
          </p:cNvSpPr>
          <p:nvPr>
            <p:ph type="title"/>
          </p:nvPr>
        </p:nvSpPr>
        <p:spPr>
          <a:xfrm>
            <a:off x="243186" y="233007"/>
            <a:ext cx="864935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2.2) Feature Extraction</a:t>
            </a:r>
          </a:p>
        </p:txBody>
      </p:sp>
      <p:sp>
        <p:nvSpPr>
          <p:cNvPr id="424" name="Google Shape;424;p44"/>
          <p:cNvSpPr txBox="1"/>
          <p:nvPr/>
        </p:nvSpPr>
        <p:spPr>
          <a:xfrm>
            <a:off x="438872" y="1226149"/>
            <a:ext cx="8257982" cy="3245381"/>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pPr>
            <a:r>
              <a:rPr lang="en-US" sz="1600" b="1" dirty="0">
                <a:solidFill>
                  <a:schemeClr val="dk1"/>
                </a:solidFill>
                <a:latin typeface="Hanken Grotesk"/>
                <a:ea typeface="Hanken Grotesk"/>
                <a:cs typeface="Hanken Grotesk"/>
                <a:sym typeface="Hanken Grotesk"/>
              </a:rPr>
              <a:t>Intensity features:</a:t>
            </a:r>
          </a:p>
          <a:p>
            <a:pPr marL="285750" lvl="0" indent="-285750" algn="l" rtl="0">
              <a:lnSpc>
                <a:spcPct val="115000"/>
              </a:lnSpc>
              <a:spcBef>
                <a:spcPts val="0"/>
              </a:spcBef>
              <a:spcAft>
                <a:spcPts val="0"/>
              </a:spcAft>
              <a:buFont typeface="Arial" panose="020B0604020202020204" pitchFamily="34" charset="0"/>
              <a:buChar char="•"/>
            </a:pPr>
            <a:r>
              <a:rPr lang="en-US" sz="1600" dirty="0">
                <a:solidFill>
                  <a:schemeClr val="dk1"/>
                </a:solidFill>
                <a:latin typeface="Hanken Grotesk"/>
                <a:ea typeface="Hanken Grotesk"/>
                <a:cs typeface="Hanken Grotesk"/>
                <a:sym typeface="Hanken Grotesk"/>
              </a:rPr>
              <a:t>Mean, Kurtosis, Standard Deviation.</a:t>
            </a:r>
          </a:p>
          <a:p>
            <a:pPr lvl="0" algn="l" rtl="0">
              <a:lnSpc>
                <a:spcPct val="115000"/>
              </a:lnSpc>
              <a:spcBef>
                <a:spcPts val="0"/>
              </a:spcBef>
              <a:spcAft>
                <a:spcPts val="0"/>
              </a:spcAft>
            </a:pPr>
            <a:endParaRPr lang="en-US" sz="1600" dirty="0">
              <a:solidFill>
                <a:schemeClr val="dk1"/>
              </a:solidFill>
              <a:latin typeface="Hanken Grotesk"/>
              <a:ea typeface="Hanken Grotesk"/>
              <a:cs typeface="Hanken Grotesk"/>
              <a:sym typeface="Hanken Grotesk"/>
            </a:endParaRPr>
          </a:p>
          <a:p>
            <a:pPr lvl="0" algn="l" rtl="0">
              <a:lnSpc>
                <a:spcPct val="115000"/>
              </a:lnSpc>
              <a:spcBef>
                <a:spcPts val="0"/>
              </a:spcBef>
              <a:spcAft>
                <a:spcPts val="0"/>
              </a:spcAft>
            </a:pPr>
            <a:r>
              <a:rPr lang="en-US" sz="1600" b="1" dirty="0">
                <a:solidFill>
                  <a:schemeClr val="dk1"/>
                </a:solidFill>
                <a:latin typeface="Hanken Grotesk"/>
                <a:ea typeface="Hanken Grotesk"/>
                <a:cs typeface="Hanken Grotesk"/>
                <a:sym typeface="Hanken Grotesk"/>
              </a:rPr>
              <a:t>Shape features: </a:t>
            </a:r>
          </a:p>
          <a:p>
            <a:pPr marL="285750" lvl="0" indent="-285750" algn="l" rtl="0">
              <a:lnSpc>
                <a:spcPct val="115000"/>
              </a:lnSpc>
              <a:spcBef>
                <a:spcPts val="0"/>
              </a:spcBef>
              <a:spcAft>
                <a:spcPts val="0"/>
              </a:spcAft>
              <a:buFont typeface="Arial" panose="020B0604020202020204" pitchFamily="34" charset="0"/>
              <a:buChar char="•"/>
            </a:pPr>
            <a:r>
              <a:rPr lang="en-US" sz="1600" dirty="0">
                <a:solidFill>
                  <a:schemeClr val="dk1"/>
                </a:solidFill>
                <a:latin typeface="Hanken Grotesk"/>
                <a:ea typeface="Hanken Grotesk"/>
                <a:cs typeface="Hanken Grotesk"/>
                <a:sym typeface="Hanken Grotesk"/>
              </a:rPr>
              <a:t>Area, Orientation, Eccentricity, Convex Area.</a:t>
            </a:r>
          </a:p>
          <a:p>
            <a:pPr lvl="0" algn="l" rtl="0">
              <a:lnSpc>
                <a:spcPct val="115000"/>
              </a:lnSpc>
              <a:spcBef>
                <a:spcPts val="0"/>
              </a:spcBef>
              <a:spcAft>
                <a:spcPts val="0"/>
              </a:spcAft>
            </a:pPr>
            <a:endParaRPr lang="en-US" sz="1600" dirty="0">
              <a:solidFill>
                <a:schemeClr val="dk1"/>
              </a:solidFill>
              <a:latin typeface="Hanken Grotesk"/>
              <a:ea typeface="Hanken Grotesk"/>
              <a:cs typeface="Hanken Grotesk"/>
              <a:sym typeface="Hanken Grotesk"/>
            </a:endParaRPr>
          </a:p>
          <a:p>
            <a:pPr lvl="0" algn="l" rtl="0">
              <a:lnSpc>
                <a:spcPct val="115000"/>
              </a:lnSpc>
              <a:spcBef>
                <a:spcPts val="0"/>
              </a:spcBef>
              <a:spcAft>
                <a:spcPts val="0"/>
              </a:spcAft>
            </a:pPr>
            <a:r>
              <a:rPr lang="en-US" sz="1600" b="1" dirty="0">
                <a:solidFill>
                  <a:schemeClr val="dk1"/>
                </a:solidFill>
                <a:latin typeface="Hanken Grotesk"/>
                <a:ea typeface="Hanken Grotesk"/>
                <a:cs typeface="Hanken Grotesk"/>
                <a:sym typeface="Hanken Grotesk"/>
              </a:rPr>
              <a:t>Texture features:</a:t>
            </a:r>
          </a:p>
          <a:p>
            <a:pPr marL="285750" lvl="0" indent="-285750" algn="l" rtl="0">
              <a:lnSpc>
                <a:spcPct val="115000"/>
              </a:lnSpc>
              <a:spcBef>
                <a:spcPts val="0"/>
              </a:spcBef>
              <a:spcAft>
                <a:spcPts val="0"/>
              </a:spcAft>
              <a:buFont typeface="Arial" panose="020B0604020202020204" pitchFamily="34" charset="0"/>
              <a:buChar char="•"/>
            </a:pPr>
            <a:r>
              <a:rPr lang="en-US" sz="1600" dirty="0">
                <a:solidFill>
                  <a:schemeClr val="dk1"/>
                </a:solidFill>
                <a:latin typeface="Hanken Grotesk"/>
                <a:ea typeface="Hanken Grotesk"/>
                <a:cs typeface="Hanken Grotesk"/>
                <a:sym typeface="Hanken Grotesk"/>
              </a:rPr>
              <a:t>ASM (Angular Second Moment), Contrast, Correlation, Dissimilarity, Energy, Homogeneity.</a:t>
            </a:r>
          </a:p>
        </p:txBody>
      </p:sp>
    </p:spTree>
    <p:extLst>
      <p:ext uri="{BB962C8B-B14F-4D97-AF65-F5344CB8AC3E}">
        <p14:creationId xmlns:p14="http://schemas.microsoft.com/office/powerpoint/2010/main" val="2613388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22" name="Google Shape;422;p44"/>
          <p:cNvSpPr txBox="1">
            <a:spLocks noGrp="1"/>
          </p:cNvSpPr>
          <p:nvPr>
            <p:ph type="title"/>
          </p:nvPr>
        </p:nvSpPr>
        <p:spPr>
          <a:xfrm>
            <a:off x="243186" y="233007"/>
            <a:ext cx="864935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2.3) Machine Learning</a:t>
            </a:r>
          </a:p>
        </p:txBody>
      </p:sp>
      <p:sp>
        <p:nvSpPr>
          <p:cNvPr id="424" name="Google Shape;424;p44"/>
          <p:cNvSpPr txBox="1"/>
          <p:nvPr/>
        </p:nvSpPr>
        <p:spPr>
          <a:xfrm>
            <a:off x="634558" y="949059"/>
            <a:ext cx="8257982" cy="1072781"/>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pPr>
            <a:r>
              <a:rPr lang="en-US" sz="1600" b="1" dirty="0">
                <a:solidFill>
                  <a:schemeClr val="dk1"/>
                </a:solidFill>
                <a:latin typeface="Hanken Grotesk"/>
                <a:ea typeface="Hanken Grotesk"/>
                <a:cs typeface="Hanken Grotesk"/>
                <a:sym typeface="Hanken Grotesk"/>
              </a:rPr>
              <a:t>Definition of Machine Learning</a:t>
            </a:r>
          </a:p>
          <a:p>
            <a:pPr marL="285750" lvl="0" indent="-285750" algn="l" rtl="0">
              <a:lnSpc>
                <a:spcPct val="115000"/>
              </a:lnSpc>
              <a:spcBef>
                <a:spcPts val="0"/>
              </a:spcBef>
              <a:spcAft>
                <a:spcPts val="0"/>
              </a:spcAft>
              <a:buFont typeface="Wingdings" panose="05000000000000000000" pitchFamily="2" charset="2"/>
              <a:buChar char="§"/>
            </a:pPr>
            <a:r>
              <a:rPr lang="en-US" sz="1600" dirty="0">
                <a:solidFill>
                  <a:schemeClr val="dk1"/>
                </a:solidFill>
                <a:latin typeface="Hanken Grotesk"/>
                <a:ea typeface="Hanken Grotesk"/>
                <a:cs typeface="Hanken Grotesk"/>
                <a:sym typeface="Hanken Grotesk"/>
              </a:rPr>
              <a:t>A branch of Artificial Intelligence (AI) that learn through an algorithm to predict possible outcomes.</a:t>
            </a:r>
          </a:p>
          <a:p>
            <a:pPr lvl="0" algn="l" rtl="0">
              <a:lnSpc>
                <a:spcPct val="115000"/>
              </a:lnSpc>
              <a:spcBef>
                <a:spcPts val="0"/>
              </a:spcBef>
              <a:spcAft>
                <a:spcPts val="0"/>
              </a:spcAft>
            </a:pPr>
            <a:endParaRPr lang="en-US" sz="1600" dirty="0">
              <a:solidFill>
                <a:schemeClr val="dk1"/>
              </a:solidFill>
              <a:latin typeface="Hanken Grotesk"/>
              <a:ea typeface="Hanken Grotesk"/>
              <a:cs typeface="Hanken Grotesk"/>
              <a:sym typeface="Hanken Grotesk"/>
            </a:endParaRPr>
          </a:p>
        </p:txBody>
      </p:sp>
      <p:sp>
        <p:nvSpPr>
          <p:cNvPr id="2" name="Google Shape;424;p44">
            <a:extLst>
              <a:ext uri="{FF2B5EF4-FFF2-40B4-BE49-F238E27FC236}">
                <a16:creationId xmlns:a16="http://schemas.microsoft.com/office/drawing/2014/main" id="{F611D7CE-CA8B-19BA-3839-0817DB64D001}"/>
              </a:ext>
            </a:extLst>
          </p:cNvPr>
          <p:cNvSpPr txBox="1"/>
          <p:nvPr/>
        </p:nvSpPr>
        <p:spPr>
          <a:xfrm>
            <a:off x="634558" y="1969384"/>
            <a:ext cx="3937442" cy="2335160"/>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pPr>
            <a:r>
              <a:rPr lang="en-US" sz="1600" b="1" dirty="0">
                <a:solidFill>
                  <a:schemeClr val="dk1"/>
                </a:solidFill>
                <a:latin typeface="Hanken Grotesk"/>
                <a:ea typeface="Hanken Grotesk"/>
                <a:cs typeface="Hanken Grotesk"/>
                <a:sym typeface="Hanken Grotesk"/>
              </a:rPr>
              <a:t>Brief history</a:t>
            </a:r>
          </a:p>
          <a:p>
            <a:pPr lvl="0" algn="l" rtl="0">
              <a:lnSpc>
                <a:spcPct val="115000"/>
              </a:lnSpc>
              <a:spcBef>
                <a:spcPts val="0"/>
              </a:spcBef>
              <a:spcAft>
                <a:spcPts val="0"/>
              </a:spcAft>
            </a:pPr>
            <a:r>
              <a:rPr lang="en-US" sz="1600" dirty="0">
                <a:solidFill>
                  <a:schemeClr val="dk1"/>
                </a:solidFill>
                <a:latin typeface="Hanken Grotesk"/>
                <a:ea typeface="Hanken Grotesk"/>
                <a:cs typeface="Hanken Grotesk"/>
                <a:sym typeface="Hanken Grotesk"/>
              </a:rPr>
              <a:t>Machine learning was first introduced by Alan Turing in the 1940s. Turning developed a test after his name to test the machine ability to exhibit intelligent behavior that can be equivalent to a human.</a:t>
            </a:r>
          </a:p>
          <a:p>
            <a:pPr marL="285750" lvl="0" indent="-285750" algn="l" rtl="0">
              <a:lnSpc>
                <a:spcPct val="115000"/>
              </a:lnSpc>
              <a:spcBef>
                <a:spcPts val="0"/>
              </a:spcBef>
              <a:spcAft>
                <a:spcPts val="0"/>
              </a:spcAft>
              <a:buFont typeface="Wingdings" panose="05000000000000000000" pitchFamily="2" charset="2"/>
              <a:buChar char="§"/>
            </a:pPr>
            <a:endParaRPr lang="en-US" sz="1600" dirty="0">
              <a:solidFill>
                <a:schemeClr val="dk1"/>
              </a:solidFill>
              <a:latin typeface="Hanken Grotesk"/>
              <a:ea typeface="Hanken Grotesk"/>
              <a:cs typeface="Hanken Grotesk"/>
              <a:sym typeface="Hanken Grotesk"/>
            </a:endParaRPr>
          </a:p>
        </p:txBody>
      </p:sp>
      <p:pic>
        <p:nvPicPr>
          <p:cNvPr id="4" name="Picture 3" descr="A screenshot of a video game">
            <a:extLst>
              <a:ext uri="{FF2B5EF4-FFF2-40B4-BE49-F238E27FC236}">
                <a16:creationId xmlns:a16="http://schemas.microsoft.com/office/drawing/2014/main" id="{647914C6-33FA-CA2B-8E3D-F8AB0A80D3D5}"/>
              </a:ext>
            </a:extLst>
          </p:cNvPr>
          <p:cNvPicPr>
            <a:picLocks noChangeAspect="1"/>
          </p:cNvPicPr>
          <p:nvPr/>
        </p:nvPicPr>
        <p:blipFill rotWithShape="1">
          <a:blip r:embed="rId3">
            <a:extLst>
              <a:ext uri="{28A0092B-C50C-407E-A947-70E740481C1C}">
                <a14:useLocalDpi xmlns:a14="http://schemas.microsoft.com/office/drawing/2010/main" val="0"/>
              </a:ext>
            </a:extLst>
          </a:blip>
          <a:srcRect t="10380" b="2532"/>
          <a:stretch/>
        </p:blipFill>
        <p:spPr>
          <a:xfrm>
            <a:off x="4446432" y="2358047"/>
            <a:ext cx="4063010" cy="1836394"/>
          </a:xfrm>
          <a:prstGeom prst="rect">
            <a:avLst/>
          </a:prstGeom>
        </p:spPr>
      </p:pic>
    </p:spTree>
    <p:extLst>
      <p:ext uri="{BB962C8B-B14F-4D97-AF65-F5344CB8AC3E}">
        <p14:creationId xmlns:p14="http://schemas.microsoft.com/office/powerpoint/2010/main" val="2849547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22;p44">
            <a:extLst>
              <a:ext uri="{FF2B5EF4-FFF2-40B4-BE49-F238E27FC236}">
                <a16:creationId xmlns:a16="http://schemas.microsoft.com/office/drawing/2014/main" id="{45F30014-AB03-B126-96EC-2C66351C38FD}"/>
              </a:ext>
            </a:extLst>
          </p:cNvPr>
          <p:cNvSpPr txBox="1">
            <a:spLocks noGrp="1"/>
          </p:cNvSpPr>
          <p:nvPr>
            <p:ph type="title"/>
          </p:nvPr>
        </p:nvSpPr>
        <p:spPr>
          <a:xfrm>
            <a:off x="243186" y="233007"/>
            <a:ext cx="864935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ML Processes</a:t>
            </a:r>
            <a:br>
              <a:rPr lang="en-US" dirty="0">
                <a:solidFill>
                  <a:srgbClr val="C00000"/>
                </a:solidFill>
              </a:rPr>
            </a:br>
            <a:endParaRPr lang="en-US" dirty="0">
              <a:solidFill>
                <a:srgbClr val="C00000"/>
              </a:solidFill>
            </a:endParaRPr>
          </a:p>
        </p:txBody>
      </p:sp>
      <p:grpSp>
        <p:nvGrpSpPr>
          <p:cNvPr id="96" name="Group 95">
            <a:extLst>
              <a:ext uri="{FF2B5EF4-FFF2-40B4-BE49-F238E27FC236}">
                <a16:creationId xmlns:a16="http://schemas.microsoft.com/office/drawing/2014/main" id="{837EC7F7-AEE2-7B70-9AE9-033FE982CBF9}"/>
              </a:ext>
            </a:extLst>
          </p:cNvPr>
          <p:cNvGrpSpPr/>
          <p:nvPr/>
        </p:nvGrpSpPr>
        <p:grpSpPr>
          <a:xfrm>
            <a:off x="566018" y="1035395"/>
            <a:ext cx="7785502" cy="3492605"/>
            <a:chOff x="738737" y="1596108"/>
            <a:chExt cx="10668001" cy="4785705"/>
          </a:xfrm>
        </p:grpSpPr>
        <p:grpSp>
          <p:nvGrpSpPr>
            <p:cNvPr id="5" name="Group 4">
              <a:extLst>
                <a:ext uri="{FF2B5EF4-FFF2-40B4-BE49-F238E27FC236}">
                  <a16:creationId xmlns:a16="http://schemas.microsoft.com/office/drawing/2014/main" id="{8113FF9C-AD0A-2F08-65CD-00A60B5E8CCB}"/>
                </a:ext>
              </a:extLst>
            </p:cNvPr>
            <p:cNvGrpSpPr/>
            <p:nvPr/>
          </p:nvGrpSpPr>
          <p:grpSpPr>
            <a:xfrm>
              <a:off x="738737" y="3580579"/>
              <a:ext cx="2193591" cy="2801234"/>
              <a:chOff x="1120140" y="2536102"/>
              <a:chExt cx="1645193" cy="2100925"/>
            </a:xfrm>
          </p:grpSpPr>
          <p:grpSp>
            <p:nvGrpSpPr>
              <p:cNvPr id="6" name="Group 5">
                <a:extLst>
                  <a:ext uri="{FF2B5EF4-FFF2-40B4-BE49-F238E27FC236}">
                    <a16:creationId xmlns:a16="http://schemas.microsoft.com/office/drawing/2014/main" id="{05E1ECBF-04D1-2F2C-2A79-802DD96668B1}"/>
                  </a:ext>
                </a:extLst>
              </p:cNvPr>
              <p:cNvGrpSpPr/>
              <p:nvPr/>
            </p:nvGrpSpPr>
            <p:grpSpPr>
              <a:xfrm rot="668752">
                <a:off x="1307702" y="2536102"/>
                <a:ext cx="1246508" cy="1327229"/>
                <a:chOff x="1254891" y="2727425"/>
                <a:chExt cx="1381946" cy="1556117"/>
              </a:xfrm>
            </p:grpSpPr>
            <p:grpSp>
              <p:nvGrpSpPr>
                <p:cNvPr id="9" name="Group 8">
                  <a:extLst>
                    <a:ext uri="{FF2B5EF4-FFF2-40B4-BE49-F238E27FC236}">
                      <a16:creationId xmlns:a16="http://schemas.microsoft.com/office/drawing/2014/main" id="{3B9F5F9D-82E6-EB90-B02E-039ABE81D3D7}"/>
                    </a:ext>
                  </a:extLst>
                </p:cNvPr>
                <p:cNvGrpSpPr/>
                <p:nvPr/>
              </p:nvGrpSpPr>
              <p:grpSpPr>
                <a:xfrm rot="16200000">
                  <a:off x="1255523" y="2902228"/>
                  <a:ext cx="1380682" cy="1381946"/>
                  <a:chOff x="1255522" y="2902227"/>
                  <a:chExt cx="1380682" cy="1381946"/>
                </a:xfrm>
              </p:grpSpPr>
              <p:grpSp>
                <p:nvGrpSpPr>
                  <p:cNvPr id="11" name="Group 10">
                    <a:extLst>
                      <a:ext uri="{FF2B5EF4-FFF2-40B4-BE49-F238E27FC236}">
                        <a16:creationId xmlns:a16="http://schemas.microsoft.com/office/drawing/2014/main" id="{EC9FBD9A-FC39-E657-B923-DEBBF27144CB}"/>
                      </a:ext>
                    </a:extLst>
                  </p:cNvPr>
                  <p:cNvGrpSpPr/>
                  <p:nvPr/>
                </p:nvGrpSpPr>
                <p:grpSpPr>
                  <a:xfrm>
                    <a:off x="1255522" y="2902227"/>
                    <a:ext cx="1380682" cy="1380676"/>
                    <a:chOff x="3815645" y="2652888"/>
                    <a:chExt cx="1004711" cy="1004709"/>
                  </a:xfrm>
                </p:grpSpPr>
                <p:sp>
                  <p:nvSpPr>
                    <p:cNvPr id="13" name="Oval 12">
                      <a:extLst>
                        <a:ext uri="{FF2B5EF4-FFF2-40B4-BE49-F238E27FC236}">
                          <a16:creationId xmlns:a16="http://schemas.microsoft.com/office/drawing/2014/main" id="{E8A70235-64C1-FD09-0E4D-42CA89794EFF}"/>
                        </a:ext>
                      </a:extLst>
                    </p:cNvPr>
                    <p:cNvSpPr/>
                    <p:nvPr/>
                  </p:nvSpPr>
                  <p:spPr>
                    <a:xfrm>
                      <a:off x="3897848" y="2735090"/>
                      <a:ext cx="840305" cy="840304"/>
                    </a:xfrm>
                    <a:prstGeom prst="ellipse">
                      <a:avLst/>
                    </a:prstGeom>
                    <a:solidFill>
                      <a:srgbClr val="F4949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endParaRPr lang="en-US" sz="2400">
                        <a:solidFill>
                          <a:srgbClr val="FFFFFF"/>
                        </a:solidFill>
                        <a:latin typeface="Calibri"/>
                      </a:endParaRPr>
                    </a:p>
                  </p:txBody>
                </p:sp>
                <p:sp>
                  <p:nvSpPr>
                    <p:cNvPr id="14" name="Oval 13">
                      <a:extLst>
                        <a:ext uri="{FF2B5EF4-FFF2-40B4-BE49-F238E27FC236}">
                          <a16:creationId xmlns:a16="http://schemas.microsoft.com/office/drawing/2014/main" id="{EF8FDE18-57C7-862C-4EEA-2D33B113C8DF}"/>
                        </a:ext>
                      </a:extLst>
                    </p:cNvPr>
                    <p:cNvSpPr/>
                    <p:nvPr/>
                  </p:nvSpPr>
                  <p:spPr>
                    <a:xfrm>
                      <a:off x="3815645" y="2652888"/>
                      <a:ext cx="1004711" cy="1004709"/>
                    </a:xfrm>
                    <a:prstGeom prst="ellipse">
                      <a:avLst/>
                    </a:prstGeom>
                    <a:noFill/>
                    <a:ln w="2222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endParaRPr lang="en-US" sz="2400">
                        <a:solidFill>
                          <a:srgbClr val="FFFFFF"/>
                        </a:solidFill>
                        <a:latin typeface="Calibri"/>
                      </a:endParaRPr>
                    </a:p>
                  </p:txBody>
                </p:sp>
              </p:grpSp>
              <p:sp>
                <p:nvSpPr>
                  <p:cNvPr id="12" name="Arc 11">
                    <a:extLst>
                      <a:ext uri="{FF2B5EF4-FFF2-40B4-BE49-F238E27FC236}">
                        <a16:creationId xmlns:a16="http://schemas.microsoft.com/office/drawing/2014/main" id="{66D0DDD8-9F5D-3915-BF39-4DAFD3DB4F6D}"/>
                      </a:ext>
                    </a:extLst>
                  </p:cNvPr>
                  <p:cNvSpPr/>
                  <p:nvPr/>
                </p:nvSpPr>
                <p:spPr>
                  <a:xfrm rot="6060992">
                    <a:off x="1335024" y="2988327"/>
                    <a:ext cx="1345064" cy="1246627"/>
                  </a:xfrm>
                  <a:prstGeom prst="arc">
                    <a:avLst>
                      <a:gd name="adj1" fmla="val 15292452"/>
                      <a:gd name="adj2" fmla="val 20250573"/>
                    </a:avLst>
                  </a:prstGeom>
                  <a:ln w="38100">
                    <a:solidFill>
                      <a:srgbClr val="F4949D"/>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endParaRPr lang="en-US" sz="2400">
                      <a:solidFill>
                        <a:srgbClr val="494C4F"/>
                      </a:solidFill>
                      <a:latin typeface="Calibri"/>
                    </a:endParaRPr>
                  </a:p>
                </p:txBody>
              </p:sp>
            </p:grpSp>
            <p:cxnSp>
              <p:nvCxnSpPr>
                <p:cNvPr id="10" name="Straight Arrow Connector 9">
                  <a:extLst>
                    <a:ext uri="{FF2B5EF4-FFF2-40B4-BE49-F238E27FC236}">
                      <a16:creationId xmlns:a16="http://schemas.microsoft.com/office/drawing/2014/main" id="{21E73CE8-DAB6-0C0E-0FAC-AE98BE583578}"/>
                    </a:ext>
                  </a:extLst>
                </p:cNvPr>
                <p:cNvCxnSpPr>
                  <a:cxnSpLocks/>
                </p:cNvCxnSpPr>
                <p:nvPr/>
              </p:nvCxnSpPr>
              <p:spPr>
                <a:xfrm flipV="1">
                  <a:off x="2344373" y="2727425"/>
                  <a:ext cx="206217" cy="284916"/>
                </a:xfrm>
                <a:prstGeom prst="straightConnector1">
                  <a:avLst/>
                </a:prstGeom>
                <a:ln w="63500">
                  <a:solidFill>
                    <a:srgbClr val="F4949D"/>
                  </a:solidFill>
                  <a:tailEnd type="triangle"/>
                </a:ln>
              </p:spPr>
              <p:style>
                <a:lnRef idx="1">
                  <a:schemeClr val="accent1"/>
                </a:lnRef>
                <a:fillRef idx="0">
                  <a:schemeClr val="accent1"/>
                </a:fillRef>
                <a:effectRef idx="0">
                  <a:schemeClr val="accent1"/>
                </a:effectRef>
                <a:fontRef idx="minor">
                  <a:schemeClr val="tx1"/>
                </a:fontRef>
              </p:style>
            </p:cxnSp>
          </p:grpSp>
          <p:sp>
            <p:nvSpPr>
              <p:cNvPr id="7" name="TextBox 134">
                <a:extLst>
                  <a:ext uri="{FF2B5EF4-FFF2-40B4-BE49-F238E27FC236}">
                    <a16:creationId xmlns:a16="http://schemas.microsoft.com/office/drawing/2014/main" id="{462BA3E6-E717-C2C0-D7DD-7DA6F799D2C5}"/>
                  </a:ext>
                </a:extLst>
              </p:cNvPr>
              <p:cNvSpPr txBox="1"/>
              <p:nvPr/>
            </p:nvSpPr>
            <p:spPr>
              <a:xfrm>
                <a:off x="1120140" y="3972806"/>
                <a:ext cx="1645193" cy="664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r>
                  <a:rPr lang="en-US" b="1" dirty="0">
                    <a:solidFill>
                      <a:srgbClr val="494C4F"/>
                    </a:solidFill>
                    <a:latin typeface="Georgia" panose="02040502050405020303" pitchFamily="18" charset="0"/>
                  </a:rPr>
                  <a:t>Data Gathering</a:t>
                </a:r>
              </a:p>
            </p:txBody>
          </p:sp>
          <p:pic>
            <p:nvPicPr>
              <p:cNvPr id="8" name="Picture 7" descr="A graphic of a computer file&#10;&#10;Description automatically generated with medium confidence">
                <a:extLst>
                  <a:ext uri="{FF2B5EF4-FFF2-40B4-BE49-F238E27FC236}">
                    <a16:creationId xmlns:a16="http://schemas.microsoft.com/office/drawing/2014/main" id="{C0A49A95-1FB4-4F0C-C13A-940378F9C7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5886" y="2911525"/>
                <a:ext cx="783362" cy="783362"/>
              </a:xfrm>
              <a:prstGeom prst="rect">
                <a:avLst/>
              </a:prstGeom>
            </p:spPr>
          </p:pic>
        </p:grpSp>
        <p:grpSp>
          <p:nvGrpSpPr>
            <p:cNvPr id="15" name="Group 14">
              <a:extLst>
                <a:ext uri="{FF2B5EF4-FFF2-40B4-BE49-F238E27FC236}">
                  <a16:creationId xmlns:a16="http://schemas.microsoft.com/office/drawing/2014/main" id="{A7C456D2-9319-987B-27BB-1CAA6FC7A315}"/>
                </a:ext>
              </a:extLst>
            </p:cNvPr>
            <p:cNvGrpSpPr/>
            <p:nvPr/>
          </p:nvGrpSpPr>
          <p:grpSpPr>
            <a:xfrm>
              <a:off x="1843649" y="1603892"/>
              <a:ext cx="2837164" cy="2233021"/>
              <a:chOff x="1948824" y="1053587"/>
              <a:chExt cx="2127873" cy="1674766"/>
            </a:xfrm>
          </p:grpSpPr>
          <p:grpSp>
            <p:nvGrpSpPr>
              <p:cNvPr id="16" name="Group 15">
                <a:extLst>
                  <a:ext uri="{FF2B5EF4-FFF2-40B4-BE49-F238E27FC236}">
                    <a16:creationId xmlns:a16="http://schemas.microsoft.com/office/drawing/2014/main" id="{239A6EE8-2A1E-E3B6-586C-4161E82DB962}"/>
                  </a:ext>
                </a:extLst>
              </p:cNvPr>
              <p:cNvGrpSpPr/>
              <p:nvPr/>
            </p:nvGrpSpPr>
            <p:grpSpPr>
              <a:xfrm rot="6045655">
                <a:off x="2449420" y="1437210"/>
                <a:ext cx="1178677" cy="1403609"/>
                <a:chOff x="1254891" y="2727425"/>
                <a:chExt cx="1381946" cy="1556117"/>
              </a:xfrm>
            </p:grpSpPr>
            <p:grpSp>
              <p:nvGrpSpPr>
                <p:cNvPr id="19" name="Group 18">
                  <a:extLst>
                    <a:ext uri="{FF2B5EF4-FFF2-40B4-BE49-F238E27FC236}">
                      <a16:creationId xmlns:a16="http://schemas.microsoft.com/office/drawing/2014/main" id="{317AA858-3362-730D-926C-BA463322A32D}"/>
                    </a:ext>
                  </a:extLst>
                </p:cNvPr>
                <p:cNvGrpSpPr/>
                <p:nvPr/>
              </p:nvGrpSpPr>
              <p:grpSpPr>
                <a:xfrm rot="16200000">
                  <a:off x="1255523" y="2902228"/>
                  <a:ext cx="1380682" cy="1381946"/>
                  <a:chOff x="1255522" y="2902227"/>
                  <a:chExt cx="1380682" cy="1381946"/>
                </a:xfrm>
              </p:grpSpPr>
              <p:grpSp>
                <p:nvGrpSpPr>
                  <p:cNvPr id="21" name="Group 20">
                    <a:extLst>
                      <a:ext uri="{FF2B5EF4-FFF2-40B4-BE49-F238E27FC236}">
                        <a16:creationId xmlns:a16="http://schemas.microsoft.com/office/drawing/2014/main" id="{F784EEF7-52F6-0DD2-7F97-040F737A18A5}"/>
                      </a:ext>
                    </a:extLst>
                  </p:cNvPr>
                  <p:cNvGrpSpPr/>
                  <p:nvPr/>
                </p:nvGrpSpPr>
                <p:grpSpPr>
                  <a:xfrm>
                    <a:off x="1255522" y="2902227"/>
                    <a:ext cx="1380682" cy="1380676"/>
                    <a:chOff x="3815645" y="2652888"/>
                    <a:chExt cx="1004711" cy="1004709"/>
                  </a:xfrm>
                </p:grpSpPr>
                <p:sp>
                  <p:nvSpPr>
                    <p:cNvPr id="23" name="Oval 22">
                      <a:extLst>
                        <a:ext uri="{FF2B5EF4-FFF2-40B4-BE49-F238E27FC236}">
                          <a16:creationId xmlns:a16="http://schemas.microsoft.com/office/drawing/2014/main" id="{C6DE188C-B734-DE39-1C74-90A60413FB1C}"/>
                        </a:ext>
                      </a:extLst>
                    </p:cNvPr>
                    <p:cNvSpPr/>
                    <p:nvPr/>
                  </p:nvSpPr>
                  <p:spPr>
                    <a:xfrm>
                      <a:off x="3897848" y="2735090"/>
                      <a:ext cx="840305" cy="840304"/>
                    </a:xfrm>
                    <a:prstGeom prst="ellipse">
                      <a:avLst/>
                    </a:prstGeom>
                    <a:solidFill>
                      <a:srgbClr val="FF99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endParaRPr lang="en-US" sz="2400">
                        <a:solidFill>
                          <a:srgbClr val="FFFFFF"/>
                        </a:solidFill>
                        <a:latin typeface="Calibri"/>
                      </a:endParaRPr>
                    </a:p>
                  </p:txBody>
                </p:sp>
                <p:sp>
                  <p:nvSpPr>
                    <p:cNvPr id="24" name="Oval 23">
                      <a:extLst>
                        <a:ext uri="{FF2B5EF4-FFF2-40B4-BE49-F238E27FC236}">
                          <a16:creationId xmlns:a16="http://schemas.microsoft.com/office/drawing/2014/main" id="{0B2813FE-B737-0574-DBC1-768D3C4A70EA}"/>
                        </a:ext>
                      </a:extLst>
                    </p:cNvPr>
                    <p:cNvSpPr/>
                    <p:nvPr/>
                  </p:nvSpPr>
                  <p:spPr>
                    <a:xfrm>
                      <a:off x="3815645" y="2652888"/>
                      <a:ext cx="1004711" cy="1004709"/>
                    </a:xfrm>
                    <a:prstGeom prst="ellipse">
                      <a:avLst/>
                    </a:prstGeom>
                    <a:noFill/>
                    <a:ln w="2222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endParaRPr lang="en-US" sz="2400">
                        <a:solidFill>
                          <a:srgbClr val="FFFFFF"/>
                        </a:solidFill>
                        <a:latin typeface="Calibri"/>
                      </a:endParaRPr>
                    </a:p>
                  </p:txBody>
                </p:sp>
              </p:grpSp>
              <p:sp>
                <p:nvSpPr>
                  <p:cNvPr id="22" name="Arc 21">
                    <a:extLst>
                      <a:ext uri="{FF2B5EF4-FFF2-40B4-BE49-F238E27FC236}">
                        <a16:creationId xmlns:a16="http://schemas.microsoft.com/office/drawing/2014/main" id="{25442D1E-F22A-AFD4-EF06-B60B46ACBE01}"/>
                      </a:ext>
                    </a:extLst>
                  </p:cNvPr>
                  <p:cNvSpPr/>
                  <p:nvPr/>
                </p:nvSpPr>
                <p:spPr>
                  <a:xfrm rot="6060992">
                    <a:off x="1335024" y="2988327"/>
                    <a:ext cx="1345064" cy="1246627"/>
                  </a:xfrm>
                  <a:prstGeom prst="arc">
                    <a:avLst>
                      <a:gd name="adj1" fmla="val 15292452"/>
                      <a:gd name="adj2" fmla="val 20250573"/>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endParaRPr lang="en-US" sz="2400">
                      <a:solidFill>
                        <a:srgbClr val="494C4F"/>
                      </a:solidFill>
                      <a:latin typeface="Calibri"/>
                    </a:endParaRPr>
                  </a:p>
                </p:txBody>
              </p:sp>
            </p:grpSp>
            <p:cxnSp>
              <p:nvCxnSpPr>
                <p:cNvPr id="20" name="Straight Arrow Connector 19">
                  <a:extLst>
                    <a:ext uri="{FF2B5EF4-FFF2-40B4-BE49-F238E27FC236}">
                      <a16:creationId xmlns:a16="http://schemas.microsoft.com/office/drawing/2014/main" id="{64BC8D16-B7D2-DF80-F4C5-F17E9DF87060}"/>
                    </a:ext>
                  </a:extLst>
                </p:cNvPr>
                <p:cNvCxnSpPr>
                  <a:cxnSpLocks/>
                </p:cNvCxnSpPr>
                <p:nvPr/>
              </p:nvCxnSpPr>
              <p:spPr>
                <a:xfrm flipV="1">
                  <a:off x="2344373" y="2727425"/>
                  <a:ext cx="206217" cy="284916"/>
                </a:xfrm>
                <a:prstGeom prst="straightConnector1">
                  <a:avLst/>
                </a:prstGeom>
                <a:ln w="63500">
                  <a:solidFill>
                    <a:srgbClr val="FF9900"/>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TextBox 150">
                <a:extLst>
                  <a:ext uri="{FF2B5EF4-FFF2-40B4-BE49-F238E27FC236}">
                    <a16:creationId xmlns:a16="http://schemas.microsoft.com/office/drawing/2014/main" id="{53AE17F1-7FA2-26A0-069C-75BAC3AB0795}"/>
                  </a:ext>
                </a:extLst>
              </p:cNvPr>
              <p:cNvSpPr txBox="1"/>
              <p:nvPr/>
            </p:nvSpPr>
            <p:spPr>
              <a:xfrm>
                <a:off x="1948824" y="1053587"/>
                <a:ext cx="2127873" cy="37955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r>
                  <a:rPr lang="en-US" b="1" dirty="0">
                    <a:solidFill>
                      <a:srgbClr val="494C4F"/>
                    </a:solidFill>
                    <a:latin typeface="Georgia" panose="02040502050405020303" pitchFamily="18" charset="0"/>
                  </a:rPr>
                  <a:t>Pre-Processing</a:t>
                </a:r>
              </a:p>
            </p:txBody>
          </p:sp>
          <p:pic>
            <p:nvPicPr>
              <p:cNvPr id="18" name="Picture 17" descr="A yellow and green cylinder with a gear inside">
                <a:extLst>
                  <a:ext uri="{FF2B5EF4-FFF2-40B4-BE49-F238E27FC236}">
                    <a16:creationId xmlns:a16="http://schemas.microsoft.com/office/drawing/2014/main" id="{15FBF632-A546-07EE-9423-377F244653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4410" y="1807355"/>
                <a:ext cx="639788" cy="639788"/>
              </a:xfrm>
              <a:prstGeom prst="rect">
                <a:avLst/>
              </a:prstGeom>
            </p:spPr>
          </p:pic>
        </p:grpSp>
        <p:grpSp>
          <p:nvGrpSpPr>
            <p:cNvPr id="25" name="Group 24">
              <a:extLst>
                <a:ext uri="{FF2B5EF4-FFF2-40B4-BE49-F238E27FC236}">
                  <a16:creationId xmlns:a16="http://schemas.microsoft.com/office/drawing/2014/main" id="{FF7BC291-6B66-B029-7202-5DCC1040000D}"/>
                </a:ext>
              </a:extLst>
            </p:cNvPr>
            <p:cNvGrpSpPr/>
            <p:nvPr/>
          </p:nvGrpSpPr>
          <p:grpSpPr>
            <a:xfrm>
              <a:off x="3581317" y="3580579"/>
              <a:ext cx="2193591" cy="2801233"/>
              <a:chOff x="3252075" y="2536102"/>
              <a:chExt cx="1645193" cy="2100925"/>
            </a:xfrm>
          </p:grpSpPr>
          <p:grpSp>
            <p:nvGrpSpPr>
              <p:cNvPr id="26" name="Group 25">
                <a:extLst>
                  <a:ext uri="{FF2B5EF4-FFF2-40B4-BE49-F238E27FC236}">
                    <a16:creationId xmlns:a16="http://schemas.microsoft.com/office/drawing/2014/main" id="{F649B97D-9127-3FEF-DB15-7DD289162CC0}"/>
                  </a:ext>
                </a:extLst>
              </p:cNvPr>
              <p:cNvGrpSpPr/>
              <p:nvPr/>
            </p:nvGrpSpPr>
            <p:grpSpPr>
              <a:xfrm rot="668752">
                <a:off x="3439637" y="2536102"/>
                <a:ext cx="1246508" cy="1327229"/>
                <a:chOff x="1254891" y="2727425"/>
                <a:chExt cx="1381946" cy="1556117"/>
              </a:xfrm>
            </p:grpSpPr>
            <p:grpSp>
              <p:nvGrpSpPr>
                <p:cNvPr id="29" name="Group 28">
                  <a:extLst>
                    <a:ext uri="{FF2B5EF4-FFF2-40B4-BE49-F238E27FC236}">
                      <a16:creationId xmlns:a16="http://schemas.microsoft.com/office/drawing/2014/main" id="{8ACC2D7E-6D85-60BE-32D9-FAB3FEDE8EAE}"/>
                    </a:ext>
                  </a:extLst>
                </p:cNvPr>
                <p:cNvGrpSpPr/>
                <p:nvPr/>
              </p:nvGrpSpPr>
              <p:grpSpPr>
                <a:xfrm rot="16200000">
                  <a:off x="1255523" y="2902228"/>
                  <a:ext cx="1380682" cy="1381946"/>
                  <a:chOff x="1255522" y="2902227"/>
                  <a:chExt cx="1380682" cy="1381946"/>
                </a:xfrm>
              </p:grpSpPr>
              <p:grpSp>
                <p:nvGrpSpPr>
                  <p:cNvPr id="31" name="Group 30">
                    <a:extLst>
                      <a:ext uri="{FF2B5EF4-FFF2-40B4-BE49-F238E27FC236}">
                        <a16:creationId xmlns:a16="http://schemas.microsoft.com/office/drawing/2014/main" id="{AD876D96-CD0B-EC9B-CB64-F77E18F65729}"/>
                      </a:ext>
                    </a:extLst>
                  </p:cNvPr>
                  <p:cNvGrpSpPr/>
                  <p:nvPr/>
                </p:nvGrpSpPr>
                <p:grpSpPr>
                  <a:xfrm>
                    <a:off x="1255522" y="2902227"/>
                    <a:ext cx="1380682" cy="1380676"/>
                    <a:chOff x="3815645" y="2652888"/>
                    <a:chExt cx="1004711" cy="1004709"/>
                  </a:xfrm>
                </p:grpSpPr>
                <p:sp>
                  <p:nvSpPr>
                    <p:cNvPr id="33" name="Oval 32">
                      <a:extLst>
                        <a:ext uri="{FF2B5EF4-FFF2-40B4-BE49-F238E27FC236}">
                          <a16:creationId xmlns:a16="http://schemas.microsoft.com/office/drawing/2014/main" id="{3EF50F99-323A-8FF5-23AF-0D02C53CF2F0}"/>
                        </a:ext>
                      </a:extLst>
                    </p:cNvPr>
                    <p:cNvSpPr/>
                    <p:nvPr/>
                  </p:nvSpPr>
                  <p:spPr>
                    <a:xfrm>
                      <a:off x="3897848" y="2735090"/>
                      <a:ext cx="840305" cy="840304"/>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endParaRPr lang="en-US" sz="2400" dirty="0">
                        <a:solidFill>
                          <a:srgbClr val="FFFFFF"/>
                        </a:solidFill>
                        <a:latin typeface="Calibri"/>
                      </a:endParaRPr>
                    </a:p>
                  </p:txBody>
                </p:sp>
                <p:sp>
                  <p:nvSpPr>
                    <p:cNvPr id="34" name="Oval 33">
                      <a:extLst>
                        <a:ext uri="{FF2B5EF4-FFF2-40B4-BE49-F238E27FC236}">
                          <a16:creationId xmlns:a16="http://schemas.microsoft.com/office/drawing/2014/main" id="{8C3C3609-96DA-08B4-4734-3216445B7DFB}"/>
                        </a:ext>
                      </a:extLst>
                    </p:cNvPr>
                    <p:cNvSpPr/>
                    <p:nvPr/>
                  </p:nvSpPr>
                  <p:spPr>
                    <a:xfrm>
                      <a:off x="3815645" y="2652888"/>
                      <a:ext cx="1004711" cy="1004709"/>
                    </a:xfrm>
                    <a:prstGeom prst="ellipse">
                      <a:avLst/>
                    </a:prstGeom>
                    <a:noFill/>
                    <a:ln w="2222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endParaRPr lang="en-US" sz="2400">
                        <a:solidFill>
                          <a:srgbClr val="FFFFFF"/>
                        </a:solidFill>
                        <a:latin typeface="Calibri"/>
                      </a:endParaRPr>
                    </a:p>
                  </p:txBody>
                </p:sp>
              </p:grpSp>
              <p:sp>
                <p:nvSpPr>
                  <p:cNvPr id="32" name="Arc 31">
                    <a:extLst>
                      <a:ext uri="{FF2B5EF4-FFF2-40B4-BE49-F238E27FC236}">
                        <a16:creationId xmlns:a16="http://schemas.microsoft.com/office/drawing/2014/main" id="{5467EAEC-52B0-22FC-0A82-80F346C52BC7}"/>
                      </a:ext>
                    </a:extLst>
                  </p:cNvPr>
                  <p:cNvSpPr/>
                  <p:nvPr/>
                </p:nvSpPr>
                <p:spPr>
                  <a:xfrm rot="6060992">
                    <a:off x="1335024" y="2988327"/>
                    <a:ext cx="1345064" cy="1246627"/>
                  </a:xfrm>
                  <a:prstGeom prst="arc">
                    <a:avLst>
                      <a:gd name="adj1" fmla="val 15292452"/>
                      <a:gd name="adj2" fmla="val 20250573"/>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endParaRPr lang="en-US" sz="2400" dirty="0">
                      <a:solidFill>
                        <a:srgbClr val="494C4F"/>
                      </a:solidFill>
                      <a:latin typeface="Calibri"/>
                    </a:endParaRPr>
                  </a:p>
                </p:txBody>
              </p:sp>
            </p:grpSp>
            <p:cxnSp>
              <p:nvCxnSpPr>
                <p:cNvPr id="30" name="Straight Arrow Connector 29">
                  <a:extLst>
                    <a:ext uri="{FF2B5EF4-FFF2-40B4-BE49-F238E27FC236}">
                      <a16:creationId xmlns:a16="http://schemas.microsoft.com/office/drawing/2014/main" id="{65072921-7537-E40F-A2BE-8EFC7E8CAB0C}"/>
                    </a:ext>
                  </a:extLst>
                </p:cNvPr>
                <p:cNvCxnSpPr>
                  <a:cxnSpLocks/>
                </p:cNvCxnSpPr>
                <p:nvPr/>
              </p:nvCxnSpPr>
              <p:spPr>
                <a:xfrm flipV="1">
                  <a:off x="2344372" y="2727425"/>
                  <a:ext cx="206217" cy="284916"/>
                </a:xfrm>
                <a:prstGeom prst="straightConnector1">
                  <a:avLst/>
                </a:prstGeom>
                <a:ln w="635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sp>
            <p:nvSpPr>
              <p:cNvPr id="27" name="TextBox 138">
                <a:extLst>
                  <a:ext uri="{FF2B5EF4-FFF2-40B4-BE49-F238E27FC236}">
                    <a16:creationId xmlns:a16="http://schemas.microsoft.com/office/drawing/2014/main" id="{3C085BE5-A114-0D6B-EBB1-7B4FA1775EC7}"/>
                  </a:ext>
                </a:extLst>
              </p:cNvPr>
              <p:cNvSpPr txBox="1"/>
              <p:nvPr/>
            </p:nvSpPr>
            <p:spPr>
              <a:xfrm>
                <a:off x="3252075" y="3972806"/>
                <a:ext cx="1645193" cy="664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r>
                  <a:rPr lang="en-US" b="1" dirty="0">
                    <a:solidFill>
                      <a:srgbClr val="494C4F"/>
                    </a:solidFill>
                    <a:latin typeface="Georgia" panose="02040502050405020303" pitchFamily="18" charset="0"/>
                  </a:rPr>
                  <a:t>Choosing Model</a:t>
                </a:r>
              </a:p>
            </p:txBody>
          </p:sp>
          <p:pic>
            <p:nvPicPr>
              <p:cNvPr id="28" name="Picture 27" descr="A hand touching a computer screen&#10;&#10;Description automatically generated">
                <a:extLst>
                  <a:ext uri="{FF2B5EF4-FFF2-40B4-BE49-F238E27FC236}">
                    <a16:creationId xmlns:a16="http://schemas.microsoft.com/office/drawing/2014/main" id="{63B7B24D-3ADE-B1DC-957C-726D94F2A07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0581" y="2935774"/>
                <a:ext cx="708166" cy="708166"/>
              </a:xfrm>
              <a:prstGeom prst="rect">
                <a:avLst/>
              </a:prstGeom>
            </p:spPr>
          </p:pic>
        </p:grpSp>
        <p:grpSp>
          <p:nvGrpSpPr>
            <p:cNvPr id="35" name="Group 34">
              <a:extLst>
                <a:ext uri="{FF2B5EF4-FFF2-40B4-BE49-F238E27FC236}">
                  <a16:creationId xmlns:a16="http://schemas.microsoft.com/office/drawing/2014/main" id="{92FD9B2D-8A38-8C3D-4A42-C356FBB88717}"/>
                </a:ext>
              </a:extLst>
            </p:cNvPr>
            <p:cNvGrpSpPr/>
            <p:nvPr/>
          </p:nvGrpSpPr>
          <p:grpSpPr>
            <a:xfrm>
              <a:off x="4939185" y="1596108"/>
              <a:ext cx="2193591" cy="2240808"/>
              <a:chOff x="4270478" y="1047750"/>
              <a:chExt cx="1645194" cy="1680607"/>
            </a:xfrm>
          </p:grpSpPr>
          <p:grpSp>
            <p:nvGrpSpPr>
              <p:cNvPr id="36" name="Group 35">
                <a:extLst>
                  <a:ext uri="{FF2B5EF4-FFF2-40B4-BE49-F238E27FC236}">
                    <a16:creationId xmlns:a16="http://schemas.microsoft.com/office/drawing/2014/main" id="{59459E40-D00C-E73E-9AD1-05107950EE92}"/>
                  </a:ext>
                </a:extLst>
              </p:cNvPr>
              <p:cNvGrpSpPr/>
              <p:nvPr/>
            </p:nvGrpSpPr>
            <p:grpSpPr>
              <a:xfrm rot="6045655">
                <a:off x="4581350" y="1437210"/>
                <a:ext cx="1178677" cy="1403618"/>
                <a:chOff x="1254898" y="2727425"/>
                <a:chExt cx="1381945" cy="1556125"/>
              </a:xfrm>
            </p:grpSpPr>
            <p:grpSp>
              <p:nvGrpSpPr>
                <p:cNvPr id="39" name="Group 38">
                  <a:extLst>
                    <a:ext uri="{FF2B5EF4-FFF2-40B4-BE49-F238E27FC236}">
                      <a16:creationId xmlns:a16="http://schemas.microsoft.com/office/drawing/2014/main" id="{08A51EB6-08D7-E9B6-EA63-838BAE2F18A2}"/>
                    </a:ext>
                  </a:extLst>
                </p:cNvPr>
                <p:cNvGrpSpPr/>
                <p:nvPr/>
              </p:nvGrpSpPr>
              <p:grpSpPr>
                <a:xfrm rot="16200000">
                  <a:off x="1255530" y="2902236"/>
                  <a:ext cx="1380682" cy="1381945"/>
                  <a:chOff x="1255522" y="2902227"/>
                  <a:chExt cx="1380682" cy="1381945"/>
                </a:xfrm>
              </p:grpSpPr>
              <p:grpSp>
                <p:nvGrpSpPr>
                  <p:cNvPr id="41" name="Group 40">
                    <a:extLst>
                      <a:ext uri="{FF2B5EF4-FFF2-40B4-BE49-F238E27FC236}">
                        <a16:creationId xmlns:a16="http://schemas.microsoft.com/office/drawing/2014/main" id="{42101F25-794B-D8C5-5F3F-A06977204BC8}"/>
                      </a:ext>
                    </a:extLst>
                  </p:cNvPr>
                  <p:cNvGrpSpPr/>
                  <p:nvPr/>
                </p:nvGrpSpPr>
                <p:grpSpPr>
                  <a:xfrm>
                    <a:off x="1255522" y="2902227"/>
                    <a:ext cx="1380682" cy="1380676"/>
                    <a:chOff x="3815645" y="2652888"/>
                    <a:chExt cx="1004711" cy="1004709"/>
                  </a:xfrm>
                </p:grpSpPr>
                <p:sp>
                  <p:nvSpPr>
                    <p:cNvPr id="43" name="Oval 42">
                      <a:extLst>
                        <a:ext uri="{FF2B5EF4-FFF2-40B4-BE49-F238E27FC236}">
                          <a16:creationId xmlns:a16="http://schemas.microsoft.com/office/drawing/2014/main" id="{81B14D4E-56E2-E6F8-6CD3-28A25419C089}"/>
                        </a:ext>
                      </a:extLst>
                    </p:cNvPr>
                    <p:cNvSpPr/>
                    <p:nvPr/>
                  </p:nvSpPr>
                  <p:spPr>
                    <a:xfrm>
                      <a:off x="3897848" y="2735090"/>
                      <a:ext cx="840305" cy="840304"/>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endParaRPr lang="en-US" sz="2400">
                        <a:solidFill>
                          <a:srgbClr val="FFFFFF"/>
                        </a:solidFill>
                        <a:latin typeface="Calibri"/>
                      </a:endParaRPr>
                    </a:p>
                  </p:txBody>
                </p:sp>
                <p:sp>
                  <p:nvSpPr>
                    <p:cNvPr id="44" name="Oval 43">
                      <a:extLst>
                        <a:ext uri="{FF2B5EF4-FFF2-40B4-BE49-F238E27FC236}">
                          <a16:creationId xmlns:a16="http://schemas.microsoft.com/office/drawing/2014/main" id="{88550E16-59F2-7E77-7F41-A0E76AFBAAAF}"/>
                        </a:ext>
                      </a:extLst>
                    </p:cNvPr>
                    <p:cNvSpPr/>
                    <p:nvPr/>
                  </p:nvSpPr>
                  <p:spPr>
                    <a:xfrm>
                      <a:off x="3815645" y="2652888"/>
                      <a:ext cx="1004711" cy="1004709"/>
                    </a:xfrm>
                    <a:prstGeom prst="ellipse">
                      <a:avLst/>
                    </a:prstGeom>
                    <a:noFill/>
                    <a:ln w="2222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endParaRPr lang="en-US" sz="2400">
                        <a:solidFill>
                          <a:srgbClr val="FFFFFF"/>
                        </a:solidFill>
                        <a:latin typeface="Calibri"/>
                      </a:endParaRPr>
                    </a:p>
                  </p:txBody>
                </p:sp>
              </p:grpSp>
              <p:sp>
                <p:nvSpPr>
                  <p:cNvPr id="42" name="Arc 41">
                    <a:extLst>
                      <a:ext uri="{FF2B5EF4-FFF2-40B4-BE49-F238E27FC236}">
                        <a16:creationId xmlns:a16="http://schemas.microsoft.com/office/drawing/2014/main" id="{563EF53D-5FEB-B1C9-E2F4-3364BDA03564}"/>
                      </a:ext>
                    </a:extLst>
                  </p:cNvPr>
                  <p:cNvSpPr/>
                  <p:nvPr/>
                </p:nvSpPr>
                <p:spPr>
                  <a:xfrm rot="6060992">
                    <a:off x="1335019" y="2988326"/>
                    <a:ext cx="1345064" cy="1246628"/>
                  </a:xfrm>
                  <a:prstGeom prst="arc">
                    <a:avLst>
                      <a:gd name="adj1" fmla="val 15292452"/>
                      <a:gd name="adj2" fmla="val 20250573"/>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endParaRPr lang="en-US" sz="2400">
                      <a:solidFill>
                        <a:srgbClr val="494C4F"/>
                      </a:solidFill>
                      <a:latin typeface="Calibri"/>
                    </a:endParaRPr>
                  </a:p>
                </p:txBody>
              </p:sp>
            </p:grpSp>
            <p:cxnSp>
              <p:nvCxnSpPr>
                <p:cNvPr id="40" name="Straight Arrow Connector 39">
                  <a:extLst>
                    <a:ext uri="{FF2B5EF4-FFF2-40B4-BE49-F238E27FC236}">
                      <a16:creationId xmlns:a16="http://schemas.microsoft.com/office/drawing/2014/main" id="{F97C5F22-E338-ACC4-15DA-7B81EA95691E}"/>
                    </a:ext>
                  </a:extLst>
                </p:cNvPr>
                <p:cNvCxnSpPr>
                  <a:cxnSpLocks/>
                </p:cNvCxnSpPr>
                <p:nvPr/>
              </p:nvCxnSpPr>
              <p:spPr>
                <a:xfrm flipV="1">
                  <a:off x="2344373" y="2727425"/>
                  <a:ext cx="206217" cy="284916"/>
                </a:xfrm>
                <a:prstGeom prst="straightConnector1">
                  <a:avLst/>
                </a:prstGeom>
                <a:ln w="63500">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sp>
            <p:nvSpPr>
              <p:cNvPr id="37" name="TextBox 153">
                <a:extLst>
                  <a:ext uri="{FF2B5EF4-FFF2-40B4-BE49-F238E27FC236}">
                    <a16:creationId xmlns:a16="http://schemas.microsoft.com/office/drawing/2014/main" id="{AB185FDB-A459-EB4A-6638-C427DF90C0BE}"/>
                  </a:ext>
                </a:extLst>
              </p:cNvPr>
              <p:cNvSpPr txBox="1"/>
              <p:nvPr/>
            </p:nvSpPr>
            <p:spPr>
              <a:xfrm>
                <a:off x="4270478" y="1047750"/>
                <a:ext cx="1645194" cy="37955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r>
                  <a:rPr lang="en-US" b="1" dirty="0">
                    <a:solidFill>
                      <a:srgbClr val="494C4F"/>
                    </a:solidFill>
                    <a:latin typeface="Georgia" panose="02040502050405020303" pitchFamily="18" charset="0"/>
                  </a:rPr>
                  <a:t>Training</a:t>
                </a:r>
                <a:endParaRPr lang="en-US" sz="2400" b="1" dirty="0">
                  <a:solidFill>
                    <a:srgbClr val="494C4F"/>
                  </a:solidFill>
                  <a:latin typeface="Georgia" panose="02040502050405020303" pitchFamily="18" charset="0"/>
                </a:endParaRPr>
              </a:p>
            </p:txBody>
          </p:sp>
          <p:pic>
            <p:nvPicPr>
              <p:cNvPr id="38" name="Picture 37" descr="A yellow gear with a red arrow and white text&#10;&#10;Description automatically generated">
                <a:extLst>
                  <a:ext uri="{FF2B5EF4-FFF2-40B4-BE49-F238E27FC236}">
                    <a16:creationId xmlns:a16="http://schemas.microsoft.com/office/drawing/2014/main" id="{F2BA4607-6438-E42B-CB99-21DB5067D70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18675" y="1697900"/>
                <a:ext cx="748780" cy="748780"/>
              </a:xfrm>
              <a:prstGeom prst="rect">
                <a:avLst/>
              </a:prstGeom>
            </p:spPr>
          </p:pic>
        </p:grpSp>
        <p:grpSp>
          <p:nvGrpSpPr>
            <p:cNvPr id="45" name="Group 44">
              <a:extLst>
                <a:ext uri="{FF2B5EF4-FFF2-40B4-BE49-F238E27FC236}">
                  <a16:creationId xmlns:a16="http://schemas.microsoft.com/office/drawing/2014/main" id="{43CB5C19-EAB4-2D56-EB59-2B4947B2F8C3}"/>
                </a:ext>
              </a:extLst>
            </p:cNvPr>
            <p:cNvGrpSpPr/>
            <p:nvPr/>
          </p:nvGrpSpPr>
          <p:grpSpPr>
            <a:xfrm>
              <a:off x="6423894" y="3580578"/>
              <a:ext cx="2193591" cy="2404459"/>
              <a:chOff x="5384008" y="2536102"/>
              <a:chExt cx="1645193" cy="1803344"/>
            </a:xfrm>
          </p:grpSpPr>
          <p:grpSp>
            <p:nvGrpSpPr>
              <p:cNvPr id="46" name="Group 45">
                <a:extLst>
                  <a:ext uri="{FF2B5EF4-FFF2-40B4-BE49-F238E27FC236}">
                    <a16:creationId xmlns:a16="http://schemas.microsoft.com/office/drawing/2014/main" id="{22FC08CD-15CE-F478-A527-AF168B110AD5}"/>
                  </a:ext>
                </a:extLst>
              </p:cNvPr>
              <p:cNvGrpSpPr/>
              <p:nvPr/>
            </p:nvGrpSpPr>
            <p:grpSpPr>
              <a:xfrm rot="668752">
                <a:off x="5571569" y="2536102"/>
                <a:ext cx="1246508" cy="1327229"/>
                <a:chOff x="1254891" y="2727425"/>
                <a:chExt cx="1381946" cy="1556117"/>
              </a:xfrm>
            </p:grpSpPr>
            <p:grpSp>
              <p:nvGrpSpPr>
                <p:cNvPr id="49" name="Group 48">
                  <a:extLst>
                    <a:ext uri="{FF2B5EF4-FFF2-40B4-BE49-F238E27FC236}">
                      <a16:creationId xmlns:a16="http://schemas.microsoft.com/office/drawing/2014/main" id="{2C2426BD-EE56-5E03-1573-15F2448F6189}"/>
                    </a:ext>
                  </a:extLst>
                </p:cNvPr>
                <p:cNvGrpSpPr/>
                <p:nvPr/>
              </p:nvGrpSpPr>
              <p:grpSpPr>
                <a:xfrm rot="16200000">
                  <a:off x="1255523" y="2902228"/>
                  <a:ext cx="1380682" cy="1381946"/>
                  <a:chOff x="1255522" y="2902227"/>
                  <a:chExt cx="1380682" cy="1381946"/>
                </a:xfrm>
              </p:grpSpPr>
              <p:grpSp>
                <p:nvGrpSpPr>
                  <p:cNvPr id="51" name="Group 50">
                    <a:extLst>
                      <a:ext uri="{FF2B5EF4-FFF2-40B4-BE49-F238E27FC236}">
                        <a16:creationId xmlns:a16="http://schemas.microsoft.com/office/drawing/2014/main" id="{4762DB41-4BF2-3F5C-0947-982729922AF6}"/>
                      </a:ext>
                    </a:extLst>
                  </p:cNvPr>
                  <p:cNvGrpSpPr/>
                  <p:nvPr/>
                </p:nvGrpSpPr>
                <p:grpSpPr>
                  <a:xfrm>
                    <a:off x="1255522" y="2902227"/>
                    <a:ext cx="1380682" cy="1380676"/>
                    <a:chOff x="3815645" y="2652888"/>
                    <a:chExt cx="1004711" cy="1004709"/>
                  </a:xfrm>
                </p:grpSpPr>
                <p:sp>
                  <p:nvSpPr>
                    <p:cNvPr id="53" name="Oval 52">
                      <a:extLst>
                        <a:ext uri="{FF2B5EF4-FFF2-40B4-BE49-F238E27FC236}">
                          <a16:creationId xmlns:a16="http://schemas.microsoft.com/office/drawing/2014/main" id="{99990F19-064D-A4FC-2A30-F4F86273C801}"/>
                        </a:ext>
                      </a:extLst>
                    </p:cNvPr>
                    <p:cNvSpPr/>
                    <p:nvPr/>
                  </p:nvSpPr>
                  <p:spPr>
                    <a:xfrm>
                      <a:off x="3897848" y="2735090"/>
                      <a:ext cx="840305" cy="840304"/>
                    </a:xfrm>
                    <a:prstGeom prst="ellipse">
                      <a:avLst/>
                    </a:prstGeom>
                    <a:solidFill>
                      <a:srgbClr val="00B0F0"/>
                    </a:solid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endParaRPr lang="en-US" sz="2400" dirty="0">
                        <a:solidFill>
                          <a:srgbClr val="FFFFFF"/>
                        </a:solidFill>
                        <a:latin typeface="Calibri"/>
                      </a:endParaRPr>
                    </a:p>
                  </p:txBody>
                </p:sp>
                <p:sp>
                  <p:nvSpPr>
                    <p:cNvPr id="54" name="Oval 53">
                      <a:extLst>
                        <a:ext uri="{FF2B5EF4-FFF2-40B4-BE49-F238E27FC236}">
                          <a16:creationId xmlns:a16="http://schemas.microsoft.com/office/drawing/2014/main" id="{8D33F5A9-FA68-4608-CB9D-DAE2783DD840}"/>
                        </a:ext>
                      </a:extLst>
                    </p:cNvPr>
                    <p:cNvSpPr/>
                    <p:nvPr/>
                  </p:nvSpPr>
                  <p:spPr>
                    <a:xfrm>
                      <a:off x="3815645" y="2652888"/>
                      <a:ext cx="1004711" cy="1004709"/>
                    </a:xfrm>
                    <a:prstGeom prst="ellipse">
                      <a:avLst/>
                    </a:prstGeom>
                    <a:noFill/>
                    <a:ln w="2222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endParaRPr lang="en-US" sz="2400">
                        <a:solidFill>
                          <a:srgbClr val="FFFFFF"/>
                        </a:solidFill>
                        <a:latin typeface="Calibri"/>
                      </a:endParaRPr>
                    </a:p>
                  </p:txBody>
                </p:sp>
              </p:grpSp>
              <p:sp>
                <p:nvSpPr>
                  <p:cNvPr id="52" name="Arc 51">
                    <a:extLst>
                      <a:ext uri="{FF2B5EF4-FFF2-40B4-BE49-F238E27FC236}">
                        <a16:creationId xmlns:a16="http://schemas.microsoft.com/office/drawing/2014/main" id="{77A3802D-BDD0-5279-5429-225A1789C8C5}"/>
                      </a:ext>
                    </a:extLst>
                  </p:cNvPr>
                  <p:cNvSpPr/>
                  <p:nvPr/>
                </p:nvSpPr>
                <p:spPr>
                  <a:xfrm rot="6060992">
                    <a:off x="1335024" y="2988327"/>
                    <a:ext cx="1345064" cy="1246627"/>
                  </a:xfrm>
                  <a:prstGeom prst="arc">
                    <a:avLst>
                      <a:gd name="adj1" fmla="val 15292452"/>
                      <a:gd name="adj2" fmla="val 20250573"/>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endParaRPr lang="en-US" sz="2400">
                      <a:solidFill>
                        <a:srgbClr val="494C4F"/>
                      </a:solidFill>
                      <a:latin typeface="Calibri"/>
                    </a:endParaRPr>
                  </a:p>
                </p:txBody>
              </p:sp>
            </p:grpSp>
            <p:cxnSp>
              <p:nvCxnSpPr>
                <p:cNvPr id="50" name="Straight Arrow Connector 49">
                  <a:extLst>
                    <a:ext uri="{FF2B5EF4-FFF2-40B4-BE49-F238E27FC236}">
                      <a16:creationId xmlns:a16="http://schemas.microsoft.com/office/drawing/2014/main" id="{36445F00-33C1-3DD2-1FDC-776E9E09081D}"/>
                    </a:ext>
                  </a:extLst>
                </p:cNvPr>
                <p:cNvCxnSpPr>
                  <a:cxnSpLocks/>
                </p:cNvCxnSpPr>
                <p:nvPr/>
              </p:nvCxnSpPr>
              <p:spPr>
                <a:xfrm flipV="1">
                  <a:off x="2344373" y="2727425"/>
                  <a:ext cx="206217" cy="284916"/>
                </a:xfrm>
                <a:prstGeom prst="straightConnector1">
                  <a:avLst/>
                </a:prstGeom>
                <a:ln w="635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TextBox 141">
                <a:extLst>
                  <a:ext uri="{FF2B5EF4-FFF2-40B4-BE49-F238E27FC236}">
                    <a16:creationId xmlns:a16="http://schemas.microsoft.com/office/drawing/2014/main" id="{02721358-6994-7B90-C4B0-E266E1E2E10E}"/>
                  </a:ext>
                </a:extLst>
              </p:cNvPr>
              <p:cNvSpPr txBox="1"/>
              <p:nvPr/>
            </p:nvSpPr>
            <p:spPr>
              <a:xfrm>
                <a:off x="5384008" y="3959891"/>
                <a:ext cx="1645193" cy="37955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r>
                  <a:rPr lang="en-US" b="1" dirty="0">
                    <a:solidFill>
                      <a:srgbClr val="494C4F"/>
                    </a:solidFill>
                    <a:latin typeface="Georgia" panose="02040502050405020303" pitchFamily="18" charset="0"/>
                  </a:rPr>
                  <a:t>Testing</a:t>
                </a:r>
              </a:p>
            </p:txBody>
          </p:sp>
          <p:pic>
            <p:nvPicPr>
              <p:cNvPr id="48" name="Picture 47" descr="A computer screen with a gear and check marks&#10;&#10;Description automatically generated">
                <a:extLst>
                  <a:ext uri="{FF2B5EF4-FFF2-40B4-BE49-F238E27FC236}">
                    <a16:creationId xmlns:a16="http://schemas.microsoft.com/office/drawing/2014/main" id="{C16843FD-49D6-6627-BF43-B39279E4ADE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21414" y="2881942"/>
                <a:ext cx="842527" cy="842527"/>
              </a:xfrm>
              <a:prstGeom prst="rect">
                <a:avLst/>
              </a:prstGeom>
            </p:spPr>
          </p:pic>
        </p:grpSp>
        <p:grpSp>
          <p:nvGrpSpPr>
            <p:cNvPr id="55" name="Group 54">
              <a:extLst>
                <a:ext uri="{FF2B5EF4-FFF2-40B4-BE49-F238E27FC236}">
                  <a16:creationId xmlns:a16="http://schemas.microsoft.com/office/drawing/2014/main" id="{99FF4572-A7F4-99D0-3452-F28C56CD4CCB}"/>
                </a:ext>
              </a:extLst>
            </p:cNvPr>
            <p:cNvGrpSpPr/>
            <p:nvPr/>
          </p:nvGrpSpPr>
          <p:grpSpPr>
            <a:xfrm>
              <a:off x="7776349" y="1601030"/>
              <a:ext cx="2193591" cy="2235883"/>
              <a:chOff x="6398349" y="1051441"/>
              <a:chExt cx="1645193" cy="1676912"/>
            </a:xfrm>
          </p:grpSpPr>
          <p:grpSp>
            <p:nvGrpSpPr>
              <p:cNvPr id="56" name="Group 55">
                <a:extLst>
                  <a:ext uri="{FF2B5EF4-FFF2-40B4-BE49-F238E27FC236}">
                    <a16:creationId xmlns:a16="http://schemas.microsoft.com/office/drawing/2014/main" id="{93EE661C-2600-7918-7325-C6B153047912}"/>
                  </a:ext>
                </a:extLst>
              </p:cNvPr>
              <p:cNvGrpSpPr/>
              <p:nvPr/>
            </p:nvGrpSpPr>
            <p:grpSpPr>
              <a:xfrm rot="6045655">
                <a:off x="6713287" y="1437210"/>
                <a:ext cx="1178677" cy="1403609"/>
                <a:chOff x="1254891" y="2727425"/>
                <a:chExt cx="1381946" cy="1556117"/>
              </a:xfrm>
            </p:grpSpPr>
            <p:grpSp>
              <p:nvGrpSpPr>
                <p:cNvPr id="59" name="Group 58">
                  <a:extLst>
                    <a:ext uri="{FF2B5EF4-FFF2-40B4-BE49-F238E27FC236}">
                      <a16:creationId xmlns:a16="http://schemas.microsoft.com/office/drawing/2014/main" id="{D49C848D-5E62-4E2C-8FA3-D1357E1AE648}"/>
                    </a:ext>
                  </a:extLst>
                </p:cNvPr>
                <p:cNvGrpSpPr/>
                <p:nvPr/>
              </p:nvGrpSpPr>
              <p:grpSpPr>
                <a:xfrm rot="16200000">
                  <a:off x="1255523" y="2902228"/>
                  <a:ext cx="1380682" cy="1381946"/>
                  <a:chOff x="1255522" y="2902227"/>
                  <a:chExt cx="1380682" cy="1381946"/>
                </a:xfrm>
              </p:grpSpPr>
              <p:grpSp>
                <p:nvGrpSpPr>
                  <p:cNvPr id="61" name="Group 60">
                    <a:extLst>
                      <a:ext uri="{FF2B5EF4-FFF2-40B4-BE49-F238E27FC236}">
                        <a16:creationId xmlns:a16="http://schemas.microsoft.com/office/drawing/2014/main" id="{F539929B-72ED-5EF1-6D18-8D957236C43E}"/>
                      </a:ext>
                    </a:extLst>
                  </p:cNvPr>
                  <p:cNvGrpSpPr/>
                  <p:nvPr/>
                </p:nvGrpSpPr>
                <p:grpSpPr>
                  <a:xfrm>
                    <a:off x="1255522" y="2902227"/>
                    <a:ext cx="1380682" cy="1380676"/>
                    <a:chOff x="3815645" y="2652888"/>
                    <a:chExt cx="1004711" cy="1004709"/>
                  </a:xfrm>
                </p:grpSpPr>
                <p:sp>
                  <p:nvSpPr>
                    <p:cNvPr id="63" name="Oval 62">
                      <a:extLst>
                        <a:ext uri="{FF2B5EF4-FFF2-40B4-BE49-F238E27FC236}">
                          <a16:creationId xmlns:a16="http://schemas.microsoft.com/office/drawing/2014/main" id="{8610BD6C-EA54-7058-7DC6-54C7077FB0D7}"/>
                        </a:ext>
                      </a:extLst>
                    </p:cNvPr>
                    <p:cNvSpPr/>
                    <p:nvPr/>
                  </p:nvSpPr>
                  <p:spPr>
                    <a:xfrm>
                      <a:off x="3897848" y="2735090"/>
                      <a:ext cx="840305" cy="840304"/>
                    </a:xfrm>
                    <a:prstGeom prst="ellipse">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endParaRPr lang="en-US" sz="2400" dirty="0">
                        <a:solidFill>
                          <a:srgbClr val="FFFFFF"/>
                        </a:solidFill>
                        <a:latin typeface="Calibri"/>
                      </a:endParaRPr>
                    </a:p>
                  </p:txBody>
                </p:sp>
                <p:sp>
                  <p:nvSpPr>
                    <p:cNvPr id="64" name="Oval 63">
                      <a:extLst>
                        <a:ext uri="{FF2B5EF4-FFF2-40B4-BE49-F238E27FC236}">
                          <a16:creationId xmlns:a16="http://schemas.microsoft.com/office/drawing/2014/main" id="{000FD454-6F07-AD3C-BA75-7BE1343CD0B7}"/>
                        </a:ext>
                      </a:extLst>
                    </p:cNvPr>
                    <p:cNvSpPr/>
                    <p:nvPr/>
                  </p:nvSpPr>
                  <p:spPr>
                    <a:xfrm>
                      <a:off x="3815645" y="2652888"/>
                      <a:ext cx="1004711" cy="1004709"/>
                    </a:xfrm>
                    <a:prstGeom prst="ellipse">
                      <a:avLst/>
                    </a:prstGeom>
                    <a:noFill/>
                    <a:ln w="2222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endParaRPr lang="en-US" sz="2400">
                        <a:solidFill>
                          <a:srgbClr val="FFFFFF"/>
                        </a:solidFill>
                        <a:latin typeface="Calibri"/>
                      </a:endParaRPr>
                    </a:p>
                  </p:txBody>
                </p:sp>
              </p:grpSp>
              <p:sp>
                <p:nvSpPr>
                  <p:cNvPr id="62" name="Arc 61">
                    <a:extLst>
                      <a:ext uri="{FF2B5EF4-FFF2-40B4-BE49-F238E27FC236}">
                        <a16:creationId xmlns:a16="http://schemas.microsoft.com/office/drawing/2014/main" id="{24FB1329-98D5-FFA3-65F6-1C578C211CC8}"/>
                      </a:ext>
                    </a:extLst>
                  </p:cNvPr>
                  <p:cNvSpPr/>
                  <p:nvPr/>
                </p:nvSpPr>
                <p:spPr>
                  <a:xfrm rot="6060992">
                    <a:off x="1335024" y="2988327"/>
                    <a:ext cx="1345064" cy="1246627"/>
                  </a:xfrm>
                  <a:prstGeom prst="arc">
                    <a:avLst>
                      <a:gd name="adj1" fmla="val 15292452"/>
                      <a:gd name="adj2" fmla="val 20250573"/>
                    </a:avLst>
                  </a:prstGeom>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endParaRPr lang="en-US" sz="2400">
                      <a:solidFill>
                        <a:srgbClr val="494C4F"/>
                      </a:solidFill>
                      <a:latin typeface="Calibri"/>
                    </a:endParaRPr>
                  </a:p>
                </p:txBody>
              </p:sp>
            </p:grpSp>
            <p:cxnSp>
              <p:nvCxnSpPr>
                <p:cNvPr id="60" name="Straight Arrow Connector 59">
                  <a:extLst>
                    <a:ext uri="{FF2B5EF4-FFF2-40B4-BE49-F238E27FC236}">
                      <a16:creationId xmlns:a16="http://schemas.microsoft.com/office/drawing/2014/main" id="{3085D681-5D74-FFA8-5330-C3FB433C7FEE}"/>
                    </a:ext>
                  </a:extLst>
                </p:cNvPr>
                <p:cNvCxnSpPr>
                  <a:cxnSpLocks/>
                </p:cNvCxnSpPr>
                <p:nvPr/>
              </p:nvCxnSpPr>
              <p:spPr>
                <a:xfrm flipV="1">
                  <a:off x="2344373" y="2727425"/>
                  <a:ext cx="206217" cy="284916"/>
                </a:xfrm>
                <a:prstGeom prst="straightConnector1">
                  <a:avLst/>
                </a:prstGeom>
                <a:ln w="635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57" name="TextBox 156">
                <a:extLst>
                  <a:ext uri="{FF2B5EF4-FFF2-40B4-BE49-F238E27FC236}">
                    <a16:creationId xmlns:a16="http://schemas.microsoft.com/office/drawing/2014/main" id="{1717358B-8FAF-8C8F-BE90-05CFBA42EDA1}"/>
                  </a:ext>
                </a:extLst>
              </p:cNvPr>
              <p:cNvSpPr txBox="1"/>
              <p:nvPr/>
            </p:nvSpPr>
            <p:spPr>
              <a:xfrm>
                <a:off x="6398349" y="1051441"/>
                <a:ext cx="1645193" cy="37955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r>
                  <a:rPr lang="en-US" b="1" dirty="0">
                    <a:solidFill>
                      <a:srgbClr val="494C4F"/>
                    </a:solidFill>
                    <a:latin typeface="Georgia" panose="02040502050405020303" pitchFamily="18" charset="0"/>
                  </a:rPr>
                  <a:t>Tuning</a:t>
                </a:r>
                <a:endParaRPr lang="en-US" sz="2400" b="1" dirty="0">
                  <a:solidFill>
                    <a:srgbClr val="494C4F"/>
                  </a:solidFill>
                  <a:latin typeface="Georgia" panose="02040502050405020303" pitchFamily="18" charset="0"/>
                </a:endParaRPr>
              </a:p>
            </p:txBody>
          </p:sp>
          <p:pic>
            <p:nvPicPr>
              <p:cNvPr id="58" name="Picture 57" descr="A colorful icon of a computer&#10;&#10;Description automatically generated with medium confidence">
                <a:extLst>
                  <a:ext uri="{FF2B5EF4-FFF2-40B4-BE49-F238E27FC236}">
                    <a16:creationId xmlns:a16="http://schemas.microsoft.com/office/drawing/2014/main" id="{1322AAF0-D553-D7E2-F656-CA9140E0EF7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04554" y="1799347"/>
                <a:ext cx="655803" cy="655803"/>
              </a:xfrm>
              <a:prstGeom prst="rect">
                <a:avLst/>
              </a:prstGeom>
            </p:spPr>
          </p:pic>
        </p:grpSp>
        <p:grpSp>
          <p:nvGrpSpPr>
            <p:cNvPr id="65" name="Group 64">
              <a:extLst>
                <a:ext uri="{FF2B5EF4-FFF2-40B4-BE49-F238E27FC236}">
                  <a16:creationId xmlns:a16="http://schemas.microsoft.com/office/drawing/2014/main" id="{0373A471-4CF6-FD0D-6A48-C8798908ACF1}"/>
                </a:ext>
              </a:extLst>
            </p:cNvPr>
            <p:cNvGrpSpPr/>
            <p:nvPr/>
          </p:nvGrpSpPr>
          <p:grpSpPr>
            <a:xfrm>
              <a:off x="9213147" y="3580578"/>
              <a:ext cx="2193591" cy="2421679"/>
              <a:chOff x="7475948" y="2536101"/>
              <a:chExt cx="1645193" cy="1816259"/>
            </a:xfrm>
          </p:grpSpPr>
          <p:grpSp>
            <p:nvGrpSpPr>
              <p:cNvPr id="66" name="Group 65">
                <a:extLst>
                  <a:ext uri="{FF2B5EF4-FFF2-40B4-BE49-F238E27FC236}">
                    <a16:creationId xmlns:a16="http://schemas.microsoft.com/office/drawing/2014/main" id="{5B4F8DB8-AE6A-18B4-7458-597BBD30C490}"/>
                  </a:ext>
                </a:extLst>
              </p:cNvPr>
              <p:cNvGrpSpPr/>
              <p:nvPr/>
            </p:nvGrpSpPr>
            <p:grpSpPr>
              <a:xfrm rot="668752">
                <a:off x="7691554" y="2536101"/>
                <a:ext cx="1246508" cy="1327229"/>
                <a:chOff x="1254891" y="2727425"/>
                <a:chExt cx="1381946" cy="1556117"/>
              </a:xfrm>
            </p:grpSpPr>
            <p:grpSp>
              <p:nvGrpSpPr>
                <p:cNvPr id="69" name="Group 68">
                  <a:extLst>
                    <a:ext uri="{FF2B5EF4-FFF2-40B4-BE49-F238E27FC236}">
                      <a16:creationId xmlns:a16="http://schemas.microsoft.com/office/drawing/2014/main" id="{34B607A2-5C58-12CE-FBD1-D3C5E9E10B53}"/>
                    </a:ext>
                  </a:extLst>
                </p:cNvPr>
                <p:cNvGrpSpPr/>
                <p:nvPr/>
              </p:nvGrpSpPr>
              <p:grpSpPr>
                <a:xfrm rot="16200000">
                  <a:off x="1255523" y="2902228"/>
                  <a:ext cx="1380682" cy="1381946"/>
                  <a:chOff x="1255522" y="2902227"/>
                  <a:chExt cx="1380682" cy="1381946"/>
                </a:xfrm>
              </p:grpSpPr>
              <p:grpSp>
                <p:nvGrpSpPr>
                  <p:cNvPr id="71" name="Group 70">
                    <a:extLst>
                      <a:ext uri="{FF2B5EF4-FFF2-40B4-BE49-F238E27FC236}">
                        <a16:creationId xmlns:a16="http://schemas.microsoft.com/office/drawing/2014/main" id="{498CF2B7-B083-174F-EF8A-0F43A5DAFE74}"/>
                      </a:ext>
                    </a:extLst>
                  </p:cNvPr>
                  <p:cNvGrpSpPr/>
                  <p:nvPr/>
                </p:nvGrpSpPr>
                <p:grpSpPr>
                  <a:xfrm>
                    <a:off x="1255522" y="2902227"/>
                    <a:ext cx="1380682" cy="1380676"/>
                    <a:chOff x="3815645" y="2652888"/>
                    <a:chExt cx="1004711" cy="1004709"/>
                  </a:xfrm>
                </p:grpSpPr>
                <p:sp>
                  <p:nvSpPr>
                    <p:cNvPr id="73" name="Oval 72">
                      <a:extLst>
                        <a:ext uri="{FF2B5EF4-FFF2-40B4-BE49-F238E27FC236}">
                          <a16:creationId xmlns:a16="http://schemas.microsoft.com/office/drawing/2014/main" id="{8F3B3B56-B25F-E750-1ED5-1B12A2707EEC}"/>
                        </a:ext>
                      </a:extLst>
                    </p:cNvPr>
                    <p:cNvSpPr/>
                    <p:nvPr/>
                  </p:nvSpPr>
                  <p:spPr>
                    <a:xfrm>
                      <a:off x="3897848" y="2735090"/>
                      <a:ext cx="840305" cy="840304"/>
                    </a:xfrm>
                    <a:prstGeom prst="ellipse">
                      <a:avLst/>
                    </a:prstGeom>
                    <a:solidFill>
                      <a:srgbClr val="B7FFC5"/>
                    </a:solidFill>
                    <a:ln>
                      <a:solidFill>
                        <a:srgbClr val="B7FFC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endParaRPr lang="en-US" sz="2400" dirty="0">
                        <a:solidFill>
                          <a:srgbClr val="FFFFFF"/>
                        </a:solidFill>
                        <a:latin typeface="Calibri"/>
                      </a:endParaRPr>
                    </a:p>
                  </p:txBody>
                </p:sp>
                <p:sp>
                  <p:nvSpPr>
                    <p:cNvPr id="74" name="Oval 73">
                      <a:extLst>
                        <a:ext uri="{FF2B5EF4-FFF2-40B4-BE49-F238E27FC236}">
                          <a16:creationId xmlns:a16="http://schemas.microsoft.com/office/drawing/2014/main" id="{3C01481F-DB30-B82F-5570-E6AD54BD97AC}"/>
                        </a:ext>
                      </a:extLst>
                    </p:cNvPr>
                    <p:cNvSpPr/>
                    <p:nvPr/>
                  </p:nvSpPr>
                  <p:spPr>
                    <a:xfrm>
                      <a:off x="3815645" y="2652888"/>
                      <a:ext cx="1004711" cy="1004709"/>
                    </a:xfrm>
                    <a:prstGeom prst="ellipse">
                      <a:avLst/>
                    </a:prstGeom>
                    <a:noFill/>
                    <a:ln w="2222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endParaRPr lang="en-US" sz="2400">
                        <a:solidFill>
                          <a:srgbClr val="FFFFFF"/>
                        </a:solidFill>
                        <a:latin typeface="Calibri"/>
                      </a:endParaRPr>
                    </a:p>
                  </p:txBody>
                </p:sp>
              </p:grpSp>
              <p:sp>
                <p:nvSpPr>
                  <p:cNvPr id="72" name="Arc 71">
                    <a:extLst>
                      <a:ext uri="{FF2B5EF4-FFF2-40B4-BE49-F238E27FC236}">
                        <a16:creationId xmlns:a16="http://schemas.microsoft.com/office/drawing/2014/main" id="{912A393A-0322-88DB-3373-DBE9B4827601}"/>
                      </a:ext>
                    </a:extLst>
                  </p:cNvPr>
                  <p:cNvSpPr/>
                  <p:nvPr/>
                </p:nvSpPr>
                <p:spPr>
                  <a:xfrm rot="6060992">
                    <a:off x="1335024" y="2988327"/>
                    <a:ext cx="1345064" cy="1246627"/>
                  </a:xfrm>
                  <a:prstGeom prst="arc">
                    <a:avLst>
                      <a:gd name="adj1" fmla="val 15292452"/>
                      <a:gd name="adj2" fmla="val 20250573"/>
                    </a:avLst>
                  </a:prstGeom>
                  <a:ln w="38100">
                    <a:solidFill>
                      <a:srgbClr val="B7FFC5"/>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endParaRPr lang="en-US" sz="2400">
                      <a:solidFill>
                        <a:srgbClr val="494C4F"/>
                      </a:solidFill>
                      <a:latin typeface="Calibri"/>
                    </a:endParaRPr>
                  </a:p>
                </p:txBody>
              </p:sp>
            </p:grpSp>
            <p:cxnSp>
              <p:nvCxnSpPr>
                <p:cNvPr id="70" name="Straight Arrow Connector 69">
                  <a:extLst>
                    <a:ext uri="{FF2B5EF4-FFF2-40B4-BE49-F238E27FC236}">
                      <a16:creationId xmlns:a16="http://schemas.microsoft.com/office/drawing/2014/main" id="{C2A24678-F6D1-9659-01AD-1A2286D79C24}"/>
                    </a:ext>
                  </a:extLst>
                </p:cNvPr>
                <p:cNvCxnSpPr>
                  <a:cxnSpLocks/>
                </p:cNvCxnSpPr>
                <p:nvPr/>
              </p:nvCxnSpPr>
              <p:spPr>
                <a:xfrm flipV="1">
                  <a:off x="2344373" y="2727425"/>
                  <a:ext cx="206217" cy="284916"/>
                </a:xfrm>
                <a:prstGeom prst="straightConnector1">
                  <a:avLst/>
                </a:prstGeom>
                <a:ln w="63500">
                  <a:solidFill>
                    <a:srgbClr val="B7FFC5"/>
                  </a:solidFill>
                  <a:tailEnd type="triangle"/>
                </a:ln>
              </p:spPr>
              <p:style>
                <a:lnRef idx="1">
                  <a:schemeClr val="accent1"/>
                </a:lnRef>
                <a:fillRef idx="0">
                  <a:schemeClr val="accent1"/>
                </a:fillRef>
                <a:effectRef idx="0">
                  <a:schemeClr val="accent1"/>
                </a:effectRef>
                <a:fontRef idx="minor">
                  <a:schemeClr val="tx1"/>
                </a:fontRef>
              </p:style>
            </p:cxnSp>
          </p:grpSp>
          <p:sp>
            <p:nvSpPr>
              <p:cNvPr id="67" name="TextBox 144">
                <a:extLst>
                  <a:ext uri="{FF2B5EF4-FFF2-40B4-BE49-F238E27FC236}">
                    <a16:creationId xmlns:a16="http://schemas.microsoft.com/office/drawing/2014/main" id="{E31BC49C-2341-3985-1FAC-EB48074B644C}"/>
                  </a:ext>
                </a:extLst>
              </p:cNvPr>
              <p:cNvSpPr txBox="1"/>
              <p:nvPr/>
            </p:nvSpPr>
            <p:spPr>
              <a:xfrm>
                <a:off x="7475948" y="3972805"/>
                <a:ext cx="1645193" cy="37955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r>
                  <a:rPr lang="en-US" b="1" dirty="0">
                    <a:solidFill>
                      <a:srgbClr val="494C4F"/>
                    </a:solidFill>
                    <a:latin typeface="Georgia" panose="02040502050405020303" pitchFamily="18" charset="0"/>
                  </a:rPr>
                  <a:t>Prediction</a:t>
                </a:r>
              </a:p>
            </p:txBody>
          </p:sp>
          <p:pic>
            <p:nvPicPr>
              <p:cNvPr id="68" name="Picture 67" descr="A graph with arrows and arrows pointing to the side&#10;&#10;Description automatically generated">
                <a:extLst>
                  <a:ext uri="{FF2B5EF4-FFF2-40B4-BE49-F238E27FC236}">
                    <a16:creationId xmlns:a16="http://schemas.microsoft.com/office/drawing/2014/main" id="{9ED7213D-EDA6-E63D-AA5D-486E41BD2C5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78680" y="2951429"/>
                <a:ext cx="639726" cy="639726"/>
              </a:xfrm>
              <a:prstGeom prst="rect">
                <a:avLst/>
              </a:prstGeom>
            </p:spPr>
          </p:pic>
        </p:grpSp>
      </p:grpSp>
    </p:spTree>
    <p:extLst>
      <p:ext uri="{BB962C8B-B14F-4D97-AF65-F5344CB8AC3E}">
        <p14:creationId xmlns:p14="http://schemas.microsoft.com/office/powerpoint/2010/main" val="4062982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22" name="Google Shape;422;p44"/>
          <p:cNvSpPr txBox="1">
            <a:spLocks noGrp="1"/>
          </p:cNvSpPr>
          <p:nvPr>
            <p:ph type="title"/>
          </p:nvPr>
        </p:nvSpPr>
        <p:spPr>
          <a:xfrm>
            <a:off x="243186" y="233007"/>
            <a:ext cx="864935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Training Data Types</a:t>
            </a:r>
          </a:p>
        </p:txBody>
      </p:sp>
      <p:sp>
        <p:nvSpPr>
          <p:cNvPr id="424" name="Google Shape;424;p44"/>
          <p:cNvSpPr txBox="1"/>
          <p:nvPr/>
        </p:nvSpPr>
        <p:spPr>
          <a:xfrm>
            <a:off x="634558" y="949059"/>
            <a:ext cx="8257982" cy="1072781"/>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pPr>
            <a:r>
              <a:rPr lang="en-US" sz="1600" dirty="0">
                <a:solidFill>
                  <a:schemeClr val="dk1"/>
                </a:solidFill>
                <a:latin typeface="Hanken Grotesk"/>
                <a:ea typeface="Hanken Grotesk"/>
                <a:cs typeface="Hanken Grotesk"/>
                <a:sym typeface="Hanken Grotesk"/>
              </a:rPr>
              <a:t>The types of training data impact the algorithm.</a:t>
            </a:r>
          </a:p>
          <a:p>
            <a:pPr lvl="0" algn="l" rtl="0">
              <a:lnSpc>
                <a:spcPct val="115000"/>
              </a:lnSpc>
              <a:spcBef>
                <a:spcPts val="0"/>
              </a:spcBef>
              <a:spcAft>
                <a:spcPts val="0"/>
              </a:spcAft>
            </a:pPr>
            <a:endParaRPr lang="en-US" sz="1600" dirty="0">
              <a:solidFill>
                <a:schemeClr val="dk1"/>
              </a:solidFill>
              <a:latin typeface="Hanken Grotesk"/>
              <a:ea typeface="Hanken Grotesk"/>
              <a:cs typeface="Hanken Grotesk"/>
              <a:sym typeface="Hanken Grotesk"/>
            </a:endParaRPr>
          </a:p>
          <a:p>
            <a:pPr lvl="0" algn="l" rtl="0">
              <a:lnSpc>
                <a:spcPct val="115000"/>
              </a:lnSpc>
              <a:spcBef>
                <a:spcPts val="0"/>
              </a:spcBef>
              <a:spcAft>
                <a:spcPts val="0"/>
              </a:spcAft>
            </a:pPr>
            <a:r>
              <a:rPr lang="en-US" sz="1600" b="1" dirty="0">
                <a:solidFill>
                  <a:schemeClr val="dk1"/>
                </a:solidFill>
                <a:latin typeface="Hanken Grotesk"/>
                <a:ea typeface="Hanken Grotesk"/>
                <a:cs typeface="Hanken Grotesk"/>
                <a:sym typeface="Hanken Grotesk"/>
              </a:rPr>
              <a:t>There are two types of training data:-</a:t>
            </a:r>
          </a:p>
          <a:p>
            <a:pPr lvl="0" algn="l" rtl="0">
              <a:lnSpc>
                <a:spcPct val="115000"/>
              </a:lnSpc>
              <a:spcBef>
                <a:spcPts val="0"/>
              </a:spcBef>
              <a:spcAft>
                <a:spcPts val="0"/>
              </a:spcAft>
            </a:pPr>
            <a:endParaRPr lang="en-US" sz="1600" b="1" dirty="0">
              <a:solidFill>
                <a:schemeClr val="dk1"/>
              </a:solidFill>
              <a:latin typeface="Hanken Grotesk"/>
              <a:ea typeface="Hanken Grotesk"/>
              <a:cs typeface="Hanken Grotesk"/>
              <a:sym typeface="Hanken Grotesk"/>
            </a:endParaRPr>
          </a:p>
          <a:p>
            <a:pPr lvl="0" algn="l" rtl="0">
              <a:lnSpc>
                <a:spcPct val="115000"/>
              </a:lnSpc>
              <a:spcBef>
                <a:spcPts val="0"/>
              </a:spcBef>
              <a:spcAft>
                <a:spcPts val="0"/>
              </a:spcAft>
            </a:pPr>
            <a:r>
              <a:rPr lang="en-US" sz="1600" b="1" dirty="0">
                <a:solidFill>
                  <a:schemeClr val="dk1"/>
                </a:solidFill>
                <a:latin typeface="Hanken Grotesk"/>
                <a:ea typeface="Hanken Grotesk"/>
                <a:cs typeface="Hanken Grotesk"/>
                <a:sym typeface="Hanken Grotesk"/>
              </a:rPr>
              <a:t>1) Labeled data:-</a:t>
            </a:r>
          </a:p>
          <a:p>
            <a:pPr marL="457200" lvl="0" indent="-228600" algn="l" rtl="0">
              <a:lnSpc>
                <a:spcPct val="115000"/>
              </a:lnSpc>
              <a:spcBef>
                <a:spcPts val="0"/>
              </a:spcBef>
              <a:spcAft>
                <a:spcPts val="0"/>
              </a:spcAft>
              <a:buFont typeface="Wingdings" panose="05000000000000000000" pitchFamily="2" charset="2"/>
              <a:buChar char="§"/>
            </a:pPr>
            <a:r>
              <a:rPr lang="en-US" sz="1600" dirty="0">
                <a:solidFill>
                  <a:schemeClr val="dk1"/>
                </a:solidFill>
                <a:latin typeface="Hanken Grotesk"/>
                <a:ea typeface="Hanken Grotesk"/>
                <a:cs typeface="Hanken Grotesk"/>
                <a:sym typeface="Hanken Grotesk"/>
              </a:rPr>
              <a:t>It is data that has predefined tags.</a:t>
            </a:r>
          </a:p>
          <a:p>
            <a:pPr marL="457200" lvl="0" indent="-228600" algn="l" rtl="0">
              <a:lnSpc>
                <a:spcPct val="115000"/>
              </a:lnSpc>
              <a:spcBef>
                <a:spcPts val="0"/>
              </a:spcBef>
              <a:spcAft>
                <a:spcPts val="0"/>
              </a:spcAft>
              <a:buFont typeface="Wingdings" panose="05000000000000000000" pitchFamily="2" charset="2"/>
              <a:buChar char="§"/>
            </a:pPr>
            <a:r>
              <a:rPr lang="en-US" sz="1600" dirty="0">
                <a:solidFill>
                  <a:schemeClr val="dk1"/>
                </a:solidFill>
                <a:latin typeface="Hanken Grotesk"/>
                <a:ea typeface="Hanken Grotesk"/>
                <a:cs typeface="Hanken Grotesk"/>
                <a:sym typeface="Hanken Grotesk"/>
              </a:rPr>
              <a:t>Commonly used in supervised learning.</a:t>
            </a:r>
          </a:p>
          <a:p>
            <a:pPr lvl="0" algn="l" rtl="0">
              <a:lnSpc>
                <a:spcPct val="115000"/>
              </a:lnSpc>
              <a:spcBef>
                <a:spcPts val="0"/>
              </a:spcBef>
              <a:spcAft>
                <a:spcPts val="0"/>
              </a:spcAft>
            </a:pPr>
            <a:endParaRPr lang="en-US" sz="1600" b="1" dirty="0">
              <a:solidFill>
                <a:schemeClr val="dk1"/>
              </a:solidFill>
              <a:latin typeface="Hanken Grotesk"/>
              <a:ea typeface="Hanken Grotesk"/>
              <a:cs typeface="Hanken Grotesk"/>
              <a:sym typeface="Hanken Grotesk"/>
            </a:endParaRPr>
          </a:p>
          <a:p>
            <a:pPr lvl="0" algn="l" rtl="0">
              <a:lnSpc>
                <a:spcPct val="115000"/>
              </a:lnSpc>
              <a:spcBef>
                <a:spcPts val="0"/>
              </a:spcBef>
              <a:spcAft>
                <a:spcPts val="0"/>
              </a:spcAft>
            </a:pPr>
            <a:r>
              <a:rPr lang="en-US" sz="1600" b="1" dirty="0">
                <a:solidFill>
                  <a:schemeClr val="dk1"/>
                </a:solidFill>
                <a:latin typeface="Hanken Grotesk"/>
                <a:ea typeface="Hanken Grotesk"/>
                <a:cs typeface="Hanken Grotesk"/>
                <a:sym typeface="Hanken Grotesk"/>
              </a:rPr>
              <a:t>2) Unlabeled Data:-</a:t>
            </a:r>
          </a:p>
          <a:p>
            <a:pPr marL="457200" lvl="0" indent="-285750" algn="l" rtl="0">
              <a:lnSpc>
                <a:spcPct val="115000"/>
              </a:lnSpc>
              <a:spcBef>
                <a:spcPts val="0"/>
              </a:spcBef>
              <a:spcAft>
                <a:spcPts val="0"/>
              </a:spcAft>
              <a:buFont typeface="Wingdings" panose="05000000000000000000" pitchFamily="2" charset="2"/>
              <a:buChar char="§"/>
            </a:pPr>
            <a:r>
              <a:rPr lang="en-US" sz="1600" dirty="0">
                <a:solidFill>
                  <a:schemeClr val="dk1"/>
                </a:solidFill>
                <a:latin typeface="Hanken Grotesk"/>
                <a:ea typeface="Hanken Grotesk"/>
                <a:cs typeface="Hanken Grotesk"/>
                <a:sym typeface="Hanken Grotesk"/>
              </a:rPr>
              <a:t>It is raw data that has no tags.</a:t>
            </a:r>
          </a:p>
          <a:p>
            <a:pPr marL="457200" lvl="0" indent="-282575" algn="l" rtl="0">
              <a:lnSpc>
                <a:spcPct val="115000"/>
              </a:lnSpc>
              <a:spcBef>
                <a:spcPts val="0"/>
              </a:spcBef>
              <a:spcAft>
                <a:spcPts val="0"/>
              </a:spcAft>
              <a:buFont typeface="Wingdings" panose="05000000000000000000" pitchFamily="2" charset="2"/>
              <a:buChar char="§"/>
            </a:pPr>
            <a:r>
              <a:rPr lang="en-US" sz="1600" dirty="0">
                <a:solidFill>
                  <a:schemeClr val="dk1"/>
                </a:solidFill>
                <a:latin typeface="Hanken Grotesk"/>
                <a:ea typeface="Hanken Grotesk"/>
                <a:cs typeface="Hanken Grotesk"/>
                <a:sym typeface="Hanken Grotesk"/>
              </a:rPr>
              <a:t>Commonly used in unsupervised learning</a:t>
            </a:r>
          </a:p>
        </p:txBody>
      </p:sp>
      <p:grpSp>
        <p:nvGrpSpPr>
          <p:cNvPr id="3" name="Group 2">
            <a:extLst>
              <a:ext uri="{FF2B5EF4-FFF2-40B4-BE49-F238E27FC236}">
                <a16:creationId xmlns:a16="http://schemas.microsoft.com/office/drawing/2014/main" id="{71057C1B-9CAE-FD0E-89C0-01431E8E5B1A}"/>
              </a:ext>
            </a:extLst>
          </p:cNvPr>
          <p:cNvGrpSpPr/>
          <p:nvPr/>
        </p:nvGrpSpPr>
        <p:grpSpPr>
          <a:xfrm>
            <a:off x="6431601" y="1103585"/>
            <a:ext cx="1713430" cy="1580451"/>
            <a:chOff x="4343400" y="3028950"/>
            <a:chExt cx="2338274" cy="2080260"/>
          </a:xfrm>
        </p:grpSpPr>
        <p:pic>
          <p:nvPicPr>
            <p:cNvPr id="5" name="Picture 4" descr="A clipboard with check marks and green ticks&#10;&#10;Description automatically generated">
              <a:extLst>
                <a:ext uri="{FF2B5EF4-FFF2-40B4-BE49-F238E27FC236}">
                  <a16:creationId xmlns:a16="http://schemas.microsoft.com/office/drawing/2014/main" id="{6FDAD647-D645-3997-4DEF-2BCDB3A380A5}"/>
                </a:ext>
              </a:extLst>
            </p:cNvPr>
            <p:cNvPicPr>
              <a:picLocks noChangeAspect="1"/>
            </p:cNvPicPr>
            <p:nvPr/>
          </p:nvPicPr>
          <p:blipFill rotWithShape="1">
            <a:blip r:embed="rId3">
              <a:extLst>
                <a:ext uri="{28A0092B-C50C-407E-A947-70E740481C1C}">
                  <a14:useLocalDpi xmlns:a14="http://schemas.microsoft.com/office/drawing/2010/main" val="0"/>
                </a:ext>
              </a:extLst>
            </a:blip>
            <a:srcRect l="23073" t="4552" r="23112" b="4042"/>
            <a:stretch/>
          </p:blipFill>
          <p:spPr>
            <a:xfrm>
              <a:off x="4343400" y="3228959"/>
              <a:ext cx="1417001" cy="1880251"/>
            </a:xfrm>
            <a:prstGeom prst="rect">
              <a:avLst/>
            </a:prstGeom>
          </p:spPr>
        </p:pic>
        <p:pic>
          <p:nvPicPr>
            <p:cNvPr id="6" name="Picture 5" descr="A white tag with a string&#10;&#10;Description automatically generated">
              <a:extLst>
                <a:ext uri="{FF2B5EF4-FFF2-40B4-BE49-F238E27FC236}">
                  <a16:creationId xmlns:a16="http://schemas.microsoft.com/office/drawing/2014/main" id="{F6417066-EF2C-7B54-FDA2-801BCFCFB468}"/>
                </a:ext>
              </a:extLst>
            </p:cNvPr>
            <p:cNvPicPr>
              <a:picLocks noChangeAspect="1"/>
            </p:cNvPicPr>
            <p:nvPr/>
          </p:nvPicPr>
          <p:blipFill>
            <a:blip r:embed="rId4" cstate="print">
              <a:alphaModFix/>
              <a:extLst>
                <a:ext uri="{28A0092B-C50C-407E-A947-70E740481C1C}">
                  <a14:useLocalDpi xmlns:a14="http://schemas.microsoft.com/office/drawing/2010/main" val="0"/>
                </a:ext>
              </a:extLst>
            </a:blip>
            <a:stretch>
              <a:fillRect/>
            </a:stretch>
          </p:blipFill>
          <p:spPr>
            <a:xfrm>
              <a:off x="5051900" y="3028950"/>
              <a:ext cx="1629774" cy="1030943"/>
            </a:xfrm>
            <a:prstGeom prst="rect">
              <a:avLst/>
            </a:prstGeom>
          </p:spPr>
        </p:pic>
      </p:grpSp>
      <p:pic>
        <p:nvPicPr>
          <p:cNvPr id="7" name="Picture 6" descr="A close-up of words&#10;&#10;Description automatically generated">
            <a:extLst>
              <a:ext uri="{FF2B5EF4-FFF2-40B4-BE49-F238E27FC236}">
                <a16:creationId xmlns:a16="http://schemas.microsoft.com/office/drawing/2014/main" id="{6AFAB1CE-A311-6C29-D532-0DC084E957ED}"/>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9287" b="89849" l="3575" r="93049">
                        <a14:foregroundMark x1="28997" y1="87041" x2="12711" y2="65227"/>
                        <a14:foregroundMark x1="31778" y1="85097" x2="11321" y2="74514"/>
                        <a14:foregroundMark x1="10526" y1="40173" x2="11619" y2="65659"/>
                        <a14:foregroundMark x1="9633" y1="50756" x2="12512" y2="67387"/>
                        <a14:foregroundMark x1="13903" y1="66307" x2="6753" y2="35637"/>
                        <a14:foregroundMark x1="6753" y1="35637" x2="6753" y2="35205"/>
                        <a14:foregroundMark x1="10526" y1="31533" x2="10824" y2="63067"/>
                        <a14:foregroundMark x1="10824" y1="63067" x2="10824" y2="63067"/>
                        <a14:foregroundMark x1="12214" y1="62419" x2="3674" y2="35853"/>
                        <a14:foregroundMark x1="5362" y1="43413" x2="26713" y2="63715"/>
                        <a14:foregroundMark x1="67130" y1="69330" x2="89871" y2="42333"/>
                        <a14:foregroundMark x1="89871" y1="42333" x2="74876" y2="69546"/>
                        <a14:foregroundMark x1="74876" y1="69546" x2="71102" y2="71058"/>
                        <a14:foregroundMark x1="93049" y1="47732" x2="82522" y2="73002"/>
                      </a14:backgroundRemoval>
                    </a14:imgEffect>
                  </a14:imgLayer>
                </a14:imgProps>
              </a:ext>
              <a:ext uri="{28A0092B-C50C-407E-A947-70E740481C1C}">
                <a14:useLocalDpi xmlns:a14="http://schemas.microsoft.com/office/drawing/2010/main" val="0"/>
              </a:ext>
            </a:extLst>
          </a:blip>
          <a:stretch>
            <a:fillRect/>
          </a:stretch>
        </p:blipFill>
        <p:spPr>
          <a:xfrm>
            <a:off x="5172197" y="2958717"/>
            <a:ext cx="3557150" cy="1636721"/>
          </a:xfrm>
          <a:prstGeom prst="rect">
            <a:avLst/>
          </a:prstGeom>
        </p:spPr>
      </p:pic>
    </p:spTree>
    <p:extLst>
      <p:ext uri="{BB962C8B-B14F-4D97-AF65-F5344CB8AC3E}">
        <p14:creationId xmlns:p14="http://schemas.microsoft.com/office/powerpoint/2010/main" val="2056729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22" name="Google Shape;422;p44"/>
          <p:cNvSpPr txBox="1">
            <a:spLocks noGrp="1"/>
          </p:cNvSpPr>
          <p:nvPr>
            <p:ph type="title"/>
          </p:nvPr>
        </p:nvSpPr>
        <p:spPr>
          <a:xfrm>
            <a:off x="243186" y="233007"/>
            <a:ext cx="864935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Types of Machine Learning</a:t>
            </a:r>
          </a:p>
        </p:txBody>
      </p:sp>
      <p:pic>
        <p:nvPicPr>
          <p:cNvPr id="2" name="Picture 1" descr="A diagram of a machine learning&#10;&#10;Description automatically generated">
            <a:extLst>
              <a:ext uri="{FF2B5EF4-FFF2-40B4-BE49-F238E27FC236}">
                <a16:creationId xmlns:a16="http://schemas.microsoft.com/office/drawing/2014/main" id="{DE42C0DE-0CDD-1D4F-F901-90DB63A41AEB}"/>
              </a:ext>
            </a:extLst>
          </p:cNvPr>
          <p:cNvPicPr>
            <a:picLocks noChangeAspect="1"/>
          </p:cNvPicPr>
          <p:nvPr/>
        </p:nvPicPr>
        <p:blipFill rotWithShape="1">
          <a:blip r:embed="rId3">
            <a:extLst>
              <a:ext uri="{28A0092B-C50C-407E-A947-70E740481C1C}">
                <a14:useLocalDpi xmlns:a14="http://schemas.microsoft.com/office/drawing/2010/main" val="0"/>
              </a:ext>
            </a:extLst>
          </a:blip>
          <a:srcRect t="37361" b="13577"/>
          <a:stretch/>
        </p:blipFill>
        <p:spPr>
          <a:xfrm>
            <a:off x="449894" y="1275385"/>
            <a:ext cx="8235938" cy="2592729"/>
          </a:xfrm>
          <a:prstGeom prst="rect">
            <a:avLst/>
          </a:prstGeom>
        </p:spPr>
      </p:pic>
    </p:spTree>
    <p:extLst>
      <p:ext uri="{BB962C8B-B14F-4D97-AF65-F5344CB8AC3E}">
        <p14:creationId xmlns:p14="http://schemas.microsoft.com/office/powerpoint/2010/main" val="3792877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22" name="Google Shape;422;p44"/>
          <p:cNvSpPr txBox="1">
            <a:spLocks noGrp="1"/>
          </p:cNvSpPr>
          <p:nvPr>
            <p:ph type="title"/>
          </p:nvPr>
        </p:nvSpPr>
        <p:spPr>
          <a:xfrm>
            <a:off x="243186" y="233007"/>
            <a:ext cx="864935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Types of Machine Learning</a:t>
            </a:r>
          </a:p>
        </p:txBody>
      </p:sp>
      <p:grpSp>
        <p:nvGrpSpPr>
          <p:cNvPr id="423" name="Group 422">
            <a:extLst>
              <a:ext uri="{FF2B5EF4-FFF2-40B4-BE49-F238E27FC236}">
                <a16:creationId xmlns:a16="http://schemas.microsoft.com/office/drawing/2014/main" id="{0C045844-3087-B49B-F9F5-8795DEEF3D72}"/>
              </a:ext>
            </a:extLst>
          </p:cNvPr>
          <p:cNvGrpSpPr/>
          <p:nvPr/>
        </p:nvGrpSpPr>
        <p:grpSpPr>
          <a:xfrm>
            <a:off x="607730" y="916693"/>
            <a:ext cx="7928541" cy="3699758"/>
            <a:chOff x="603592" y="916693"/>
            <a:chExt cx="7928541" cy="3699758"/>
          </a:xfrm>
        </p:grpSpPr>
        <p:grpSp>
          <p:nvGrpSpPr>
            <p:cNvPr id="3" name="Group 2">
              <a:extLst>
                <a:ext uri="{FF2B5EF4-FFF2-40B4-BE49-F238E27FC236}">
                  <a16:creationId xmlns:a16="http://schemas.microsoft.com/office/drawing/2014/main" id="{A891E05E-4A6A-2BAB-9B0E-FA82E822AA12}"/>
                </a:ext>
              </a:extLst>
            </p:cNvPr>
            <p:cNvGrpSpPr/>
            <p:nvPr/>
          </p:nvGrpSpPr>
          <p:grpSpPr>
            <a:xfrm>
              <a:off x="603592" y="916693"/>
              <a:ext cx="3479473" cy="2397392"/>
              <a:chOff x="997955" y="572423"/>
              <a:chExt cx="3613827" cy="2489962"/>
            </a:xfrm>
          </p:grpSpPr>
          <p:grpSp>
            <p:nvGrpSpPr>
              <p:cNvPr id="4" name="Group 3">
                <a:extLst>
                  <a:ext uri="{FF2B5EF4-FFF2-40B4-BE49-F238E27FC236}">
                    <a16:creationId xmlns:a16="http://schemas.microsoft.com/office/drawing/2014/main" id="{E17762E1-F53B-303F-E446-D616A1C989CC}"/>
                  </a:ext>
                </a:extLst>
              </p:cNvPr>
              <p:cNvGrpSpPr/>
              <p:nvPr/>
            </p:nvGrpSpPr>
            <p:grpSpPr>
              <a:xfrm>
                <a:off x="997955" y="970795"/>
                <a:ext cx="3613827" cy="2091590"/>
                <a:chOff x="997955" y="970795"/>
                <a:chExt cx="3613827" cy="2091590"/>
              </a:xfrm>
            </p:grpSpPr>
            <p:grpSp>
              <p:nvGrpSpPr>
                <p:cNvPr id="6" name="Group 5">
                  <a:extLst>
                    <a:ext uri="{FF2B5EF4-FFF2-40B4-BE49-F238E27FC236}">
                      <a16:creationId xmlns:a16="http://schemas.microsoft.com/office/drawing/2014/main" id="{9E640D00-704A-4E3C-F2E5-2B8DBBCCC3B4}"/>
                    </a:ext>
                  </a:extLst>
                </p:cNvPr>
                <p:cNvGrpSpPr/>
                <p:nvPr/>
              </p:nvGrpSpPr>
              <p:grpSpPr>
                <a:xfrm>
                  <a:off x="997955" y="970795"/>
                  <a:ext cx="3613827" cy="2091590"/>
                  <a:chOff x="997955" y="970795"/>
                  <a:chExt cx="3613827" cy="2091590"/>
                </a:xfrm>
              </p:grpSpPr>
              <p:grpSp>
                <p:nvGrpSpPr>
                  <p:cNvPr id="9" name="Group 8">
                    <a:extLst>
                      <a:ext uri="{FF2B5EF4-FFF2-40B4-BE49-F238E27FC236}">
                        <a16:creationId xmlns:a16="http://schemas.microsoft.com/office/drawing/2014/main" id="{D606DFD4-6A8B-60C2-8E3C-3872E158410E}"/>
                      </a:ext>
                    </a:extLst>
                  </p:cNvPr>
                  <p:cNvGrpSpPr/>
                  <p:nvPr/>
                </p:nvGrpSpPr>
                <p:grpSpPr>
                  <a:xfrm>
                    <a:off x="997955" y="970795"/>
                    <a:ext cx="3613827" cy="2091590"/>
                    <a:chOff x="457146" y="1474928"/>
                    <a:chExt cx="6162172" cy="3750538"/>
                  </a:xfrm>
                </p:grpSpPr>
                <p:grpSp>
                  <p:nvGrpSpPr>
                    <p:cNvPr id="11" name="Group 10">
                      <a:extLst>
                        <a:ext uri="{FF2B5EF4-FFF2-40B4-BE49-F238E27FC236}">
                          <a16:creationId xmlns:a16="http://schemas.microsoft.com/office/drawing/2014/main" id="{74D57CC0-04EB-D41D-CE3A-E16777ADBA13}"/>
                        </a:ext>
                      </a:extLst>
                    </p:cNvPr>
                    <p:cNvGrpSpPr/>
                    <p:nvPr/>
                  </p:nvGrpSpPr>
                  <p:grpSpPr>
                    <a:xfrm flipH="1">
                      <a:off x="457146" y="1474928"/>
                      <a:ext cx="2687462" cy="3729642"/>
                      <a:chOff x="8953411" y="1562814"/>
                      <a:chExt cx="2687462" cy="3729642"/>
                    </a:xfrm>
                  </p:grpSpPr>
                  <p:grpSp>
                    <p:nvGrpSpPr>
                      <p:cNvPr id="20" name="Group 19">
                        <a:extLst>
                          <a:ext uri="{FF2B5EF4-FFF2-40B4-BE49-F238E27FC236}">
                            <a16:creationId xmlns:a16="http://schemas.microsoft.com/office/drawing/2014/main" id="{45462D9C-3375-A0EF-856D-1F6ED24270FA}"/>
                          </a:ext>
                        </a:extLst>
                      </p:cNvPr>
                      <p:cNvGrpSpPr/>
                      <p:nvPr/>
                    </p:nvGrpSpPr>
                    <p:grpSpPr>
                      <a:xfrm>
                        <a:off x="8953411" y="1562814"/>
                        <a:ext cx="2687461" cy="1796029"/>
                        <a:chOff x="7549740" y="711874"/>
                        <a:chExt cx="2687461" cy="1796029"/>
                      </a:xfrm>
                    </p:grpSpPr>
                    <p:sp>
                      <p:nvSpPr>
                        <p:cNvPr id="26" name="TextBox 51">
                          <a:extLst>
                            <a:ext uri="{FF2B5EF4-FFF2-40B4-BE49-F238E27FC236}">
                              <a16:creationId xmlns:a16="http://schemas.microsoft.com/office/drawing/2014/main" id="{3D1845CA-2013-6D7F-7D34-0962AD4C9871}"/>
                            </a:ext>
                          </a:extLst>
                        </p:cNvPr>
                        <p:cNvSpPr txBox="1"/>
                        <p:nvPr/>
                      </p:nvSpPr>
                      <p:spPr>
                        <a:xfrm>
                          <a:off x="7972231" y="711874"/>
                          <a:ext cx="2264970" cy="179602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1219170">
                            <a:spcBef>
                              <a:spcPts val="800"/>
                            </a:spcBef>
                          </a:pPr>
                          <a:r>
                            <a:rPr lang="en-US" sz="1400" b="1" dirty="0">
                              <a:solidFill>
                                <a:srgbClr val="494C4F"/>
                              </a:solidFill>
                              <a:latin typeface="Georgia" panose="02040502050405020303" pitchFamily="18" charset="0"/>
                            </a:rPr>
                            <a:t>Classification</a:t>
                          </a:r>
                        </a:p>
                        <a:p>
                          <a:pPr defTabSz="1219170">
                            <a:spcBef>
                              <a:spcPts val="800"/>
                            </a:spcBef>
                          </a:pPr>
                          <a:r>
                            <a:rPr lang="en-GB" sz="1400" dirty="0">
                              <a:solidFill>
                                <a:srgbClr val="494C4F"/>
                              </a:solidFill>
                              <a:latin typeface="Georgia Pro Light" panose="02040302050405020303" pitchFamily="18" charset="0"/>
                            </a:rPr>
                            <a:t>Determine input data into different classes.</a:t>
                          </a:r>
                          <a:endParaRPr lang="en-US" sz="1400" dirty="0">
                            <a:solidFill>
                              <a:srgbClr val="494C4F"/>
                            </a:solidFill>
                            <a:latin typeface="Georgia Pro Light" panose="02040302050405020303" pitchFamily="18" charset="0"/>
                          </a:endParaRPr>
                        </a:p>
                      </p:txBody>
                    </p:sp>
                    <p:grpSp>
                      <p:nvGrpSpPr>
                        <p:cNvPr id="27" name="Group 26">
                          <a:extLst>
                            <a:ext uri="{FF2B5EF4-FFF2-40B4-BE49-F238E27FC236}">
                              <a16:creationId xmlns:a16="http://schemas.microsoft.com/office/drawing/2014/main" id="{D3530054-F1B8-5E8D-0D19-B27A27A38E7E}"/>
                            </a:ext>
                          </a:extLst>
                        </p:cNvPr>
                        <p:cNvGrpSpPr/>
                        <p:nvPr/>
                      </p:nvGrpSpPr>
                      <p:grpSpPr>
                        <a:xfrm>
                          <a:off x="7549740" y="730664"/>
                          <a:ext cx="223569" cy="223568"/>
                          <a:chOff x="7324337" y="675972"/>
                          <a:chExt cx="324452" cy="324450"/>
                        </a:xfrm>
                      </p:grpSpPr>
                      <p:sp>
                        <p:nvSpPr>
                          <p:cNvPr id="28" name="Oval 27">
                            <a:extLst>
                              <a:ext uri="{FF2B5EF4-FFF2-40B4-BE49-F238E27FC236}">
                                <a16:creationId xmlns:a16="http://schemas.microsoft.com/office/drawing/2014/main" id="{57C3BFDB-32DF-6634-DF0C-84DE2403D80A}"/>
                              </a:ext>
                            </a:extLst>
                          </p:cNvPr>
                          <p:cNvSpPr/>
                          <p:nvPr/>
                        </p:nvSpPr>
                        <p:spPr>
                          <a:xfrm>
                            <a:off x="7324337" y="675972"/>
                            <a:ext cx="324452" cy="324450"/>
                          </a:xfrm>
                          <a:prstGeom prst="ellipse">
                            <a:avLst/>
                          </a:prstGeom>
                          <a:solidFill>
                            <a:srgbClr val="92D050"/>
                          </a:solidFill>
                          <a:ln>
                            <a:noFill/>
                          </a:ln>
                          <a:effectLst>
                            <a:outerShdw blurRad="177800" dist="63500" dir="54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endParaRPr lang="en-US">
                              <a:solidFill>
                                <a:srgbClr val="FFFFFF"/>
                              </a:solidFill>
                              <a:latin typeface="Calibri"/>
                            </a:endParaRPr>
                          </a:p>
                        </p:txBody>
                      </p:sp>
                      <p:sp>
                        <p:nvSpPr>
                          <p:cNvPr id="29" name="Isosceles Triangle 28">
                            <a:extLst>
                              <a:ext uri="{FF2B5EF4-FFF2-40B4-BE49-F238E27FC236}">
                                <a16:creationId xmlns:a16="http://schemas.microsoft.com/office/drawing/2014/main" id="{87DA4BC8-1B67-F6E5-32EA-84283C83E12D}"/>
                              </a:ext>
                            </a:extLst>
                          </p:cNvPr>
                          <p:cNvSpPr/>
                          <p:nvPr/>
                        </p:nvSpPr>
                        <p:spPr>
                          <a:xfrm rot="5400000">
                            <a:off x="7445469" y="791831"/>
                            <a:ext cx="107573" cy="9273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endParaRPr lang="en-US" sz="2400">
                              <a:solidFill>
                                <a:srgbClr val="FFFFFF"/>
                              </a:solidFill>
                              <a:latin typeface="Calibri"/>
                            </a:endParaRPr>
                          </a:p>
                        </p:txBody>
                      </p:sp>
                    </p:grpSp>
                  </p:grpSp>
                  <p:grpSp>
                    <p:nvGrpSpPr>
                      <p:cNvPr id="21" name="Group 20">
                        <a:extLst>
                          <a:ext uri="{FF2B5EF4-FFF2-40B4-BE49-F238E27FC236}">
                            <a16:creationId xmlns:a16="http://schemas.microsoft.com/office/drawing/2014/main" id="{CAD22B04-07DD-024E-F8E0-6B243871741B}"/>
                          </a:ext>
                        </a:extLst>
                      </p:cNvPr>
                      <p:cNvGrpSpPr/>
                      <p:nvPr/>
                    </p:nvGrpSpPr>
                    <p:grpSpPr>
                      <a:xfrm>
                        <a:off x="8953419" y="3496427"/>
                        <a:ext cx="2687454" cy="1796029"/>
                        <a:chOff x="7549748" y="711872"/>
                        <a:chExt cx="2687454" cy="1796029"/>
                      </a:xfrm>
                    </p:grpSpPr>
                    <p:sp>
                      <p:nvSpPr>
                        <p:cNvPr id="22" name="TextBox 47">
                          <a:extLst>
                            <a:ext uri="{FF2B5EF4-FFF2-40B4-BE49-F238E27FC236}">
                              <a16:creationId xmlns:a16="http://schemas.microsoft.com/office/drawing/2014/main" id="{2A25615E-349E-7F8A-B956-A545F4C56A3D}"/>
                            </a:ext>
                          </a:extLst>
                        </p:cNvPr>
                        <p:cNvSpPr txBox="1"/>
                        <p:nvPr/>
                      </p:nvSpPr>
                      <p:spPr>
                        <a:xfrm>
                          <a:off x="7972234" y="711872"/>
                          <a:ext cx="2264968" cy="179602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1219170">
                            <a:spcBef>
                              <a:spcPts val="800"/>
                            </a:spcBef>
                          </a:pPr>
                          <a:r>
                            <a:rPr lang="en-US" sz="1400" b="1" dirty="0">
                              <a:solidFill>
                                <a:srgbClr val="494C4F"/>
                              </a:solidFill>
                              <a:latin typeface="Georgia" panose="02040502050405020303" pitchFamily="18" charset="0"/>
                            </a:rPr>
                            <a:t>Regression</a:t>
                          </a:r>
                          <a:endParaRPr lang="en-US" sz="1600" b="1" dirty="0">
                            <a:solidFill>
                              <a:srgbClr val="494C4F"/>
                            </a:solidFill>
                            <a:latin typeface="Georgia" panose="02040502050405020303" pitchFamily="18" charset="0"/>
                          </a:endParaRPr>
                        </a:p>
                        <a:p>
                          <a:pPr defTabSz="1219170">
                            <a:spcBef>
                              <a:spcPts val="800"/>
                            </a:spcBef>
                          </a:pPr>
                          <a:r>
                            <a:rPr lang="en-US" sz="1400" dirty="0">
                              <a:solidFill>
                                <a:srgbClr val="494C4F"/>
                              </a:solidFill>
                              <a:latin typeface="Georgia Pro Light" panose="02040302050405020303" pitchFamily="18" charset="0"/>
                            </a:rPr>
                            <a:t>Plotting a line of best fit through the data points.</a:t>
                          </a:r>
                        </a:p>
                      </p:txBody>
                    </p:sp>
                    <p:grpSp>
                      <p:nvGrpSpPr>
                        <p:cNvPr id="23" name="Group 22">
                          <a:extLst>
                            <a:ext uri="{FF2B5EF4-FFF2-40B4-BE49-F238E27FC236}">
                              <a16:creationId xmlns:a16="http://schemas.microsoft.com/office/drawing/2014/main" id="{7FBA0C16-9196-772B-6339-68E3AB6D5610}"/>
                            </a:ext>
                          </a:extLst>
                        </p:cNvPr>
                        <p:cNvGrpSpPr/>
                        <p:nvPr/>
                      </p:nvGrpSpPr>
                      <p:grpSpPr>
                        <a:xfrm>
                          <a:off x="7549748" y="730666"/>
                          <a:ext cx="223569" cy="223569"/>
                          <a:chOff x="7324327" y="675973"/>
                          <a:chExt cx="324451" cy="324451"/>
                        </a:xfrm>
                      </p:grpSpPr>
                      <p:sp>
                        <p:nvSpPr>
                          <p:cNvPr id="24" name="Oval 23">
                            <a:extLst>
                              <a:ext uri="{FF2B5EF4-FFF2-40B4-BE49-F238E27FC236}">
                                <a16:creationId xmlns:a16="http://schemas.microsoft.com/office/drawing/2014/main" id="{35784AA4-A4A0-C574-AAC2-1FEB44D791F6}"/>
                              </a:ext>
                            </a:extLst>
                          </p:cNvPr>
                          <p:cNvSpPr/>
                          <p:nvPr/>
                        </p:nvSpPr>
                        <p:spPr>
                          <a:xfrm>
                            <a:off x="7324327" y="675973"/>
                            <a:ext cx="324451" cy="324451"/>
                          </a:xfrm>
                          <a:prstGeom prst="ellipse">
                            <a:avLst/>
                          </a:prstGeom>
                          <a:solidFill>
                            <a:srgbClr val="49CFAE"/>
                          </a:solidFill>
                          <a:ln>
                            <a:noFill/>
                          </a:ln>
                          <a:effectLst>
                            <a:outerShdw blurRad="177800" dist="63500" dir="54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endParaRPr lang="en-US">
                              <a:solidFill>
                                <a:srgbClr val="FFFFFF"/>
                              </a:solidFill>
                              <a:latin typeface="Calibri"/>
                            </a:endParaRPr>
                          </a:p>
                        </p:txBody>
                      </p:sp>
                      <p:sp>
                        <p:nvSpPr>
                          <p:cNvPr id="25" name="Isosceles Triangle 24">
                            <a:extLst>
                              <a:ext uri="{FF2B5EF4-FFF2-40B4-BE49-F238E27FC236}">
                                <a16:creationId xmlns:a16="http://schemas.microsoft.com/office/drawing/2014/main" id="{95C4DA02-4033-EFF0-37E7-F9A7B72F9231}"/>
                              </a:ext>
                            </a:extLst>
                          </p:cNvPr>
                          <p:cNvSpPr/>
                          <p:nvPr/>
                        </p:nvSpPr>
                        <p:spPr>
                          <a:xfrm rot="5400000">
                            <a:off x="7445462" y="791828"/>
                            <a:ext cx="107573" cy="9273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endParaRPr lang="en-US" sz="2400">
                              <a:solidFill>
                                <a:srgbClr val="FFFFFF"/>
                              </a:solidFill>
                              <a:latin typeface="Calibri"/>
                            </a:endParaRPr>
                          </a:p>
                        </p:txBody>
                      </p:sp>
                    </p:grpSp>
                  </p:grpSp>
                </p:grpSp>
                <p:grpSp>
                  <p:nvGrpSpPr>
                    <p:cNvPr id="12" name="Group 11">
                      <a:extLst>
                        <a:ext uri="{FF2B5EF4-FFF2-40B4-BE49-F238E27FC236}">
                          <a16:creationId xmlns:a16="http://schemas.microsoft.com/office/drawing/2014/main" id="{7A061888-9DA4-4F28-B4C0-83CE8485012D}"/>
                        </a:ext>
                      </a:extLst>
                    </p:cNvPr>
                    <p:cNvGrpSpPr/>
                    <p:nvPr/>
                  </p:nvGrpSpPr>
                  <p:grpSpPr>
                    <a:xfrm>
                      <a:off x="3913444" y="1678720"/>
                      <a:ext cx="2705874" cy="3546746"/>
                      <a:chOff x="3425072" y="1211854"/>
                      <a:chExt cx="3384209" cy="4435880"/>
                    </a:xfrm>
                  </p:grpSpPr>
                  <p:sp>
                    <p:nvSpPr>
                      <p:cNvPr id="13" name="Freeform 29">
                        <a:extLst>
                          <a:ext uri="{FF2B5EF4-FFF2-40B4-BE49-F238E27FC236}">
                            <a16:creationId xmlns:a16="http://schemas.microsoft.com/office/drawing/2014/main" id="{A62E3B06-025D-6CD2-F54C-9CB17ED1A174}"/>
                          </a:ext>
                        </a:extLst>
                      </p:cNvPr>
                      <p:cNvSpPr>
                        <a:spLocks/>
                      </p:cNvSpPr>
                      <p:nvPr/>
                    </p:nvSpPr>
                    <p:spPr bwMode="auto">
                      <a:xfrm rot="18000000">
                        <a:off x="3268770" y="1368156"/>
                        <a:ext cx="2771269" cy="2458665"/>
                      </a:xfrm>
                      <a:custGeom>
                        <a:avLst/>
                        <a:gdLst>
                          <a:gd name="connsiteX0" fmla="*/ 1214790 w 2430744"/>
                          <a:gd name="connsiteY0" fmla="*/ 0 h 2156551"/>
                          <a:gd name="connsiteX1" fmla="*/ 2424716 w 2430744"/>
                          <a:gd name="connsiteY1" fmla="*/ 306365 h 2156551"/>
                          <a:gd name="connsiteX2" fmla="*/ 2430744 w 2430744"/>
                          <a:gd name="connsiteY2" fmla="*/ 310027 h 2156551"/>
                          <a:gd name="connsiteX3" fmla="*/ 1977342 w 2430744"/>
                          <a:gd name="connsiteY3" fmla="*/ 1094831 h 2156551"/>
                          <a:gd name="connsiteX4" fmla="*/ 1974832 w 2430744"/>
                          <a:gd name="connsiteY4" fmla="*/ 1094831 h 2156551"/>
                          <a:gd name="connsiteX5" fmla="*/ 1482028 w 2430744"/>
                          <a:gd name="connsiteY5" fmla="*/ 1508851 h 2156551"/>
                          <a:gd name="connsiteX6" fmla="*/ 1482072 w 2430744"/>
                          <a:gd name="connsiteY6" fmla="*/ 1508851 h 2156551"/>
                          <a:gd name="connsiteX7" fmla="*/ 1482072 w 2430744"/>
                          <a:gd name="connsiteY7" fmla="*/ 2156551 h 2156551"/>
                          <a:gd name="connsiteX8" fmla="*/ 948672 w 2430744"/>
                          <a:gd name="connsiteY8" fmla="*/ 2156551 h 2156551"/>
                          <a:gd name="connsiteX9" fmla="*/ 948672 w 2430744"/>
                          <a:gd name="connsiteY9" fmla="*/ 1508851 h 2156551"/>
                          <a:gd name="connsiteX10" fmla="*/ 946176 w 2430744"/>
                          <a:gd name="connsiteY10" fmla="*/ 1508851 h 2156551"/>
                          <a:gd name="connsiteX11" fmla="*/ 453372 w 2430744"/>
                          <a:gd name="connsiteY11" fmla="*/ 1094831 h 2156551"/>
                          <a:gd name="connsiteX12" fmla="*/ 452830 w 2430744"/>
                          <a:gd name="connsiteY12" fmla="*/ 1094831 h 2156551"/>
                          <a:gd name="connsiteX13" fmla="*/ 0 w 2430744"/>
                          <a:gd name="connsiteY13" fmla="*/ 309320 h 2156551"/>
                          <a:gd name="connsiteX14" fmla="*/ 4864 w 2430744"/>
                          <a:gd name="connsiteY14" fmla="*/ 306365 h 2156551"/>
                          <a:gd name="connsiteX15" fmla="*/ 1214790 w 2430744"/>
                          <a:gd name="connsiteY15" fmla="*/ 0 h 21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30744" h="2156551">
                            <a:moveTo>
                              <a:pt x="1214790" y="0"/>
                            </a:moveTo>
                            <a:cubicBezTo>
                              <a:pt x="1652881" y="0"/>
                              <a:pt x="2065050" y="110982"/>
                              <a:pt x="2424716" y="306365"/>
                            </a:cubicBezTo>
                            <a:lnTo>
                              <a:pt x="2430744" y="310027"/>
                            </a:lnTo>
                            <a:lnTo>
                              <a:pt x="1977342" y="1094831"/>
                            </a:lnTo>
                            <a:lnTo>
                              <a:pt x="1974832" y="1094831"/>
                            </a:lnTo>
                            <a:lnTo>
                              <a:pt x="1482028" y="1508851"/>
                            </a:lnTo>
                            <a:lnTo>
                              <a:pt x="1482072" y="1508851"/>
                            </a:lnTo>
                            <a:lnTo>
                              <a:pt x="1482072" y="2156551"/>
                            </a:lnTo>
                            <a:lnTo>
                              <a:pt x="948672" y="2156551"/>
                            </a:lnTo>
                            <a:lnTo>
                              <a:pt x="948672" y="1508851"/>
                            </a:lnTo>
                            <a:lnTo>
                              <a:pt x="946176" y="1508851"/>
                            </a:lnTo>
                            <a:lnTo>
                              <a:pt x="453372" y="1094831"/>
                            </a:lnTo>
                            <a:lnTo>
                              <a:pt x="452830" y="1094831"/>
                            </a:lnTo>
                            <a:lnTo>
                              <a:pt x="0" y="309320"/>
                            </a:lnTo>
                            <a:lnTo>
                              <a:pt x="4864" y="306365"/>
                            </a:lnTo>
                            <a:cubicBezTo>
                              <a:pt x="364531" y="110982"/>
                              <a:pt x="776700" y="0"/>
                              <a:pt x="1214790" y="0"/>
                            </a:cubicBezTo>
                            <a:close/>
                          </a:path>
                        </a:pathLst>
                      </a:custGeom>
                      <a:solidFill>
                        <a:srgbClr val="92D050"/>
                      </a:solidFill>
                      <a:ln>
                        <a:noFill/>
                      </a:ln>
                    </p:spPr>
                    <p:txBody>
                      <a:bodyPr vert="horz" wrap="square" lIns="121920" tIns="60960" rIns="121920" bIns="6096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srgbClr val="494C4F"/>
                          </a:solidFill>
                          <a:latin typeface="Calibri"/>
                        </a:endParaRPr>
                      </a:p>
                    </p:txBody>
                  </p:sp>
                  <p:sp>
                    <p:nvSpPr>
                      <p:cNvPr id="14" name="Rectangle 13">
                        <a:extLst>
                          <a:ext uri="{FF2B5EF4-FFF2-40B4-BE49-F238E27FC236}">
                            <a16:creationId xmlns:a16="http://schemas.microsoft.com/office/drawing/2014/main" id="{A1560D6D-1DF9-02EA-BA52-E38F89460F71}"/>
                          </a:ext>
                        </a:extLst>
                      </p:cNvPr>
                      <p:cNvSpPr/>
                      <p:nvPr/>
                    </p:nvSpPr>
                    <p:spPr>
                      <a:xfrm rot="18000000">
                        <a:off x="5095223" y="2658326"/>
                        <a:ext cx="608124" cy="738437"/>
                      </a:xfrm>
                      <a:prstGeom prst="rect">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endParaRPr lang="en-US" sz="2400">
                          <a:solidFill>
                            <a:srgbClr val="FFFFFF"/>
                          </a:solidFill>
                          <a:latin typeface="Calibri"/>
                        </a:endParaRPr>
                      </a:p>
                    </p:txBody>
                  </p:sp>
                  <p:sp>
                    <p:nvSpPr>
                      <p:cNvPr id="15" name="Trapezoid 14">
                        <a:extLst>
                          <a:ext uri="{FF2B5EF4-FFF2-40B4-BE49-F238E27FC236}">
                            <a16:creationId xmlns:a16="http://schemas.microsoft.com/office/drawing/2014/main" id="{A9DD302E-81DA-C92B-C599-B590BF56E9AB}"/>
                          </a:ext>
                        </a:extLst>
                      </p:cNvPr>
                      <p:cNvSpPr/>
                      <p:nvPr/>
                    </p:nvSpPr>
                    <p:spPr>
                      <a:xfrm rot="7200000">
                        <a:off x="4007115" y="2490174"/>
                        <a:ext cx="1734603" cy="472021"/>
                      </a:xfrm>
                      <a:prstGeom prst="trapezoid">
                        <a:avLst>
                          <a:gd name="adj" fmla="val 119029"/>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endParaRPr lang="en-US" sz="2400">
                          <a:solidFill>
                            <a:srgbClr val="FFFFFF"/>
                          </a:solidFill>
                          <a:latin typeface="Calibri"/>
                        </a:endParaRPr>
                      </a:p>
                    </p:txBody>
                  </p:sp>
                  <p:sp>
                    <p:nvSpPr>
                      <p:cNvPr id="16" name="Freeform 34">
                        <a:extLst>
                          <a:ext uri="{FF2B5EF4-FFF2-40B4-BE49-F238E27FC236}">
                            <a16:creationId xmlns:a16="http://schemas.microsoft.com/office/drawing/2014/main" id="{053F702B-464A-EF3B-2C65-B38C029227A0}"/>
                          </a:ext>
                        </a:extLst>
                      </p:cNvPr>
                      <p:cNvSpPr>
                        <a:spLocks/>
                      </p:cNvSpPr>
                      <p:nvPr/>
                    </p:nvSpPr>
                    <p:spPr bwMode="auto">
                      <a:xfrm rot="14400000">
                        <a:off x="3268770" y="3032767"/>
                        <a:ext cx="2771269" cy="2458665"/>
                      </a:xfrm>
                      <a:custGeom>
                        <a:avLst/>
                        <a:gdLst>
                          <a:gd name="connsiteX0" fmla="*/ 1214790 w 2430744"/>
                          <a:gd name="connsiteY0" fmla="*/ 0 h 2156551"/>
                          <a:gd name="connsiteX1" fmla="*/ 2424716 w 2430744"/>
                          <a:gd name="connsiteY1" fmla="*/ 306365 h 2156551"/>
                          <a:gd name="connsiteX2" fmla="*/ 2430744 w 2430744"/>
                          <a:gd name="connsiteY2" fmla="*/ 310027 h 2156551"/>
                          <a:gd name="connsiteX3" fmla="*/ 1977342 w 2430744"/>
                          <a:gd name="connsiteY3" fmla="*/ 1094831 h 2156551"/>
                          <a:gd name="connsiteX4" fmla="*/ 1974832 w 2430744"/>
                          <a:gd name="connsiteY4" fmla="*/ 1094831 h 2156551"/>
                          <a:gd name="connsiteX5" fmla="*/ 1482028 w 2430744"/>
                          <a:gd name="connsiteY5" fmla="*/ 1508851 h 2156551"/>
                          <a:gd name="connsiteX6" fmla="*/ 1482072 w 2430744"/>
                          <a:gd name="connsiteY6" fmla="*/ 1508851 h 2156551"/>
                          <a:gd name="connsiteX7" fmla="*/ 1482072 w 2430744"/>
                          <a:gd name="connsiteY7" fmla="*/ 2156551 h 2156551"/>
                          <a:gd name="connsiteX8" fmla="*/ 948672 w 2430744"/>
                          <a:gd name="connsiteY8" fmla="*/ 2156551 h 2156551"/>
                          <a:gd name="connsiteX9" fmla="*/ 948672 w 2430744"/>
                          <a:gd name="connsiteY9" fmla="*/ 1508851 h 2156551"/>
                          <a:gd name="connsiteX10" fmla="*/ 946176 w 2430744"/>
                          <a:gd name="connsiteY10" fmla="*/ 1508851 h 2156551"/>
                          <a:gd name="connsiteX11" fmla="*/ 453372 w 2430744"/>
                          <a:gd name="connsiteY11" fmla="*/ 1094831 h 2156551"/>
                          <a:gd name="connsiteX12" fmla="*/ 452830 w 2430744"/>
                          <a:gd name="connsiteY12" fmla="*/ 1094831 h 2156551"/>
                          <a:gd name="connsiteX13" fmla="*/ 0 w 2430744"/>
                          <a:gd name="connsiteY13" fmla="*/ 309320 h 2156551"/>
                          <a:gd name="connsiteX14" fmla="*/ 4864 w 2430744"/>
                          <a:gd name="connsiteY14" fmla="*/ 306365 h 2156551"/>
                          <a:gd name="connsiteX15" fmla="*/ 1214790 w 2430744"/>
                          <a:gd name="connsiteY15" fmla="*/ 0 h 21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30744" h="2156551">
                            <a:moveTo>
                              <a:pt x="1214790" y="0"/>
                            </a:moveTo>
                            <a:cubicBezTo>
                              <a:pt x="1652881" y="0"/>
                              <a:pt x="2065050" y="110982"/>
                              <a:pt x="2424716" y="306365"/>
                            </a:cubicBezTo>
                            <a:lnTo>
                              <a:pt x="2430744" y="310027"/>
                            </a:lnTo>
                            <a:lnTo>
                              <a:pt x="1977342" y="1094831"/>
                            </a:lnTo>
                            <a:lnTo>
                              <a:pt x="1974832" y="1094831"/>
                            </a:lnTo>
                            <a:lnTo>
                              <a:pt x="1482028" y="1508851"/>
                            </a:lnTo>
                            <a:lnTo>
                              <a:pt x="1482072" y="1508851"/>
                            </a:lnTo>
                            <a:lnTo>
                              <a:pt x="1482072" y="2156551"/>
                            </a:lnTo>
                            <a:lnTo>
                              <a:pt x="948672" y="2156551"/>
                            </a:lnTo>
                            <a:lnTo>
                              <a:pt x="948672" y="1508851"/>
                            </a:lnTo>
                            <a:lnTo>
                              <a:pt x="946176" y="1508851"/>
                            </a:lnTo>
                            <a:lnTo>
                              <a:pt x="453372" y="1094831"/>
                            </a:lnTo>
                            <a:lnTo>
                              <a:pt x="452830" y="1094831"/>
                            </a:lnTo>
                            <a:lnTo>
                              <a:pt x="0" y="309320"/>
                            </a:lnTo>
                            <a:lnTo>
                              <a:pt x="4864" y="306365"/>
                            </a:lnTo>
                            <a:cubicBezTo>
                              <a:pt x="364531" y="110982"/>
                              <a:pt x="776700" y="0"/>
                              <a:pt x="1214790" y="0"/>
                            </a:cubicBezTo>
                            <a:close/>
                          </a:path>
                        </a:pathLst>
                      </a:custGeom>
                      <a:solidFill>
                        <a:srgbClr val="00B0F0"/>
                      </a:solidFill>
                      <a:ln>
                        <a:noFill/>
                      </a:ln>
                    </p:spPr>
                    <p:txBody>
                      <a:bodyPr vert="horz" wrap="square" lIns="121920" tIns="60960" rIns="121920" bIns="6096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srgbClr val="494C4F"/>
                          </a:solidFill>
                          <a:latin typeface="Calibri"/>
                        </a:endParaRPr>
                      </a:p>
                    </p:txBody>
                  </p:sp>
                  <p:sp>
                    <p:nvSpPr>
                      <p:cNvPr id="17" name="Rectangle 16">
                        <a:extLst>
                          <a:ext uri="{FF2B5EF4-FFF2-40B4-BE49-F238E27FC236}">
                            <a16:creationId xmlns:a16="http://schemas.microsoft.com/office/drawing/2014/main" id="{DACC51A6-25FF-8B83-15E0-F7F28659462E}"/>
                          </a:ext>
                        </a:extLst>
                      </p:cNvPr>
                      <p:cNvSpPr/>
                      <p:nvPr/>
                    </p:nvSpPr>
                    <p:spPr>
                      <a:xfrm rot="14400000">
                        <a:off x="5095223" y="3462825"/>
                        <a:ext cx="608124" cy="738437"/>
                      </a:xfrm>
                      <a:prstGeom prst="rect">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endParaRPr lang="en-US" sz="2400">
                          <a:solidFill>
                            <a:srgbClr val="FFFFFF"/>
                          </a:solidFill>
                          <a:latin typeface="Calibri"/>
                        </a:endParaRPr>
                      </a:p>
                    </p:txBody>
                  </p:sp>
                  <p:sp>
                    <p:nvSpPr>
                      <p:cNvPr id="18" name="Trapezoid 17">
                        <a:extLst>
                          <a:ext uri="{FF2B5EF4-FFF2-40B4-BE49-F238E27FC236}">
                            <a16:creationId xmlns:a16="http://schemas.microsoft.com/office/drawing/2014/main" id="{056BFC28-2DAA-6645-5FE2-B6524C434F21}"/>
                          </a:ext>
                        </a:extLst>
                      </p:cNvPr>
                      <p:cNvSpPr/>
                      <p:nvPr/>
                    </p:nvSpPr>
                    <p:spPr>
                      <a:xfrm rot="3600000">
                        <a:off x="4008563" y="3899901"/>
                        <a:ext cx="1734603" cy="472021"/>
                      </a:xfrm>
                      <a:prstGeom prst="trapezoid">
                        <a:avLst>
                          <a:gd name="adj" fmla="val 119029"/>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endParaRPr lang="en-US" sz="2400">
                          <a:solidFill>
                            <a:srgbClr val="FFFFFF"/>
                          </a:solidFill>
                          <a:latin typeface="Calibri"/>
                        </a:endParaRPr>
                      </a:p>
                    </p:txBody>
                  </p:sp>
                  <p:sp>
                    <p:nvSpPr>
                      <p:cNvPr id="19" name="Oval 18">
                        <a:extLst>
                          <a:ext uri="{FF2B5EF4-FFF2-40B4-BE49-F238E27FC236}">
                            <a16:creationId xmlns:a16="http://schemas.microsoft.com/office/drawing/2014/main" id="{B466D346-1487-2A7B-1D0E-A272D686EC3F}"/>
                          </a:ext>
                        </a:extLst>
                      </p:cNvPr>
                      <p:cNvSpPr/>
                      <p:nvPr/>
                    </p:nvSpPr>
                    <p:spPr>
                      <a:xfrm>
                        <a:off x="5382721" y="2716514"/>
                        <a:ext cx="1426560" cy="1426559"/>
                      </a:xfrm>
                      <a:prstGeom prst="ellipse">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endParaRPr lang="en-US" sz="2400" dirty="0">
                          <a:solidFill>
                            <a:srgbClr val="FFFFFF"/>
                          </a:solidFill>
                          <a:latin typeface="Calibri"/>
                        </a:endParaRPr>
                      </a:p>
                    </p:txBody>
                  </p:sp>
                </p:grpSp>
              </p:grpSp>
              <p:pic>
                <p:nvPicPr>
                  <p:cNvPr id="10" name="Picture 9" descr="A logo of a book and eye&#10;&#10;Description automatically generated">
                    <a:extLst>
                      <a:ext uri="{FF2B5EF4-FFF2-40B4-BE49-F238E27FC236}">
                        <a16:creationId xmlns:a16="http://schemas.microsoft.com/office/drawing/2014/main" id="{A21B8C57-02E9-ADCC-B9C7-1A8A2ABA0A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42197" y="1750696"/>
                    <a:ext cx="658884" cy="635195"/>
                  </a:xfrm>
                  <a:prstGeom prst="rect">
                    <a:avLst/>
                  </a:prstGeom>
                </p:spPr>
              </p:pic>
            </p:grpSp>
            <p:pic>
              <p:nvPicPr>
                <p:cNvPr id="7" name="Picture 6" descr="A graph with dots and arrows&#10;&#10;Description automatically generated">
                  <a:extLst>
                    <a:ext uri="{FF2B5EF4-FFF2-40B4-BE49-F238E27FC236}">
                      <a16:creationId xmlns:a16="http://schemas.microsoft.com/office/drawing/2014/main" id="{0FC2A1BD-EF9F-C7DF-92D4-CBD4623C982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300000">
                  <a:off x="3071973" y="2289724"/>
                  <a:ext cx="578408" cy="578408"/>
                </a:xfrm>
                <a:prstGeom prst="rect">
                  <a:avLst/>
                </a:prstGeom>
              </p:spPr>
            </p:pic>
            <p:pic>
              <p:nvPicPr>
                <p:cNvPr id="8" name="Picture 7" descr="A magnifying glass with several white lines&#10;&#10;Description automatically generated">
                  <a:extLst>
                    <a:ext uri="{FF2B5EF4-FFF2-40B4-BE49-F238E27FC236}">
                      <a16:creationId xmlns:a16="http://schemas.microsoft.com/office/drawing/2014/main" id="{D21F822A-D239-381C-877E-2F791BF1D1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320000">
                  <a:off x="3118044" y="1325377"/>
                  <a:ext cx="472061" cy="472061"/>
                </a:xfrm>
                <a:prstGeom prst="rect">
                  <a:avLst/>
                </a:prstGeom>
              </p:spPr>
            </p:pic>
          </p:grpSp>
          <p:sp>
            <p:nvSpPr>
              <p:cNvPr id="5" name="TextBox 4">
                <a:extLst>
                  <a:ext uri="{FF2B5EF4-FFF2-40B4-BE49-F238E27FC236}">
                    <a16:creationId xmlns:a16="http://schemas.microsoft.com/office/drawing/2014/main" id="{7AEE141B-10AC-7E65-A177-804F51419D27}"/>
                  </a:ext>
                </a:extLst>
              </p:cNvPr>
              <p:cNvSpPr txBox="1"/>
              <p:nvPr/>
            </p:nvSpPr>
            <p:spPr>
              <a:xfrm>
                <a:off x="2270572" y="572423"/>
                <a:ext cx="1390766" cy="319661"/>
              </a:xfrm>
              <a:prstGeom prst="rect">
                <a:avLst/>
              </a:prstGeom>
              <a:noFill/>
            </p:spPr>
            <p:txBody>
              <a:bodyPr wrap="square">
                <a:spAutoFit/>
              </a:bodyPr>
              <a:lstStyle/>
              <a:p>
                <a:pPr defTabSz="1219170">
                  <a:spcBef>
                    <a:spcPts val="800"/>
                  </a:spcBef>
                </a:pPr>
                <a:r>
                  <a:rPr lang="en-US" b="1" dirty="0">
                    <a:solidFill>
                      <a:srgbClr val="494C4F"/>
                    </a:solidFill>
                    <a:latin typeface="Georgia" panose="02040502050405020303" pitchFamily="18" charset="0"/>
                  </a:rPr>
                  <a:t>Supervised</a:t>
                </a:r>
                <a:endParaRPr lang="en-US" sz="1867" b="1" dirty="0">
                  <a:solidFill>
                    <a:srgbClr val="494C4F"/>
                  </a:solidFill>
                  <a:latin typeface="Georgia" panose="02040502050405020303" pitchFamily="18" charset="0"/>
                </a:endParaRPr>
              </a:p>
            </p:txBody>
          </p:sp>
        </p:grpSp>
        <p:grpSp>
          <p:nvGrpSpPr>
            <p:cNvPr id="30" name="Group 29">
              <a:extLst>
                <a:ext uri="{FF2B5EF4-FFF2-40B4-BE49-F238E27FC236}">
                  <a16:creationId xmlns:a16="http://schemas.microsoft.com/office/drawing/2014/main" id="{9B256A61-C9FA-BE1C-B645-C06EA6A4DAEB}"/>
                </a:ext>
              </a:extLst>
            </p:cNvPr>
            <p:cNvGrpSpPr/>
            <p:nvPr/>
          </p:nvGrpSpPr>
          <p:grpSpPr>
            <a:xfrm>
              <a:off x="4799718" y="972068"/>
              <a:ext cx="3732415" cy="2931525"/>
              <a:chOff x="5306158" y="600633"/>
              <a:chExt cx="3851520" cy="3025073"/>
            </a:xfrm>
          </p:grpSpPr>
          <p:grpSp>
            <p:nvGrpSpPr>
              <p:cNvPr id="31" name="Group 30">
                <a:extLst>
                  <a:ext uri="{FF2B5EF4-FFF2-40B4-BE49-F238E27FC236}">
                    <a16:creationId xmlns:a16="http://schemas.microsoft.com/office/drawing/2014/main" id="{57171CE6-CF34-AD27-BCAC-642889217E6B}"/>
                  </a:ext>
                </a:extLst>
              </p:cNvPr>
              <p:cNvGrpSpPr/>
              <p:nvPr/>
            </p:nvGrpSpPr>
            <p:grpSpPr>
              <a:xfrm>
                <a:off x="5306158" y="886696"/>
                <a:ext cx="3851520" cy="2739010"/>
                <a:chOff x="5334000" y="954309"/>
                <a:chExt cx="3851520" cy="2739010"/>
              </a:xfrm>
            </p:grpSpPr>
            <p:grpSp>
              <p:nvGrpSpPr>
                <p:cNvPr id="33" name="Group 32">
                  <a:extLst>
                    <a:ext uri="{FF2B5EF4-FFF2-40B4-BE49-F238E27FC236}">
                      <a16:creationId xmlns:a16="http://schemas.microsoft.com/office/drawing/2014/main" id="{5F5C7045-C157-EA48-CE1B-D6DFBDFCEF99}"/>
                    </a:ext>
                  </a:extLst>
                </p:cNvPr>
                <p:cNvGrpSpPr/>
                <p:nvPr/>
              </p:nvGrpSpPr>
              <p:grpSpPr>
                <a:xfrm>
                  <a:off x="5334000" y="954309"/>
                  <a:ext cx="3851520" cy="2739010"/>
                  <a:chOff x="5334000" y="954309"/>
                  <a:chExt cx="3851520" cy="2739010"/>
                </a:xfrm>
              </p:grpSpPr>
              <p:grpSp>
                <p:nvGrpSpPr>
                  <p:cNvPr id="36" name="Group 35">
                    <a:extLst>
                      <a:ext uri="{FF2B5EF4-FFF2-40B4-BE49-F238E27FC236}">
                        <a16:creationId xmlns:a16="http://schemas.microsoft.com/office/drawing/2014/main" id="{320E9FCD-0CA2-BEB8-A5EF-C855A3E43048}"/>
                      </a:ext>
                    </a:extLst>
                  </p:cNvPr>
                  <p:cNvGrpSpPr/>
                  <p:nvPr/>
                </p:nvGrpSpPr>
                <p:grpSpPr>
                  <a:xfrm>
                    <a:off x="5334000" y="954309"/>
                    <a:ext cx="3851520" cy="2739010"/>
                    <a:chOff x="5478700" y="1385161"/>
                    <a:chExt cx="6702781" cy="4917936"/>
                  </a:xfrm>
                </p:grpSpPr>
                <p:grpSp>
                  <p:nvGrpSpPr>
                    <p:cNvPr id="38" name="Group 37">
                      <a:extLst>
                        <a:ext uri="{FF2B5EF4-FFF2-40B4-BE49-F238E27FC236}">
                          <a16:creationId xmlns:a16="http://schemas.microsoft.com/office/drawing/2014/main" id="{1ED512BE-9512-F0E4-3889-0C14A7638C0E}"/>
                        </a:ext>
                      </a:extLst>
                    </p:cNvPr>
                    <p:cNvGrpSpPr/>
                    <p:nvPr/>
                  </p:nvGrpSpPr>
                  <p:grpSpPr>
                    <a:xfrm>
                      <a:off x="9207739" y="1385161"/>
                      <a:ext cx="2973742" cy="4917936"/>
                      <a:chOff x="9207739" y="1473047"/>
                      <a:chExt cx="2973742" cy="4917936"/>
                    </a:xfrm>
                  </p:grpSpPr>
                  <p:grpSp>
                    <p:nvGrpSpPr>
                      <p:cNvPr id="47" name="Group 46">
                        <a:extLst>
                          <a:ext uri="{FF2B5EF4-FFF2-40B4-BE49-F238E27FC236}">
                            <a16:creationId xmlns:a16="http://schemas.microsoft.com/office/drawing/2014/main" id="{2429C652-2295-BC18-3B2C-FDE840A41154}"/>
                          </a:ext>
                        </a:extLst>
                      </p:cNvPr>
                      <p:cNvGrpSpPr/>
                      <p:nvPr/>
                    </p:nvGrpSpPr>
                    <p:grpSpPr>
                      <a:xfrm>
                        <a:off x="9207739" y="1473047"/>
                        <a:ext cx="2687454" cy="1615716"/>
                        <a:chOff x="7804068" y="-1311508"/>
                        <a:chExt cx="2687454" cy="1615716"/>
                      </a:xfrm>
                    </p:grpSpPr>
                    <p:sp>
                      <p:nvSpPr>
                        <p:cNvPr id="53" name="TextBox 29">
                          <a:extLst>
                            <a:ext uri="{FF2B5EF4-FFF2-40B4-BE49-F238E27FC236}">
                              <a16:creationId xmlns:a16="http://schemas.microsoft.com/office/drawing/2014/main" id="{BD4AB060-E9B0-B5DE-9033-E1F11DF4103C}"/>
                            </a:ext>
                          </a:extLst>
                        </p:cNvPr>
                        <p:cNvSpPr txBox="1"/>
                        <p:nvPr/>
                      </p:nvSpPr>
                      <p:spPr>
                        <a:xfrm>
                          <a:off x="8226555" y="-1311508"/>
                          <a:ext cx="2264967" cy="161571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ts val="800"/>
                            </a:spcBef>
                          </a:pPr>
                          <a:r>
                            <a:rPr lang="en-US" sz="1400" b="1" dirty="0">
                              <a:solidFill>
                                <a:srgbClr val="494C4F"/>
                              </a:solidFill>
                              <a:latin typeface="Georgia" panose="02040502050405020303" pitchFamily="18" charset="0"/>
                            </a:rPr>
                            <a:t>Clustering</a:t>
                          </a:r>
                          <a:endParaRPr lang="en-US" sz="1600" b="1" dirty="0">
                            <a:solidFill>
                              <a:srgbClr val="494C4F"/>
                            </a:solidFill>
                            <a:latin typeface="Georgia" panose="02040502050405020303" pitchFamily="18" charset="0"/>
                          </a:endParaRPr>
                        </a:p>
                        <a:p>
                          <a:pPr defTabSz="1219170">
                            <a:spcBef>
                              <a:spcPts val="800"/>
                            </a:spcBef>
                          </a:pPr>
                          <a:r>
                            <a:rPr lang="en-GB" sz="1200" dirty="0">
                              <a:solidFill>
                                <a:srgbClr val="494C4F"/>
                              </a:solidFill>
                              <a:latin typeface="Georgia Pro Light" panose="02040302050405020303" pitchFamily="18" charset="0"/>
                            </a:rPr>
                            <a:t>Grouping unlabelled data together.</a:t>
                          </a:r>
                          <a:endParaRPr lang="en-US" sz="1200" dirty="0">
                            <a:solidFill>
                              <a:srgbClr val="494C4F"/>
                            </a:solidFill>
                            <a:latin typeface="Georgia Pro Light" panose="02040302050405020303" pitchFamily="18" charset="0"/>
                          </a:endParaRPr>
                        </a:p>
                      </p:txBody>
                    </p:sp>
                    <p:grpSp>
                      <p:nvGrpSpPr>
                        <p:cNvPr id="54" name="Group 53">
                          <a:extLst>
                            <a:ext uri="{FF2B5EF4-FFF2-40B4-BE49-F238E27FC236}">
                              <a16:creationId xmlns:a16="http://schemas.microsoft.com/office/drawing/2014/main" id="{039C5D2E-66FD-C529-B647-4F4851068FAC}"/>
                            </a:ext>
                          </a:extLst>
                        </p:cNvPr>
                        <p:cNvGrpSpPr/>
                        <p:nvPr/>
                      </p:nvGrpSpPr>
                      <p:grpSpPr>
                        <a:xfrm>
                          <a:off x="7804068" y="-1292715"/>
                          <a:ext cx="223569" cy="223571"/>
                          <a:chOff x="7693404" y="-2260419"/>
                          <a:chExt cx="324451" cy="324453"/>
                        </a:xfrm>
                      </p:grpSpPr>
                      <p:sp>
                        <p:nvSpPr>
                          <p:cNvPr id="55" name="Oval 54">
                            <a:extLst>
                              <a:ext uri="{FF2B5EF4-FFF2-40B4-BE49-F238E27FC236}">
                                <a16:creationId xmlns:a16="http://schemas.microsoft.com/office/drawing/2014/main" id="{35F40C1F-86C4-C5CE-2B1A-5DF4DF5D8C7F}"/>
                              </a:ext>
                            </a:extLst>
                          </p:cNvPr>
                          <p:cNvSpPr/>
                          <p:nvPr/>
                        </p:nvSpPr>
                        <p:spPr>
                          <a:xfrm>
                            <a:off x="7693404" y="-2260419"/>
                            <a:ext cx="324451" cy="324453"/>
                          </a:xfrm>
                          <a:prstGeom prst="ellipse">
                            <a:avLst/>
                          </a:prstGeom>
                          <a:solidFill>
                            <a:srgbClr val="FFC000"/>
                          </a:solidFill>
                          <a:ln>
                            <a:noFill/>
                          </a:ln>
                          <a:effectLst>
                            <a:outerShdw blurRad="177800" dist="63500" dir="54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endParaRPr lang="en-US">
                              <a:solidFill>
                                <a:srgbClr val="FFFFFF"/>
                              </a:solidFill>
                              <a:latin typeface="Calibri"/>
                            </a:endParaRPr>
                          </a:p>
                        </p:txBody>
                      </p:sp>
                      <p:sp>
                        <p:nvSpPr>
                          <p:cNvPr id="56" name="Isosceles Triangle 55">
                            <a:extLst>
                              <a:ext uri="{FF2B5EF4-FFF2-40B4-BE49-F238E27FC236}">
                                <a16:creationId xmlns:a16="http://schemas.microsoft.com/office/drawing/2014/main" id="{6AEA6D0F-FDAB-4D68-EE26-EAFF0877E06D}"/>
                              </a:ext>
                            </a:extLst>
                          </p:cNvPr>
                          <p:cNvSpPr/>
                          <p:nvPr/>
                        </p:nvSpPr>
                        <p:spPr>
                          <a:xfrm rot="5400000">
                            <a:off x="7814551" y="-2144559"/>
                            <a:ext cx="107574" cy="927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endParaRPr lang="en-US" sz="2400">
                              <a:solidFill>
                                <a:srgbClr val="FFFFFF"/>
                              </a:solidFill>
                              <a:latin typeface="Calibri"/>
                            </a:endParaRPr>
                          </a:p>
                        </p:txBody>
                      </p:sp>
                    </p:grpSp>
                  </p:grpSp>
                  <p:grpSp>
                    <p:nvGrpSpPr>
                      <p:cNvPr id="48" name="Group 47">
                        <a:extLst>
                          <a:ext uri="{FF2B5EF4-FFF2-40B4-BE49-F238E27FC236}">
                            <a16:creationId xmlns:a16="http://schemas.microsoft.com/office/drawing/2014/main" id="{355E996C-0887-0B96-5F01-F3F06E345283}"/>
                          </a:ext>
                        </a:extLst>
                      </p:cNvPr>
                      <p:cNvGrpSpPr/>
                      <p:nvPr/>
                    </p:nvGrpSpPr>
                    <p:grpSpPr>
                      <a:xfrm>
                        <a:off x="9207747" y="3406662"/>
                        <a:ext cx="2973734" cy="2984321"/>
                        <a:chOff x="7804076" y="-1311508"/>
                        <a:chExt cx="2973734" cy="2984321"/>
                      </a:xfrm>
                    </p:grpSpPr>
                    <p:sp>
                      <p:nvSpPr>
                        <p:cNvPr id="49" name="TextBox 34">
                          <a:extLst>
                            <a:ext uri="{FF2B5EF4-FFF2-40B4-BE49-F238E27FC236}">
                              <a16:creationId xmlns:a16="http://schemas.microsoft.com/office/drawing/2014/main" id="{6EE085E1-0CDC-FDAE-6BEF-B8FDD7BC50E9}"/>
                            </a:ext>
                          </a:extLst>
                        </p:cNvPr>
                        <p:cNvSpPr txBox="1"/>
                        <p:nvPr/>
                      </p:nvSpPr>
                      <p:spPr>
                        <a:xfrm>
                          <a:off x="8226554" y="-1311508"/>
                          <a:ext cx="2551256" cy="298432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ts val="800"/>
                            </a:spcBef>
                          </a:pPr>
                          <a:r>
                            <a:rPr lang="en-US" sz="1400" b="1" dirty="0">
                              <a:solidFill>
                                <a:srgbClr val="494C4F"/>
                              </a:solidFill>
                              <a:latin typeface="Georgia" panose="02040502050405020303" pitchFamily="18" charset="0"/>
                            </a:rPr>
                            <a:t>Association</a:t>
                          </a:r>
                          <a:endParaRPr lang="en-US" sz="1600" b="1" dirty="0">
                            <a:solidFill>
                              <a:srgbClr val="494C4F"/>
                            </a:solidFill>
                            <a:latin typeface="Georgia" panose="02040502050405020303" pitchFamily="18" charset="0"/>
                          </a:endParaRPr>
                        </a:p>
                        <a:p>
                          <a:pPr defTabSz="1219170">
                            <a:spcBef>
                              <a:spcPts val="800"/>
                            </a:spcBef>
                          </a:pPr>
                          <a:r>
                            <a:rPr lang="en-US" sz="1200" dirty="0">
                              <a:solidFill>
                                <a:srgbClr val="494C4F"/>
                              </a:solidFill>
                              <a:latin typeface="Georgia Pro Light" panose="02040302050405020303" pitchFamily="18" charset="0"/>
                            </a:rPr>
                            <a:t>Checks for the dependency of one data item on another data item and maps accordingly so that it can be more cost-effective.</a:t>
                          </a:r>
                        </a:p>
                      </p:txBody>
                    </p:sp>
                    <p:grpSp>
                      <p:nvGrpSpPr>
                        <p:cNvPr id="50" name="Group 49">
                          <a:extLst>
                            <a:ext uri="{FF2B5EF4-FFF2-40B4-BE49-F238E27FC236}">
                              <a16:creationId xmlns:a16="http://schemas.microsoft.com/office/drawing/2014/main" id="{7DF7A3BB-E7AB-3840-CA42-0AF9C8ED42E0}"/>
                            </a:ext>
                          </a:extLst>
                        </p:cNvPr>
                        <p:cNvGrpSpPr/>
                        <p:nvPr/>
                      </p:nvGrpSpPr>
                      <p:grpSpPr>
                        <a:xfrm>
                          <a:off x="7804076" y="-1292718"/>
                          <a:ext cx="223569" cy="223569"/>
                          <a:chOff x="7693416" y="-2260430"/>
                          <a:chExt cx="324451" cy="324451"/>
                        </a:xfrm>
                      </p:grpSpPr>
                      <p:sp>
                        <p:nvSpPr>
                          <p:cNvPr id="51" name="Oval 50">
                            <a:extLst>
                              <a:ext uri="{FF2B5EF4-FFF2-40B4-BE49-F238E27FC236}">
                                <a16:creationId xmlns:a16="http://schemas.microsoft.com/office/drawing/2014/main" id="{E281658F-3BF6-04AB-622F-718F72D7F3BE}"/>
                              </a:ext>
                            </a:extLst>
                          </p:cNvPr>
                          <p:cNvSpPr/>
                          <p:nvPr/>
                        </p:nvSpPr>
                        <p:spPr>
                          <a:xfrm>
                            <a:off x="7693416" y="-2260430"/>
                            <a:ext cx="324451" cy="324451"/>
                          </a:xfrm>
                          <a:prstGeom prst="ellipse">
                            <a:avLst/>
                          </a:prstGeom>
                          <a:solidFill>
                            <a:schemeClr val="accent6">
                              <a:lumMod val="65000"/>
                            </a:schemeClr>
                          </a:solidFill>
                          <a:ln>
                            <a:noFill/>
                          </a:ln>
                          <a:effectLst>
                            <a:outerShdw blurRad="177800" dist="63500" dir="54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endParaRPr lang="en-US">
                              <a:solidFill>
                                <a:srgbClr val="FFFFFF"/>
                              </a:solidFill>
                              <a:latin typeface="Calibri"/>
                            </a:endParaRPr>
                          </a:p>
                        </p:txBody>
                      </p:sp>
                      <p:sp>
                        <p:nvSpPr>
                          <p:cNvPr id="52" name="Isosceles Triangle 51">
                            <a:extLst>
                              <a:ext uri="{FF2B5EF4-FFF2-40B4-BE49-F238E27FC236}">
                                <a16:creationId xmlns:a16="http://schemas.microsoft.com/office/drawing/2014/main" id="{593CCD80-7E1B-616F-AC6F-23D6F174FC78}"/>
                              </a:ext>
                            </a:extLst>
                          </p:cNvPr>
                          <p:cNvSpPr/>
                          <p:nvPr/>
                        </p:nvSpPr>
                        <p:spPr>
                          <a:xfrm rot="5400000">
                            <a:off x="7814533" y="-2144560"/>
                            <a:ext cx="107574" cy="927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endParaRPr lang="en-US" sz="2400">
                              <a:solidFill>
                                <a:srgbClr val="FFFFFF"/>
                              </a:solidFill>
                              <a:latin typeface="Calibri"/>
                            </a:endParaRPr>
                          </a:p>
                        </p:txBody>
                      </p:sp>
                    </p:grpSp>
                  </p:grpSp>
                </p:grpSp>
                <p:grpSp>
                  <p:nvGrpSpPr>
                    <p:cNvPr id="39" name="Group 38">
                      <a:extLst>
                        <a:ext uri="{FF2B5EF4-FFF2-40B4-BE49-F238E27FC236}">
                          <a16:creationId xmlns:a16="http://schemas.microsoft.com/office/drawing/2014/main" id="{7A589FB6-118A-37B1-C43C-39955CE1C6C7}"/>
                        </a:ext>
                      </a:extLst>
                    </p:cNvPr>
                    <p:cNvGrpSpPr/>
                    <p:nvPr/>
                  </p:nvGrpSpPr>
                  <p:grpSpPr>
                    <a:xfrm>
                      <a:off x="5478700" y="1678721"/>
                      <a:ext cx="2705873" cy="3546745"/>
                      <a:chOff x="5382721" y="1211854"/>
                      <a:chExt cx="3384208" cy="4435880"/>
                    </a:xfrm>
                  </p:grpSpPr>
                  <p:sp>
                    <p:nvSpPr>
                      <p:cNvPr id="40" name="Freeform 44">
                        <a:extLst>
                          <a:ext uri="{FF2B5EF4-FFF2-40B4-BE49-F238E27FC236}">
                            <a16:creationId xmlns:a16="http://schemas.microsoft.com/office/drawing/2014/main" id="{81DAEE76-F774-E6C5-1289-F94D6884F8ED}"/>
                          </a:ext>
                        </a:extLst>
                      </p:cNvPr>
                      <p:cNvSpPr>
                        <a:spLocks/>
                      </p:cNvSpPr>
                      <p:nvPr/>
                    </p:nvSpPr>
                    <p:spPr bwMode="auto">
                      <a:xfrm rot="7200000">
                        <a:off x="6151962" y="3032767"/>
                        <a:ext cx="2771269" cy="2458665"/>
                      </a:xfrm>
                      <a:custGeom>
                        <a:avLst/>
                        <a:gdLst>
                          <a:gd name="connsiteX0" fmla="*/ 1214790 w 2430744"/>
                          <a:gd name="connsiteY0" fmla="*/ 0 h 2156551"/>
                          <a:gd name="connsiteX1" fmla="*/ 2424716 w 2430744"/>
                          <a:gd name="connsiteY1" fmla="*/ 306365 h 2156551"/>
                          <a:gd name="connsiteX2" fmla="*/ 2430744 w 2430744"/>
                          <a:gd name="connsiteY2" fmla="*/ 310027 h 2156551"/>
                          <a:gd name="connsiteX3" fmla="*/ 1977342 w 2430744"/>
                          <a:gd name="connsiteY3" fmla="*/ 1094831 h 2156551"/>
                          <a:gd name="connsiteX4" fmla="*/ 1974832 w 2430744"/>
                          <a:gd name="connsiteY4" fmla="*/ 1094831 h 2156551"/>
                          <a:gd name="connsiteX5" fmla="*/ 1482028 w 2430744"/>
                          <a:gd name="connsiteY5" fmla="*/ 1508851 h 2156551"/>
                          <a:gd name="connsiteX6" fmla="*/ 1482072 w 2430744"/>
                          <a:gd name="connsiteY6" fmla="*/ 1508851 h 2156551"/>
                          <a:gd name="connsiteX7" fmla="*/ 1482072 w 2430744"/>
                          <a:gd name="connsiteY7" fmla="*/ 2156551 h 2156551"/>
                          <a:gd name="connsiteX8" fmla="*/ 948672 w 2430744"/>
                          <a:gd name="connsiteY8" fmla="*/ 2156551 h 2156551"/>
                          <a:gd name="connsiteX9" fmla="*/ 948672 w 2430744"/>
                          <a:gd name="connsiteY9" fmla="*/ 1508851 h 2156551"/>
                          <a:gd name="connsiteX10" fmla="*/ 946176 w 2430744"/>
                          <a:gd name="connsiteY10" fmla="*/ 1508851 h 2156551"/>
                          <a:gd name="connsiteX11" fmla="*/ 453372 w 2430744"/>
                          <a:gd name="connsiteY11" fmla="*/ 1094831 h 2156551"/>
                          <a:gd name="connsiteX12" fmla="*/ 452830 w 2430744"/>
                          <a:gd name="connsiteY12" fmla="*/ 1094831 h 2156551"/>
                          <a:gd name="connsiteX13" fmla="*/ 0 w 2430744"/>
                          <a:gd name="connsiteY13" fmla="*/ 309320 h 2156551"/>
                          <a:gd name="connsiteX14" fmla="*/ 4864 w 2430744"/>
                          <a:gd name="connsiteY14" fmla="*/ 306365 h 2156551"/>
                          <a:gd name="connsiteX15" fmla="*/ 1214790 w 2430744"/>
                          <a:gd name="connsiteY15" fmla="*/ 0 h 21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30744" h="2156551">
                            <a:moveTo>
                              <a:pt x="1214790" y="0"/>
                            </a:moveTo>
                            <a:cubicBezTo>
                              <a:pt x="1652881" y="0"/>
                              <a:pt x="2065050" y="110982"/>
                              <a:pt x="2424716" y="306365"/>
                            </a:cubicBezTo>
                            <a:lnTo>
                              <a:pt x="2430744" y="310027"/>
                            </a:lnTo>
                            <a:lnTo>
                              <a:pt x="1977342" y="1094831"/>
                            </a:lnTo>
                            <a:lnTo>
                              <a:pt x="1974832" y="1094831"/>
                            </a:lnTo>
                            <a:lnTo>
                              <a:pt x="1482028" y="1508851"/>
                            </a:lnTo>
                            <a:lnTo>
                              <a:pt x="1482072" y="1508851"/>
                            </a:lnTo>
                            <a:lnTo>
                              <a:pt x="1482072" y="2156551"/>
                            </a:lnTo>
                            <a:lnTo>
                              <a:pt x="948672" y="2156551"/>
                            </a:lnTo>
                            <a:lnTo>
                              <a:pt x="948672" y="1508851"/>
                            </a:lnTo>
                            <a:lnTo>
                              <a:pt x="946176" y="1508851"/>
                            </a:lnTo>
                            <a:lnTo>
                              <a:pt x="453372" y="1094831"/>
                            </a:lnTo>
                            <a:lnTo>
                              <a:pt x="452830" y="1094831"/>
                            </a:lnTo>
                            <a:lnTo>
                              <a:pt x="0" y="309320"/>
                            </a:lnTo>
                            <a:lnTo>
                              <a:pt x="4864" y="306365"/>
                            </a:lnTo>
                            <a:cubicBezTo>
                              <a:pt x="364531" y="110982"/>
                              <a:pt x="776700" y="0"/>
                              <a:pt x="1214790" y="0"/>
                            </a:cubicBezTo>
                            <a:close/>
                          </a:path>
                        </a:pathLst>
                      </a:custGeom>
                      <a:solidFill>
                        <a:schemeClr val="accent6">
                          <a:lumMod val="65000"/>
                        </a:schemeClr>
                      </a:solidFill>
                      <a:ln>
                        <a:noFill/>
                      </a:ln>
                    </p:spPr>
                    <p:txBody>
                      <a:bodyPr vert="horz" wrap="square" lIns="121920" tIns="60960" rIns="121920" bIns="6096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srgbClr val="494C4F"/>
                          </a:solidFill>
                          <a:latin typeface="Calibri"/>
                        </a:endParaRPr>
                      </a:p>
                    </p:txBody>
                  </p:sp>
                  <p:sp>
                    <p:nvSpPr>
                      <p:cNvPr id="41" name="Rectangle 40">
                        <a:extLst>
                          <a:ext uri="{FF2B5EF4-FFF2-40B4-BE49-F238E27FC236}">
                            <a16:creationId xmlns:a16="http://schemas.microsoft.com/office/drawing/2014/main" id="{4410CAC6-144E-7B41-AE3B-3313FF02AA86}"/>
                          </a:ext>
                        </a:extLst>
                      </p:cNvPr>
                      <p:cNvSpPr/>
                      <p:nvPr/>
                    </p:nvSpPr>
                    <p:spPr>
                      <a:xfrm rot="7200000">
                        <a:off x="6488654" y="3462825"/>
                        <a:ext cx="608124" cy="738437"/>
                      </a:xfrm>
                      <a:prstGeom prst="rect">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endParaRPr lang="en-US" sz="2400">
                          <a:solidFill>
                            <a:srgbClr val="FFFFFF"/>
                          </a:solidFill>
                          <a:latin typeface="Calibri"/>
                        </a:endParaRPr>
                      </a:p>
                    </p:txBody>
                  </p:sp>
                  <p:sp>
                    <p:nvSpPr>
                      <p:cNvPr id="42" name="Trapezoid 41">
                        <a:extLst>
                          <a:ext uri="{FF2B5EF4-FFF2-40B4-BE49-F238E27FC236}">
                            <a16:creationId xmlns:a16="http://schemas.microsoft.com/office/drawing/2014/main" id="{5B3C558B-183A-70AF-CEC9-18DF09E689F7}"/>
                          </a:ext>
                        </a:extLst>
                      </p:cNvPr>
                      <p:cNvSpPr/>
                      <p:nvPr/>
                    </p:nvSpPr>
                    <p:spPr>
                      <a:xfrm rot="18000000">
                        <a:off x="6450283" y="3897393"/>
                        <a:ext cx="1734603" cy="472021"/>
                      </a:xfrm>
                      <a:prstGeom prst="trapezoid">
                        <a:avLst>
                          <a:gd name="adj" fmla="val 119029"/>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endParaRPr lang="en-US" sz="2400">
                          <a:solidFill>
                            <a:srgbClr val="FFFFFF"/>
                          </a:solidFill>
                          <a:latin typeface="Calibri"/>
                        </a:endParaRPr>
                      </a:p>
                    </p:txBody>
                  </p:sp>
                  <p:sp>
                    <p:nvSpPr>
                      <p:cNvPr id="43" name="Freeform 49">
                        <a:extLst>
                          <a:ext uri="{FF2B5EF4-FFF2-40B4-BE49-F238E27FC236}">
                            <a16:creationId xmlns:a16="http://schemas.microsoft.com/office/drawing/2014/main" id="{E0B9FC5A-672B-ECA4-2BF7-130FBCA591B1}"/>
                          </a:ext>
                        </a:extLst>
                      </p:cNvPr>
                      <p:cNvSpPr>
                        <a:spLocks/>
                      </p:cNvSpPr>
                      <p:nvPr/>
                    </p:nvSpPr>
                    <p:spPr bwMode="auto">
                      <a:xfrm rot="3600000">
                        <a:off x="6151962" y="1368156"/>
                        <a:ext cx="2771269" cy="2458665"/>
                      </a:xfrm>
                      <a:custGeom>
                        <a:avLst/>
                        <a:gdLst>
                          <a:gd name="connsiteX0" fmla="*/ 1214790 w 2430744"/>
                          <a:gd name="connsiteY0" fmla="*/ 0 h 2156551"/>
                          <a:gd name="connsiteX1" fmla="*/ 2424716 w 2430744"/>
                          <a:gd name="connsiteY1" fmla="*/ 306365 h 2156551"/>
                          <a:gd name="connsiteX2" fmla="*/ 2430744 w 2430744"/>
                          <a:gd name="connsiteY2" fmla="*/ 310027 h 2156551"/>
                          <a:gd name="connsiteX3" fmla="*/ 1977342 w 2430744"/>
                          <a:gd name="connsiteY3" fmla="*/ 1094831 h 2156551"/>
                          <a:gd name="connsiteX4" fmla="*/ 1974832 w 2430744"/>
                          <a:gd name="connsiteY4" fmla="*/ 1094831 h 2156551"/>
                          <a:gd name="connsiteX5" fmla="*/ 1482028 w 2430744"/>
                          <a:gd name="connsiteY5" fmla="*/ 1508851 h 2156551"/>
                          <a:gd name="connsiteX6" fmla="*/ 1482072 w 2430744"/>
                          <a:gd name="connsiteY6" fmla="*/ 1508851 h 2156551"/>
                          <a:gd name="connsiteX7" fmla="*/ 1482072 w 2430744"/>
                          <a:gd name="connsiteY7" fmla="*/ 2156551 h 2156551"/>
                          <a:gd name="connsiteX8" fmla="*/ 948672 w 2430744"/>
                          <a:gd name="connsiteY8" fmla="*/ 2156551 h 2156551"/>
                          <a:gd name="connsiteX9" fmla="*/ 948672 w 2430744"/>
                          <a:gd name="connsiteY9" fmla="*/ 1508851 h 2156551"/>
                          <a:gd name="connsiteX10" fmla="*/ 946176 w 2430744"/>
                          <a:gd name="connsiteY10" fmla="*/ 1508851 h 2156551"/>
                          <a:gd name="connsiteX11" fmla="*/ 453372 w 2430744"/>
                          <a:gd name="connsiteY11" fmla="*/ 1094831 h 2156551"/>
                          <a:gd name="connsiteX12" fmla="*/ 452830 w 2430744"/>
                          <a:gd name="connsiteY12" fmla="*/ 1094831 h 2156551"/>
                          <a:gd name="connsiteX13" fmla="*/ 0 w 2430744"/>
                          <a:gd name="connsiteY13" fmla="*/ 309320 h 2156551"/>
                          <a:gd name="connsiteX14" fmla="*/ 4864 w 2430744"/>
                          <a:gd name="connsiteY14" fmla="*/ 306365 h 2156551"/>
                          <a:gd name="connsiteX15" fmla="*/ 1214790 w 2430744"/>
                          <a:gd name="connsiteY15" fmla="*/ 0 h 21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30744" h="2156551">
                            <a:moveTo>
                              <a:pt x="1214790" y="0"/>
                            </a:moveTo>
                            <a:cubicBezTo>
                              <a:pt x="1652881" y="0"/>
                              <a:pt x="2065050" y="110982"/>
                              <a:pt x="2424716" y="306365"/>
                            </a:cubicBezTo>
                            <a:lnTo>
                              <a:pt x="2430744" y="310027"/>
                            </a:lnTo>
                            <a:lnTo>
                              <a:pt x="1977342" y="1094831"/>
                            </a:lnTo>
                            <a:lnTo>
                              <a:pt x="1974832" y="1094831"/>
                            </a:lnTo>
                            <a:lnTo>
                              <a:pt x="1482028" y="1508851"/>
                            </a:lnTo>
                            <a:lnTo>
                              <a:pt x="1482072" y="1508851"/>
                            </a:lnTo>
                            <a:lnTo>
                              <a:pt x="1482072" y="2156551"/>
                            </a:lnTo>
                            <a:lnTo>
                              <a:pt x="948672" y="2156551"/>
                            </a:lnTo>
                            <a:lnTo>
                              <a:pt x="948672" y="1508851"/>
                            </a:lnTo>
                            <a:lnTo>
                              <a:pt x="946176" y="1508851"/>
                            </a:lnTo>
                            <a:lnTo>
                              <a:pt x="453372" y="1094831"/>
                            </a:lnTo>
                            <a:lnTo>
                              <a:pt x="452830" y="1094831"/>
                            </a:lnTo>
                            <a:lnTo>
                              <a:pt x="0" y="309320"/>
                            </a:lnTo>
                            <a:lnTo>
                              <a:pt x="4864" y="306365"/>
                            </a:lnTo>
                            <a:cubicBezTo>
                              <a:pt x="364531" y="110982"/>
                              <a:pt x="776700" y="0"/>
                              <a:pt x="1214790" y="0"/>
                            </a:cubicBezTo>
                            <a:close/>
                          </a:path>
                        </a:pathLst>
                      </a:custGeom>
                      <a:solidFill>
                        <a:srgbClr val="FFC000"/>
                      </a:solidFill>
                      <a:ln>
                        <a:noFill/>
                      </a:ln>
                    </p:spPr>
                    <p:txBody>
                      <a:bodyPr vert="horz" wrap="square" lIns="121920" tIns="60960" rIns="121920" bIns="6096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srgbClr val="494C4F"/>
                          </a:solidFill>
                          <a:latin typeface="Calibri"/>
                        </a:endParaRPr>
                      </a:p>
                    </p:txBody>
                  </p:sp>
                  <p:sp>
                    <p:nvSpPr>
                      <p:cNvPr id="44" name="Rectangle 43">
                        <a:extLst>
                          <a:ext uri="{FF2B5EF4-FFF2-40B4-BE49-F238E27FC236}">
                            <a16:creationId xmlns:a16="http://schemas.microsoft.com/office/drawing/2014/main" id="{7EFA63CB-9D5C-5124-83AB-2A0519A81420}"/>
                          </a:ext>
                        </a:extLst>
                      </p:cNvPr>
                      <p:cNvSpPr/>
                      <p:nvPr/>
                    </p:nvSpPr>
                    <p:spPr>
                      <a:xfrm rot="3600000">
                        <a:off x="6488654" y="2658326"/>
                        <a:ext cx="608124" cy="738437"/>
                      </a:xfrm>
                      <a:prstGeom prst="rect">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endParaRPr lang="en-US" sz="2400">
                          <a:solidFill>
                            <a:srgbClr val="FFFFFF"/>
                          </a:solidFill>
                          <a:latin typeface="Calibri"/>
                        </a:endParaRPr>
                      </a:p>
                    </p:txBody>
                  </p:sp>
                  <p:sp>
                    <p:nvSpPr>
                      <p:cNvPr id="45" name="Trapezoid 44">
                        <a:extLst>
                          <a:ext uri="{FF2B5EF4-FFF2-40B4-BE49-F238E27FC236}">
                            <a16:creationId xmlns:a16="http://schemas.microsoft.com/office/drawing/2014/main" id="{318F689C-247C-1455-C5B6-F0985DD5DDF5}"/>
                          </a:ext>
                        </a:extLst>
                      </p:cNvPr>
                      <p:cNvSpPr/>
                      <p:nvPr/>
                    </p:nvSpPr>
                    <p:spPr>
                      <a:xfrm rot="14400000">
                        <a:off x="6448835" y="2487666"/>
                        <a:ext cx="1734603" cy="472021"/>
                      </a:xfrm>
                      <a:prstGeom prst="trapezoid">
                        <a:avLst>
                          <a:gd name="adj" fmla="val 119029"/>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endParaRPr lang="en-US" sz="2400">
                          <a:solidFill>
                            <a:srgbClr val="FFFFFF"/>
                          </a:solidFill>
                          <a:latin typeface="Calibri"/>
                        </a:endParaRPr>
                      </a:p>
                    </p:txBody>
                  </p:sp>
                  <p:sp>
                    <p:nvSpPr>
                      <p:cNvPr id="46" name="Oval 45">
                        <a:extLst>
                          <a:ext uri="{FF2B5EF4-FFF2-40B4-BE49-F238E27FC236}">
                            <a16:creationId xmlns:a16="http://schemas.microsoft.com/office/drawing/2014/main" id="{8CB5A74F-146F-10CF-3FD9-48A7A9BBA440}"/>
                          </a:ext>
                        </a:extLst>
                      </p:cNvPr>
                      <p:cNvSpPr/>
                      <p:nvPr/>
                    </p:nvSpPr>
                    <p:spPr>
                      <a:xfrm>
                        <a:off x="5382721" y="2716514"/>
                        <a:ext cx="1426561" cy="1426559"/>
                      </a:xfrm>
                      <a:prstGeom prst="ellipse">
                        <a:avLst/>
                      </a:prstGeom>
                      <a:solidFill>
                        <a:schemeClr val="bg2">
                          <a:lumMod val="9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endParaRPr lang="en-US" sz="2400" dirty="0">
                          <a:solidFill>
                            <a:srgbClr val="FFFFFF"/>
                          </a:solidFill>
                          <a:latin typeface="Calibri"/>
                        </a:endParaRPr>
                      </a:p>
                    </p:txBody>
                  </p:sp>
                </p:grpSp>
              </p:grpSp>
              <p:pic>
                <p:nvPicPr>
                  <p:cNvPr id="37" name="Picture 36" descr="A book with a chip on it&#10;&#10;Description automatically generated">
                    <a:extLst>
                      <a:ext uri="{FF2B5EF4-FFF2-40B4-BE49-F238E27FC236}">
                        <a16:creationId xmlns:a16="http://schemas.microsoft.com/office/drawing/2014/main" id="{BED71EAE-FDF0-A1E2-6FF4-D9CD118A8A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09879" y="1859761"/>
                    <a:ext cx="522257" cy="522257"/>
                  </a:xfrm>
                  <a:prstGeom prst="rect">
                    <a:avLst/>
                  </a:prstGeom>
                </p:spPr>
              </p:pic>
            </p:grpSp>
            <p:pic>
              <p:nvPicPr>
                <p:cNvPr id="34" name="Picture 33" descr="A graph with circles and arrows&#10;&#10;Description automatically generated">
                  <a:extLst>
                    <a:ext uri="{FF2B5EF4-FFF2-40B4-BE49-F238E27FC236}">
                      <a16:creationId xmlns:a16="http://schemas.microsoft.com/office/drawing/2014/main" id="{FCAC224E-04E2-4E62-E243-2979C45B95D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9860000">
                  <a:off x="6351082" y="1331282"/>
                  <a:ext cx="429217" cy="429217"/>
                </a:xfrm>
                <a:prstGeom prst="rect">
                  <a:avLst/>
                </a:prstGeom>
              </p:spPr>
            </p:pic>
            <p:pic>
              <p:nvPicPr>
                <p:cNvPr id="35" name="Picture 34" descr="A group of people in a circle&#10;&#10;Description automatically generated">
                  <a:extLst>
                    <a:ext uri="{FF2B5EF4-FFF2-40B4-BE49-F238E27FC236}">
                      <a16:creationId xmlns:a16="http://schemas.microsoft.com/office/drawing/2014/main" id="{2208388D-F01D-9B3E-210F-5F0A9CA025D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740000">
                  <a:off x="6359026" y="2426749"/>
                  <a:ext cx="394578" cy="394578"/>
                </a:xfrm>
                <a:prstGeom prst="rect">
                  <a:avLst/>
                </a:prstGeom>
              </p:spPr>
            </p:pic>
          </p:grpSp>
          <p:sp>
            <p:nvSpPr>
              <p:cNvPr id="32" name="TextBox 31">
                <a:extLst>
                  <a:ext uri="{FF2B5EF4-FFF2-40B4-BE49-F238E27FC236}">
                    <a16:creationId xmlns:a16="http://schemas.microsoft.com/office/drawing/2014/main" id="{C282673B-DB1A-6F25-A516-71443B963935}"/>
                  </a:ext>
                </a:extLst>
              </p:cNvPr>
              <p:cNvSpPr txBox="1"/>
              <p:nvPr/>
            </p:nvSpPr>
            <p:spPr>
              <a:xfrm>
                <a:off x="6315274" y="600633"/>
                <a:ext cx="1710471" cy="317598"/>
              </a:xfrm>
              <a:prstGeom prst="rect">
                <a:avLst/>
              </a:prstGeom>
              <a:noFill/>
            </p:spPr>
            <p:txBody>
              <a:bodyPr wrap="square">
                <a:spAutoFit/>
              </a:bodyPr>
              <a:lstStyle/>
              <a:p>
                <a:pPr defTabSz="1219170">
                  <a:spcBef>
                    <a:spcPts val="800"/>
                  </a:spcBef>
                </a:pPr>
                <a:r>
                  <a:rPr lang="en-US" b="1" dirty="0">
                    <a:solidFill>
                      <a:srgbClr val="494C4F"/>
                    </a:solidFill>
                    <a:latin typeface="Georgia" panose="02040502050405020303" pitchFamily="18" charset="0"/>
                  </a:rPr>
                  <a:t>Un-Supervised</a:t>
                </a:r>
              </a:p>
            </p:txBody>
          </p:sp>
        </p:grpSp>
        <p:grpSp>
          <p:nvGrpSpPr>
            <p:cNvPr id="57" name="Group 56">
              <a:extLst>
                <a:ext uri="{FF2B5EF4-FFF2-40B4-BE49-F238E27FC236}">
                  <a16:creationId xmlns:a16="http://schemas.microsoft.com/office/drawing/2014/main" id="{F0D45F7F-1ADD-FD9B-C55F-130EC4454FA5}"/>
                </a:ext>
              </a:extLst>
            </p:cNvPr>
            <p:cNvGrpSpPr/>
            <p:nvPr/>
          </p:nvGrpSpPr>
          <p:grpSpPr>
            <a:xfrm>
              <a:off x="1588142" y="2838926"/>
              <a:ext cx="5566385" cy="1777525"/>
              <a:chOff x="1875404" y="3007121"/>
              <a:chExt cx="5952250" cy="1900743"/>
            </a:xfrm>
          </p:grpSpPr>
          <p:grpSp>
            <p:nvGrpSpPr>
              <p:cNvPr id="58" name="Group 57">
                <a:extLst>
                  <a:ext uri="{FF2B5EF4-FFF2-40B4-BE49-F238E27FC236}">
                    <a16:creationId xmlns:a16="http://schemas.microsoft.com/office/drawing/2014/main" id="{072A6B7D-2386-DFD1-EAB4-E0B567660A2F}"/>
                  </a:ext>
                </a:extLst>
              </p:cNvPr>
              <p:cNvGrpSpPr/>
              <p:nvPr/>
            </p:nvGrpSpPr>
            <p:grpSpPr>
              <a:xfrm>
                <a:off x="1875404" y="3320995"/>
                <a:ext cx="5952250" cy="1586869"/>
                <a:chOff x="2007075" y="3320086"/>
                <a:chExt cx="5952250" cy="1586869"/>
              </a:xfrm>
            </p:grpSpPr>
            <p:grpSp>
              <p:nvGrpSpPr>
                <p:cNvPr id="60" name="Group 59">
                  <a:extLst>
                    <a:ext uri="{FF2B5EF4-FFF2-40B4-BE49-F238E27FC236}">
                      <a16:creationId xmlns:a16="http://schemas.microsoft.com/office/drawing/2014/main" id="{6AFB6165-7459-A9F8-39C3-111C1B51593A}"/>
                    </a:ext>
                  </a:extLst>
                </p:cNvPr>
                <p:cNvGrpSpPr/>
                <p:nvPr/>
              </p:nvGrpSpPr>
              <p:grpSpPr>
                <a:xfrm>
                  <a:off x="2007075" y="3320086"/>
                  <a:ext cx="5952250" cy="1586869"/>
                  <a:chOff x="2007075" y="3320086"/>
                  <a:chExt cx="5952250" cy="1586869"/>
                </a:xfrm>
              </p:grpSpPr>
              <p:grpSp>
                <p:nvGrpSpPr>
                  <p:cNvPr id="63" name="Group 62">
                    <a:extLst>
                      <a:ext uri="{FF2B5EF4-FFF2-40B4-BE49-F238E27FC236}">
                        <a16:creationId xmlns:a16="http://schemas.microsoft.com/office/drawing/2014/main" id="{BD0BF7A7-ECA2-53C7-EE27-048EBEA71E62}"/>
                      </a:ext>
                    </a:extLst>
                  </p:cNvPr>
                  <p:cNvGrpSpPr/>
                  <p:nvPr/>
                </p:nvGrpSpPr>
                <p:grpSpPr>
                  <a:xfrm>
                    <a:off x="2007075" y="3320086"/>
                    <a:ext cx="5952250" cy="1586869"/>
                    <a:chOff x="1909165" y="3119907"/>
                    <a:chExt cx="5952250" cy="1586869"/>
                  </a:xfrm>
                </p:grpSpPr>
                <p:grpSp>
                  <p:nvGrpSpPr>
                    <p:cNvPr id="385" name="Group 384">
                      <a:extLst>
                        <a:ext uri="{FF2B5EF4-FFF2-40B4-BE49-F238E27FC236}">
                          <a16:creationId xmlns:a16="http://schemas.microsoft.com/office/drawing/2014/main" id="{E298575A-27E2-BDA1-A6C5-4D8A600BCAF3}"/>
                        </a:ext>
                      </a:extLst>
                    </p:cNvPr>
                    <p:cNvGrpSpPr/>
                    <p:nvPr/>
                  </p:nvGrpSpPr>
                  <p:grpSpPr>
                    <a:xfrm rot="16200000">
                      <a:off x="4161908" y="2924372"/>
                      <a:ext cx="1586869" cy="1977940"/>
                      <a:chOff x="3425072" y="1211854"/>
                      <a:chExt cx="3384209" cy="4435880"/>
                    </a:xfrm>
                  </p:grpSpPr>
                  <p:sp>
                    <p:nvSpPr>
                      <p:cNvPr id="392" name="Freeform 29">
                        <a:extLst>
                          <a:ext uri="{FF2B5EF4-FFF2-40B4-BE49-F238E27FC236}">
                            <a16:creationId xmlns:a16="http://schemas.microsoft.com/office/drawing/2014/main" id="{9BA40CD3-1AF1-94D4-ED83-D25EF539F407}"/>
                          </a:ext>
                        </a:extLst>
                      </p:cNvPr>
                      <p:cNvSpPr>
                        <a:spLocks/>
                      </p:cNvSpPr>
                      <p:nvPr/>
                    </p:nvSpPr>
                    <p:spPr bwMode="auto">
                      <a:xfrm rot="18000000">
                        <a:off x="3268770" y="1368156"/>
                        <a:ext cx="2771269" cy="2458665"/>
                      </a:xfrm>
                      <a:custGeom>
                        <a:avLst/>
                        <a:gdLst>
                          <a:gd name="connsiteX0" fmla="*/ 1214790 w 2430744"/>
                          <a:gd name="connsiteY0" fmla="*/ 0 h 2156551"/>
                          <a:gd name="connsiteX1" fmla="*/ 2424716 w 2430744"/>
                          <a:gd name="connsiteY1" fmla="*/ 306365 h 2156551"/>
                          <a:gd name="connsiteX2" fmla="*/ 2430744 w 2430744"/>
                          <a:gd name="connsiteY2" fmla="*/ 310027 h 2156551"/>
                          <a:gd name="connsiteX3" fmla="*/ 1977342 w 2430744"/>
                          <a:gd name="connsiteY3" fmla="*/ 1094831 h 2156551"/>
                          <a:gd name="connsiteX4" fmla="*/ 1974832 w 2430744"/>
                          <a:gd name="connsiteY4" fmla="*/ 1094831 h 2156551"/>
                          <a:gd name="connsiteX5" fmla="*/ 1482028 w 2430744"/>
                          <a:gd name="connsiteY5" fmla="*/ 1508851 h 2156551"/>
                          <a:gd name="connsiteX6" fmla="*/ 1482072 w 2430744"/>
                          <a:gd name="connsiteY6" fmla="*/ 1508851 h 2156551"/>
                          <a:gd name="connsiteX7" fmla="*/ 1482072 w 2430744"/>
                          <a:gd name="connsiteY7" fmla="*/ 2156551 h 2156551"/>
                          <a:gd name="connsiteX8" fmla="*/ 948672 w 2430744"/>
                          <a:gd name="connsiteY8" fmla="*/ 2156551 h 2156551"/>
                          <a:gd name="connsiteX9" fmla="*/ 948672 w 2430744"/>
                          <a:gd name="connsiteY9" fmla="*/ 1508851 h 2156551"/>
                          <a:gd name="connsiteX10" fmla="*/ 946176 w 2430744"/>
                          <a:gd name="connsiteY10" fmla="*/ 1508851 h 2156551"/>
                          <a:gd name="connsiteX11" fmla="*/ 453372 w 2430744"/>
                          <a:gd name="connsiteY11" fmla="*/ 1094831 h 2156551"/>
                          <a:gd name="connsiteX12" fmla="*/ 452830 w 2430744"/>
                          <a:gd name="connsiteY12" fmla="*/ 1094831 h 2156551"/>
                          <a:gd name="connsiteX13" fmla="*/ 0 w 2430744"/>
                          <a:gd name="connsiteY13" fmla="*/ 309320 h 2156551"/>
                          <a:gd name="connsiteX14" fmla="*/ 4864 w 2430744"/>
                          <a:gd name="connsiteY14" fmla="*/ 306365 h 2156551"/>
                          <a:gd name="connsiteX15" fmla="*/ 1214790 w 2430744"/>
                          <a:gd name="connsiteY15" fmla="*/ 0 h 21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30744" h="2156551">
                            <a:moveTo>
                              <a:pt x="1214790" y="0"/>
                            </a:moveTo>
                            <a:cubicBezTo>
                              <a:pt x="1652881" y="0"/>
                              <a:pt x="2065050" y="110982"/>
                              <a:pt x="2424716" y="306365"/>
                            </a:cubicBezTo>
                            <a:lnTo>
                              <a:pt x="2430744" y="310027"/>
                            </a:lnTo>
                            <a:lnTo>
                              <a:pt x="1977342" y="1094831"/>
                            </a:lnTo>
                            <a:lnTo>
                              <a:pt x="1974832" y="1094831"/>
                            </a:lnTo>
                            <a:lnTo>
                              <a:pt x="1482028" y="1508851"/>
                            </a:lnTo>
                            <a:lnTo>
                              <a:pt x="1482072" y="1508851"/>
                            </a:lnTo>
                            <a:lnTo>
                              <a:pt x="1482072" y="2156551"/>
                            </a:lnTo>
                            <a:lnTo>
                              <a:pt x="948672" y="2156551"/>
                            </a:lnTo>
                            <a:lnTo>
                              <a:pt x="948672" y="1508851"/>
                            </a:lnTo>
                            <a:lnTo>
                              <a:pt x="946176" y="1508851"/>
                            </a:lnTo>
                            <a:lnTo>
                              <a:pt x="453372" y="1094831"/>
                            </a:lnTo>
                            <a:lnTo>
                              <a:pt x="452830" y="1094831"/>
                            </a:lnTo>
                            <a:lnTo>
                              <a:pt x="0" y="309320"/>
                            </a:lnTo>
                            <a:lnTo>
                              <a:pt x="4864" y="306365"/>
                            </a:lnTo>
                            <a:cubicBezTo>
                              <a:pt x="364531" y="110982"/>
                              <a:pt x="776700" y="0"/>
                              <a:pt x="1214790" y="0"/>
                            </a:cubicBezTo>
                            <a:close/>
                          </a:path>
                        </a:pathLst>
                      </a:custGeom>
                      <a:solidFill>
                        <a:srgbClr val="A1D469"/>
                      </a:solidFill>
                      <a:ln>
                        <a:noFill/>
                      </a:ln>
                    </p:spPr>
                    <p:txBody>
                      <a:bodyPr vert="horz" wrap="square" lIns="121920" tIns="60960" rIns="121920" bIns="6096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srgbClr val="494C4F"/>
                          </a:solidFill>
                          <a:latin typeface="Calibri"/>
                        </a:endParaRPr>
                      </a:p>
                    </p:txBody>
                  </p:sp>
                  <p:sp>
                    <p:nvSpPr>
                      <p:cNvPr id="393" name="Rectangle 392">
                        <a:extLst>
                          <a:ext uri="{FF2B5EF4-FFF2-40B4-BE49-F238E27FC236}">
                            <a16:creationId xmlns:a16="http://schemas.microsoft.com/office/drawing/2014/main" id="{019EAF99-200C-B3E5-69C1-CF31A3648F0B}"/>
                          </a:ext>
                        </a:extLst>
                      </p:cNvPr>
                      <p:cNvSpPr/>
                      <p:nvPr/>
                    </p:nvSpPr>
                    <p:spPr>
                      <a:xfrm rot="18000000">
                        <a:off x="5095223" y="2658326"/>
                        <a:ext cx="608124" cy="738437"/>
                      </a:xfrm>
                      <a:prstGeom prst="rect">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endParaRPr lang="en-US" sz="2400">
                          <a:solidFill>
                            <a:srgbClr val="FFFFFF"/>
                          </a:solidFill>
                          <a:latin typeface="Calibri"/>
                        </a:endParaRPr>
                      </a:p>
                    </p:txBody>
                  </p:sp>
                  <p:sp>
                    <p:nvSpPr>
                      <p:cNvPr id="394" name="Trapezoid 393">
                        <a:extLst>
                          <a:ext uri="{FF2B5EF4-FFF2-40B4-BE49-F238E27FC236}">
                            <a16:creationId xmlns:a16="http://schemas.microsoft.com/office/drawing/2014/main" id="{79C88B27-6E24-E166-A979-321561F3E55F}"/>
                          </a:ext>
                        </a:extLst>
                      </p:cNvPr>
                      <p:cNvSpPr/>
                      <p:nvPr/>
                    </p:nvSpPr>
                    <p:spPr>
                      <a:xfrm rot="7200000">
                        <a:off x="4007115" y="2490174"/>
                        <a:ext cx="1734603" cy="472021"/>
                      </a:xfrm>
                      <a:prstGeom prst="trapezoid">
                        <a:avLst>
                          <a:gd name="adj" fmla="val 119029"/>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endParaRPr lang="en-US" sz="2400">
                          <a:solidFill>
                            <a:srgbClr val="FFFFFF"/>
                          </a:solidFill>
                          <a:latin typeface="Calibri"/>
                        </a:endParaRPr>
                      </a:p>
                    </p:txBody>
                  </p:sp>
                  <p:sp>
                    <p:nvSpPr>
                      <p:cNvPr id="395" name="Freeform 34">
                        <a:extLst>
                          <a:ext uri="{FF2B5EF4-FFF2-40B4-BE49-F238E27FC236}">
                            <a16:creationId xmlns:a16="http://schemas.microsoft.com/office/drawing/2014/main" id="{668034DB-5B78-9D7F-3116-EC9720EEE060}"/>
                          </a:ext>
                        </a:extLst>
                      </p:cNvPr>
                      <p:cNvSpPr>
                        <a:spLocks/>
                      </p:cNvSpPr>
                      <p:nvPr/>
                    </p:nvSpPr>
                    <p:spPr bwMode="auto">
                      <a:xfrm rot="14400000">
                        <a:off x="3268770" y="3032767"/>
                        <a:ext cx="2771269" cy="2458665"/>
                      </a:xfrm>
                      <a:custGeom>
                        <a:avLst/>
                        <a:gdLst>
                          <a:gd name="connsiteX0" fmla="*/ 1214790 w 2430744"/>
                          <a:gd name="connsiteY0" fmla="*/ 0 h 2156551"/>
                          <a:gd name="connsiteX1" fmla="*/ 2424716 w 2430744"/>
                          <a:gd name="connsiteY1" fmla="*/ 306365 h 2156551"/>
                          <a:gd name="connsiteX2" fmla="*/ 2430744 w 2430744"/>
                          <a:gd name="connsiteY2" fmla="*/ 310027 h 2156551"/>
                          <a:gd name="connsiteX3" fmla="*/ 1977342 w 2430744"/>
                          <a:gd name="connsiteY3" fmla="*/ 1094831 h 2156551"/>
                          <a:gd name="connsiteX4" fmla="*/ 1974832 w 2430744"/>
                          <a:gd name="connsiteY4" fmla="*/ 1094831 h 2156551"/>
                          <a:gd name="connsiteX5" fmla="*/ 1482028 w 2430744"/>
                          <a:gd name="connsiteY5" fmla="*/ 1508851 h 2156551"/>
                          <a:gd name="connsiteX6" fmla="*/ 1482072 w 2430744"/>
                          <a:gd name="connsiteY6" fmla="*/ 1508851 h 2156551"/>
                          <a:gd name="connsiteX7" fmla="*/ 1482072 w 2430744"/>
                          <a:gd name="connsiteY7" fmla="*/ 2156551 h 2156551"/>
                          <a:gd name="connsiteX8" fmla="*/ 948672 w 2430744"/>
                          <a:gd name="connsiteY8" fmla="*/ 2156551 h 2156551"/>
                          <a:gd name="connsiteX9" fmla="*/ 948672 w 2430744"/>
                          <a:gd name="connsiteY9" fmla="*/ 1508851 h 2156551"/>
                          <a:gd name="connsiteX10" fmla="*/ 946176 w 2430744"/>
                          <a:gd name="connsiteY10" fmla="*/ 1508851 h 2156551"/>
                          <a:gd name="connsiteX11" fmla="*/ 453372 w 2430744"/>
                          <a:gd name="connsiteY11" fmla="*/ 1094831 h 2156551"/>
                          <a:gd name="connsiteX12" fmla="*/ 452830 w 2430744"/>
                          <a:gd name="connsiteY12" fmla="*/ 1094831 h 2156551"/>
                          <a:gd name="connsiteX13" fmla="*/ 0 w 2430744"/>
                          <a:gd name="connsiteY13" fmla="*/ 309320 h 2156551"/>
                          <a:gd name="connsiteX14" fmla="*/ 4864 w 2430744"/>
                          <a:gd name="connsiteY14" fmla="*/ 306365 h 2156551"/>
                          <a:gd name="connsiteX15" fmla="*/ 1214790 w 2430744"/>
                          <a:gd name="connsiteY15" fmla="*/ 0 h 21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30744" h="2156551">
                            <a:moveTo>
                              <a:pt x="1214790" y="0"/>
                            </a:moveTo>
                            <a:cubicBezTo>
                              <a:pt x="1652881" y="0"/>
                              <a:pt x="2065050" y="110982"/>
                              <a:pt x="2424716" y="306365"/>
                            </a:cubicBezTo>
                            <a:lnTo>
                              <a:pt x="2430744" y="310027"/>
                            </a:lnTo>
                            <a:lnTo>
                              <a:pt x="1977342" y="1094831"/>
                            </a:lnTo>
                            <a:lnTo>
                              <a:pt x="1974832" y="1094831"/>
                            </a:lnTo>
                            <a:lnTo>
                              <a:pt x="1482028" y="1508851"/>
                            </a:lnTo>
                            <a:lnTo>
                              <a:pt x="1482072" y="1508851"/>
                            </a:lnTo>
                            <a:lnTo>
                              <a:pt x="1482072" y="2156551"/>
                            </a:lnTo>
                            <a:lnTo>
                              <a:pt x="948672" y="2156551"/>
                            </a:lnTo>
                            <a:lnTo>
                              <a:pt x="948672" y="1508851"/>
                            </a:lnTo>
                            <a:lnTo>
                              <a:pt x="946176" y="1508851"/>
                            </a:lnTo>
                            <a:lnTo>
                              <a:pt x="453372" y="1094831"/>
                            </a:lnTo>
                            <a:lnTo>
                              <a:pt x="452830" y="1094831"/>
                            </a:lnTo>
                            <a:lnTo>
                              <a:pt x="0" y="309320"/>
                            </a:lnTo>
                            <a:lnTo>
                              <a:pt x="4864" y="306365"/>
                            </a:lnTo>
                            <a:cubicBezTo>
                              <a:pt x="364531" y="110982"/>
                              <a:pt x="776700" y="0"/>
                              <a:pt x="1214790" y="0"/>
                            </a:cubicBezTo>
                            <a:close/>
                          </a:path>
                        </a:pathLst>
                      </a:custGeom>
                      <a:solidFill>
                        <a:srgbClr val="ED5463"/>
                      </a:solidFill>
                      <a:ln>
                        <a:noFill/>
                      </a:ln>
                    </p:spPr>
                    <p:txBody>
                      <a:bodyPr vert="horz" wrap="square" lIns="121920" tIns="60960" rIns="121920" bIns="6096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dirty="0">
                          <a:solidFill>
                            <a:srgbClr val="494C4F"/>
                          </a:solidFill>
                          <a:latin typeface="Calibri"/>
                        </a:endParaRPr>
                      </a:p>
                    </p:txBody>
                  </p:sp>
                  <p:sp>
                    <p:nvSpPr>
                      <p:cNvPr id="396" name="Rectangle 395">
                        <a:extLst>
                          <a:ext uri="{FF2B5EF4-FFF2-40B4-BE49-F238E27FC236}">
                            <a16:creationId xmlns:a16="http://schemas.microsoft.com/office/drawing/2014/main" id="{06010EE9-6523-96CF-32AD-FD8E99D61D44}"/>
                          </a:ext>
                        </a:extLst>
                      </p:cNvPr>
                      <p:cNvSpPr/>
                      <p:nvPr/>
                    </p:nvSpPr>
                    <p:spPr>
                      <a:xfrm rot="14400000">
                        <a:off x="5095223" y="3462825"/>
                        <a:ext cx="608124" cy="738437"/>
                      </a:xfrm>
                      <a:prstGeom prst="rect">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endParaRPr lang="en-US" sz="2400">
                          <a:solidFill>
                            <a:srgbClr val="FFFFFF"/>
                          </a:solidFill>
                          <a:latin typeface="Calibri"/>
                        </a:endParaRPr>
                      </a:p>
                    </p:txBody>
                  </p:sp>
                  <p:sp>
                    <p:nvSpPr>
                      <p:cNvPr id="397" name="Trapezoid 396">
                        <a:extLst>
                          <a:ext uri="{FF2B5EF4-FFF2-40B4-BE49-F238E27FC236}">
                            <a16:creationId xmlns:a16="http://schemas.microsoft.com/office/drawing/2014/main" id="{447FA96F-7133-AE87-5B2E-EE2F8B51A415}"/>
                          </a:ext>
                        </a:extLst>
                      </p:cNvPr>
                      <p:cNvSpPr/>
                      <p:nvPr/>
                    </p:nvSpPr>
                    <p:spPr>
                      <a:xfrm rot="3600000">
                        <a:off x="4008563" y="3899901"/>
                        <a:ext cx="1734603" cy="472021"/>
                      </a:xfrm>
                      <a:prstGeom prst="trapezoid">
                        <a:avLst>
                          <a:gd name="adj" fmla="val 119029"/>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endParaRPr lang="en-US" sz="2400">
                          <a:solidFill>
                            <a:srgbClr val="FFFFFF"/>
                          </a:solidFill>
                          <a:latin typeface="Calibri"/>
                        </a:endParaRPr>
                      </a:p>
                    </p:txBody>
                  </p:sp>
                  <p:sp>
                    <p:nvSpPr>
                      <p:cNvPr id="398" name="Oval 397">
                        <a:extLst>
                          <a:ext uri="{FF2B5EF4-FFF2-40B4-BE49-F238E27FC236}">
                            <a16:creationId xmlns:a16="http://schemas.microsoft.com/office/drawing/2014/main" id="{087A3526-C0B0-9728-4AB5-9EF77E08B12B}"/>
                          </a:ext>
                        </a:extLst>
                      </p:cNvPr>
                      <p:cNvSpPr/>
                      <p:nvPr/>
                    </p:nvSpPr>
                    <p:spPr>
                      <a:xfrm>
                        <a:off x="5382721" y="2716514"/>
                        <a:ext cx="1426560" cy="1426559"/>
                      </a:xfrm>
                      <a:prstGeom prst="ellipse">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endParaRPr lang="en-US" sz="2400" dirty="0">
                          <a:solidFill>
                            <a:srgbClr val="FFFFFF"/>
                          </a:solidFill>
                          <a:latin typeface="Calibri"/>
                        </a:endParaRPr>
                      </a:p>
                    </p:txBody>
                  </p:sp>
                </p:grpSp>
                <p:sp>
                  <p:nvSpPr>
                    <p:cNvPr id="386" name="TextBox 34">
                      <a:extLst>
                        <a:ext uri="{FF2B5EF4-FFF2-40B4-BE49-F238E27FC236}">
                          <a16:creationId xmlns:a16="http://schemas.microsoft.com/office/drawing/2014/main" id="{BF065126-933B-0970-DCD4-F549F6E4D249}"/>
                        </a:ext>
                      </a:extLst>
                    </p:cNvPr>
                    <p:cNvSpPr txBox="1"/>
                    <p:nvPr/>
                  </p:nvSpPr>
                  <p:spPr>
                    <a:xfrm>
                      <a:off x="6559932" y="3576077"/>
                      <a:ext cx="1301483" cy="800838"/>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ts val="800"/>
                        </a:spcBef>
                      </a:pPr>
                      <a:r>
                        <a:rPr lang="en-US" sz="1400" b="1" dirty="0">
                          <a:solidFill>
                            <a:srgbClr val="494C4F"/>
                          </a:solidFill>
                          <a:latin typeface="Georgia" panose="02040502050405020303" pitchFamily="18" charset="0"/>
                        </a:rPr>
                        <a:t>Punishing</a:t>
                      </a:r>
                      <a:endParaRPr lang="en-US" sz="1600" b="1" dirty="0">
                        <a:solidFill>
                          <a:srgbClr val="494C4F"/>
                        </a:solidFill>
                        <a:latin typeface="Georgia" panose="02040502050405020303" pitchFamily="18" charset="0"/>
                      </a:endParaRPr>
                    </a:p>
                    <a:p>
                      <a:pPr defTabSz="1219170">
                        <a:spcBef>
                          <a:spcPts val="800"/>
                        </a:spcBef>
                      </a:pPr>
                      <a:r>
                        <a:rPr lang="en-GB" sz="1400" dirty="0">
                          <a:solidFill>
                            <a:srgbClr val="494C4F"/>
                          </a:solidFill>
                          <a:latin typeface="Georgia Pro Light" panose="02040302050405020303" pitchFamily="18" charset="0"/>
                        </a:rPr>
                        <a:t>Disapproval of a wrong output</a:t>
                      </a:r>
                      <a:endParaRPr lang="en-US" sz="1400" dirty="0">
                        <a:solidFill>
                          <a:srgbClr val="494C4F"/>
                        </a:solidFill>
                        <a:latin typeface="Georgia Pro Light" panose="02040302050405020303" pitchFamily="18" charset="0"/>
                      </a:endParaRPr>
                    </a:p>
                  </p:txBody>
                </p:sp>
                <p:sp>
                  <p:nvSpPr>
                    <p:cNvPr id="387" name="Oval 386">
                      <a:extLst>
                        <a:ext uri="{FF2B5EF4-FFF2-40B4-BE49-F238E27FC236}">
                          <a16:creationId xmlns:a16="http://schemas.microsoft.com/office/drawing/2014/main" id="{B5B8973F-2590-A076-56C2-5928C7088A37}"/>
                        </a:ext>
                      </a:extLst>
                    </p:cNvPr>
                    <p:cNvSpPr/>
                    <p:nvPr/>
                  </p:nvSpPr>
                  <p:spPr>
                    <a:xfrm>
                      <a:off x="6347047" y="3586542"/>
                      <a:ext cx="128466" cy="124515"/>
                    </a:xfrm>
                    <a:prstGeom prst="ellipse">
                      <a:avLst/>
                    </a:prstGeom>
                    <a:solidFill>
                      <a:srgbClr val="ED5463"/>
                    </a:solidFill>
                    <a:ln>
                      <a:noFill/>
                    </a:ln>
                    <a:effectLst>
                      <a:outerShdw blurRad="177800" dist="63500" dir="54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endParaRPr lang="en-US">
                        <a:solidFill>
                          <a:srgbClr val="FFFFFF"/>
                        </a:solidFill>
                        <a:latin typeface="Calibri"/>
                      </a:endParaRPr>
                    </a:p>
                  </p:txBody>
                </p:sp>
                <p:sp>
                  <p:nvSpPr>
                    <p:cNvPr id="388" name="Isosceles Triangle 387">
                      <a:extLst>
                        <a:ext uri="{FF2B5EF4-FFF2-40B4-BE49-F238E27FC236}">
                          <a16:creationId xmlns:a16="http://schemas.microsoft.com/office/drawing/2014/main" id="{5605108E-2CB9-3312-ECBC-45BE7E588D9B}"/>
                        </a:ext>
                      </a:extLst>
                    </p:cNvPr>
                    <p:cNvSpPr/>
                    <p:nvPr/>
                  </p:nvSpPr>
                  <p:spPr>
                    <a:xfrm rot="5400000">
                      <a:off x="6395658" y="3630445"/>
                      <a:ext cx="41284" cy="3671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endParaRPr lang="en-US" sz="2400">
                        <a:solidFill>
                          <a:srgbClr val="FFFFFF"/>
                        </a:solidFill>
                        <a:latin typeface="Calibri"/>
                      </a:endParaRPr>
                    </a:p>
                  </p:txBody>
                </p:sp>
                <p:sp>
                  <p:nvSpPr>
                    <p:cNvPr id="389" name="TextBox 34">
                      <a:extLst>
                        <a:ext uri="{FF2B5EF4-FFF2-40B4-BE49-F238E27FC236}">
                          <a16:creationId xmlns:a16="http://schemas.microsoft.com/office/drawing/2014/main" id="{239900BE-03A9-DC4A-4009-694E6193E41E}"/>
                        </a:ext>
                      </a:extLst>
                    </p:cNvPr>
                    <p:cNvSpPr txBox="1"/>
                    <p:nvPr/>
                  </p:nvSpPr>
                  <p:spPr>
                    <a:xfrm>
                      <a:off x="2151928" y="3576077"/>
                      <a:ext cx="1504122" cy="800838"/>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spcBef>
                          <a:spcPts val="800"/>
                        </a:spcBef>
                      </a:pPr>
                      <a:r>
                        <a:rPr lang="en-US" sz="1400" b="1" dirty="0">
                          <a:solidFill>
                            <a:srgbClr val="494C4F"/>
                          </a:solidFill>
                          <a:latin typeface="Georgia" panose="02040502050405020303" pitchFamily="18" charset="0"/>
                        </a:rPr>
                        <a:t>Rewarding</a:t>
                      </a:r>
                      <a:endParaRPr lang="en-US" sz="1600" b="1" dirty="0">
                        <a:solidFill>
                          <a:srgbClr val="494C4F"/>
                        </a:solidFill>
                        <a:latin typeface="Georgia" panose="02040502050405020303" pitchFamily="18" charset="0"/>
                      </a:endParaRPr>
                    </a:p>
                    <a:p>
                      <a:pPr defTabSz="1219170">
                        <a:spcBef>
                          <a:spcPts val="800"/>
                        </a:spcBef>
                      </a:pPr>
                      <a:r>
                        <a:rPr lang="en-GB" sz="1400" dirty="0">
                          <a:solidFill>
                            <a:srgbClr val="494C4F"/>
                          </a:solidFill>
                          <a:latin typeface="Georgia Pro Light" panose="02040302050405020303" pitchFamily="18" charset="0"/>
                        </a:rPr>
                        <a:t>Approval of an introduced action.</a:t>
                      </a:r>
                      <a:endParaRPr lang="en-US" sz="1400" dirty="0">
                        <a:solidFill>
                          <a:srgbClr val="494C4F"/>
                        </a:solidFill>
                        <a:latin typeface="Georgia Pro Light" panose="02040302050405020303" pitchFamily="18" charset="0"/>
                      </a:endParaRPr>
                    </a:p>
                  </p:txBody>
                </p:sp>
                <p:sp>
                  <p:nvSpPr>
                    <p:cNvPr id="390" name="Oval 389">
                      <a:extLst>
                        <a:ext uri="{FF2B5EF4-FFF2-40B4-BE49-F238E27FC236}">
                          <a16:creationId xmlns:a16="http://schemas.microsoft.com/office/drawing/2014/main" id="{44ACC601-CCE0-18E7-F054-451F26246B14}"/>
                        </a:ext>
                      </a:extLst>
                    </p:cNvPr>
                    <p:cNvSpPr/>
                    <p:nvPr/>
                  </p:nvSpPr>
                  <p:spPr>
                    <a:xfrm>
                      <a:off x="1909165" y="3586542"/>
                      <a:ext cx="128466" cy="124515"/>
                    </a:xfrm>
                    <a:prstGeom prst="ellipse">
                      <a:avLst/>
                    </a:prstGeom>
                    <a:solidFill>
                      <a:srgbClr val="A1D469"/>
                    </a:solidFill>
                    <a:ln>
                      <a:noFill/>
                    </a:ln>
                    <a:effectLst>
                      <a:outerShdw blurRad="177800" dist="63500" dir="54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endParaRPr lang="en-US">
                        <a:solidFill>
                          <a:srgbClr val="FFFFFF"/>
                        </a:solidFill>
                        <a:latin typeface="Calibri"/>
                      </a:endParaRPr>
                    </a:p>
                  </p:txBody>
                </p:sp>
                <p:sp>
                  <p:nvSpPr>
                    <p:cNvPr id="391" name="Isosceles Triangle 390">
                      <a:extLst>
                        <a:ext uri="{FF2B5EF4-FFF2-40B4-BE49-F238E27FC236}">
                          <a16:creationId xmlns:a16="http://schemas.microsoft.com/office/drawing/2014/main" id="{4F868C7F-86C2-4FD7-E063-6230D1FE4801}"/>
                        </a:ext>
                      </a:extLst>
                    </p:cNvPr>
                    <p:cNvSpPr/>
                    <p:nvPr/>
                  </p:nvSpPr>
                  <p:spPr>
                    <a:xfrm rot="5400000">
                      <a:off x="1957776" y="3630445"/>
                      <a:ext cx="41284" cy="3671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endParaRPr lang="en-US" sz="2400">
                        <a:solidFill>
                          <a:srgbClr val="FFFFFF"/>
                        </a:solidFill>
                        <a:latin typeface="Calibri"/>
                      </a:endParaRPr>
                    </a:p>
                  </p:txBody>
                </p:sp>
              </p:grpSp>
              <p:pic>
                <p:nvPicPr>
                  <p:cNvPr id="384" name="Picture 383" descr="A book with a light bulb and check marks&#10;&#10;Description automatically generated">
                    <a:extLst>
                      <a:ext uri="{FF2B5EF4-FFF2-40B4-BE49-F238E27FC236}">
                        <a16:creationId xmlns:a16="http://schemas.microsoft.com/office/drawing/2014/main" id="{A54C679A-C436-E1E2-F552-92CE53EA092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96792" y="3434556"/>
                    <a:ext cx="512920" cy="512920"/>
                  </a:xfrm>
                  <a:prstGeom prst="rect">
                    <a:avLst/>
                  </a:prstGeom>
                </p:spPr>
              </p:pic>
            </p:grpSp>
            <p:pic>
              <p:nvPicPr>
                <p:cNvPr id="61" name="Picture 60" descr="A cartoon of a gavel&#10;&#10;Description automatically generated">
                  <a:extLst>
                    <a:ext uri="{FF2B5EF4-FFF2-40B4-BE49-F238E27FC236}">
                      <a16:creationId xmlns:a16="http://schemas.microsoft.com/office/drawing/2014/main" id="{0BEEB590-36AB-E5CF-16D0-820D8A1496E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9560000">
                  <a:off x="5337928" y="4349040"/>
                  <a:ext cx="439912" cy="439912"/>
                </a:xfrm>
                <a:prstGeom prst="rect">
                  <a:avLst/>
                </a:prstGeom>
              </p:spPr>
            </p:pic>
            <p:pic>
              <p:nvPicPr>
                <p:cNvPr id="62" name="Picture 61" descr="A hand holding a star&#10;&#10;Description automatically generated">
                  <a:extLst>
                    <a:ext uri="{FF2B5EF4-FFF2-40B4-BE49-F238E27FC236}">
                      <a16:creationId xmlns:a16="http://schemas.microsoft.com/office/drawing/2014/main" id="{790BF398-621C-4F94-F5EB-CEEC8C635E5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1800000">
                  <a:off x="4353353" y="4325280"/>
                  <a:ext cx="473968" cy="473968"/>
                </a:xfrm>
                <a:prstGeom prst="rect">
                  <a:avLst/>
                </a:prstGeom>
              </p:spPr>
            </p:pic>
          </p:grpSp>
          <p:sp>
            <p:nvSpPr>
              <p:cNvPr id="59" name="TextBox 58">
                <a:extLst>
                  <a:ext uri="{FF2B5EF4-FFF2-40B4-BE49-F238E27FC236}">
                    <a16:creationId xmlns:a16="http://schemas.microsoft.com/office/drawing/2014/main" id="{4CE9D6B4-19B7-B7CA-FB08-5D246F3C89F8}"/>
                  </a:ext>
                </a:extLst>
              </p:cNvPr>
              <p:cNvSpPr txBox="1"/>
              <p:nvPr/>
            </p:nvSpPr>
            <p:spPr>
              <a:xfrm>
                <a:off x="4119318" y="3007121"/>
                <a:ext cx="1677889" cy="329112"/>
              </a:xfrm>
              <a:prstGeom prst="rect">
                <a:avLst/>
              </a:prstGeom>
              <a:noFill/>
            </p:spPr>
            <p:txBody>
              <a:bodyPr wrap="square">
                <a:spAutoFit/>
              </a:bodyPr>
              <a:lstStyle/>
              <a:p>
                <a:pPr defTabSz="1219170">
                  <a:spcBef>
                    <a:spcPts val="800"/>
                  </a:spcBef>
                </a:pPr>
                <a:r>
                  <a:rPr lang="en-US" b="1" dirty="0">
                    <a:solidFill>
                      <a:srgbClr val="494C4F"/>
                    </a:solidFill>
                    <a:latin typeface="Georgia" panose="02040502050405020303" pitchFamily="18" charset="0"/>
                  </a:rPr>
                  <a:t>Reinforcement</a:t>
                </a:r>
              </a:p>
            </p:txBody>
          </p:sp>
        </p:grpSp>
      </p:grpSp>
    </p:spTree>
    <p:extLst>
      <p:ext uri="{BB962C8B-B14F-4D97-AF65-F5344CB8AC3E}">
        <p14:creationId xmlns:p14="http://schemas.microsoft.com/office/powerpoint/2010/main" val="3531715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22" name="Google Shape;422;p44"/>
          <p:cNvSpPr txBox="1">
            <a:spLocks noGrp="1"/>
          </p:cNvSpPr>
          <p:nvPr>
            <p:ph type="title"/>
          </p:nvPr>
        </p:nvSpPr>
        <p:spPr>
          <a:xfrm>
            <a:off x="243186" y="233007"/>
            <a:ext cx="864935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Types of Machine Learning</a:t>
            </a:r>
          </a:p>
        </p:txBody>
      </p:sp>
      <p:sp>
        <p:nvSpPr>
          <p:cNvPr id="2" name="Google Shape;424;p44">
            <a:extLst>
              <a:ext uri="{FF2B5EF4-FFF2-40B4-BE49-F238E27FC236}">
                <a16:creationId xmlns:a16="http://schemas.microsoft.com/office/drawing/2014/main" id="{090EC748-8B69-20B0-E82C-B5782336FA59}"/>
              </a:ext>
            </a:extLst>
          </p:cNvPr>
          <p:cNvSpPr txBox="1"/>
          <p:nvPr/>
        </p:nvSpPr>
        <p:spPr>
          <a:xfrm>
            <a:off x="634558" y="1182739"/>
            <a:ext cx="8257982" cy="677653"/>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pPr>
            <a:r>
              <a:rPr lang="en-US" sz="1600" b="1" dirty="0">
                <a:solidFill>
                  <a:schemeClr val="dk1"/>
                </a:solidFill>
                <a:latin typeface="Hanken Grotesk"/>
                <a:ea typeface="Hanken Grotesk"/>
                <a:cs typeface="Hanken Grotesk"/>
                <a:sym typeface="Hanken Grotesk"/>
              </a:rPr>
              <a:t>Common Algorithms used in supervised and unsupervised learning:</a:t>
            </a:r>
          </a:p>
          <a:p>
            <a:pPr lvl="0" algn="l" rtl="0">
              <a:lnSpc>
                <a:spcPct val="115000"/>
              </a:lnSpc>
              <a:spcBef>
                <a:spcPts val="0"/>
              </a:spcBef>
              <a:spcAft>
                <a:spcPts val="0"/>
              </a:spcAft>
            </a:pPr>
            <a:endParaRPr lang="en-US" sz="1600" dirty="0">
              <a:solidFill>
                <a:schemeClr val="dk1"/>
              </a:solidFill>
              <a:latin typeface="Hanken Grotesk"/>
              <a:ea typeface="Hanken Grotesk"/>
              <a:cs typeface="Hanken Grotesk"/>
              <a:sym typeface="Hanken Grotesk"/>
            </a:endParaRPr>
          </a:p>
          <a:p>
            <a:pPr lvl="0" algn="l" rtl="0">
              <a:lnSpc>
                <a:spcPct val="115000"/>
              </a:lnSpc>
              <a:spcBef>
                <a:spcPts val="0"/>
              </a:spcBef>
              <a:spcAft>
                <a:spcPts val="0"/>
              </a:spcAft>
            </a:pPr>
            <a:endParaRPr lang="en-US" sz="1600" dirty="0">
              <a:solidFill>
                <a:schemeClr val="dk1"/>
              </a:solidFill>
              <a:latin typeface="Hanken Grotesk"/>
              <a:ea typeface="Hanken Grotesk"/>
              <a:cs typeface="Hanken Grotesk"/>
              <a:sym typeface="Hanken Grotesk"/>
            </a:endParaRPr>
          </a:p>
        </p:txBody>
      </p:sp>
      <p:sp>
        <p:nvSpPr>
          <p:cNvPr id="400" name="Google Shape;424;p44">
            <a:extLst>
              <a:ext uri="{FF2B5EF4-FFF2-40B4-BE49-F238E27FC236}">
                <a16:creationId xmlns:a16="http://schemas.microsoft.com/office/drawing/2014/main" id="{B14FD0A4-C63E-D01A-C382-51AF89E2FF23}"/>
              </a:ext>
            </a:extLst>
          </p:cNvPr>
          <p:cNvSpPr txBox="1"/>
          <p:nvPr/>
        </p:nvSpPr>
        <p:spPr>
          <a:xfrm>
            <a:off x="634558" y="1860392"/>
            <a:ext cx="7920162" cy="2356008"/>
          </a:xfrm>
          <a:prstGeom prst="rect">
            <a:avLst/>
          </a:prstGeom>
          <a:noFill/>
          <a:ln>
            <a:noFill/>
          </a:ln>
        </p:spPr>
        <p:txBody>
          <a:bodyPr spcFirstLastPara="1" wrap="square" lIns="91425" tIns="91425" rIns="91425" bIns="91425" numCol="2" anchor="t" anchorCtr="0">
            <a:noAutofit/>
          </a:bodyPr>
          <a:lstStyle/>
          <a:p>
            <a:pPr marL="285750" lvl="0" indent="-285750" algn="l" rtl="0">
              <a:lnSpc>
                <a:spcPct val="115000"/>
              </a:lnSpc>
              <a:spcBef>
                <a:spcPts val="0"/>
              </a:spcBef>
              <a:spcAft>
                <a:spcPts val="0"/>
              </a:spcAft>
              <a:buFont typeface="Wingdings" panose="05000000000000000000" pitchFamily="2" charset="2"/>
              <a:buChar char="§"/>
            </a:pPr>
            <a:r>
              <a:rPr lang="en-US" sz="1600" dirty="0">
                <a:solidFill>
                  <a:schemeClr val="dk1"/>
                </a:solidFill>
                <a:latin typeface="Hanken Grotesk"/>
                <a:ea typeface="Hanken Grotesk"/>
                <a:cs typeface="Hanken Grotesk"/>
                <a:sym typeface="Hanken Grotesk"/>
              </a:rPr>
              <a:t>Linear regression</a:t>
            </a:r>
          </a:p>
          <a:p>
            <a:pPr marL="285750" lvl="0" indent="-285750" algn="l" rtl="0">
              <a:lnSpc>
                <a:spcPct val="115000"/>
              </a:lnSpc>
              <a:spcBef>
                <a:spcPts val="0"/>
              </a:spcBef>
              <a:spcAft>
                <a:spcPts val="0"/>
              </a:spcAft>
              <a:buFont typeface="Wingdings" panose="05000000000000000000" pitchFamily="2" charset="2"/>
              <a:buChar char="§"/>
            </a:pPr>
            <a:r>
              <a:rPr lang="en-US" sz="1600" dirty="0">
                <a:solidFill>
                  <a:schemeClr val="dk1"/>
                </a:solidFill>
                <a:latin typeface="Hanken Grotesk"/>
                <a:ea typeface="Hanken Grotesk"/>
                <a:cs typeface="Hanken Grotesk"/>
                <a:sym typeface="Hanken Grotesk"/>
              </a:rPr>
              <a:t>Logistic regression</a:t>
            </a:r>
          </a:p>
          <a:p>
            <a:pPr marL="285750" lvl="0" indent="-285750" algn="l" rtl="0">
              <a:lnSpc>
                <a:spcPct val="115000"/>
              </a:lnSpc>
              <a:spcBef>
                <a:spcPts val="0"/>
              </a:spcBef>
              <a:spcAft>
                <a:spcPts val="0"/>
              </a:spcAft>
              <a:buFont typeface="Wingdings" panose="05000000000000000000" pitchFamily="2" charset="2"/>
              <a:buChar char="§"/>
            </a:pPr>
            <a:r>
              <a:rPr lang="en-US" sz="1600" dirty="0">
                <a:solidFill>
                  <a:schemeClr val="dk1"/>
                </a:solidFill>
                <a:latin typeface="Hanken Grotesk"/>
                <a:ea typeface="Hanken Grotesk"/>
                <a:cs typeface="Hanken Grotesk"/>
                <a:sym typeface="Hanken Grotesk"/>
              </a:rPr>
              <a:t>Support vector machines (SVMs)</a:t>
            </a:r>
          </a:p>
          <a:p>
            <a:pPr marL="285750" lvl="0" indent="-285750" algn="l" rtl="0">
              <a:lnSpc>
                <a:spcPct val="115000"/>
              </a:lnSpc>
              <a:spcBef>
                <a:spcPts val="0"/>
              </a:spcBef>
              <a:spcAft>
                <a:spcPts val="0"/>
              </a:spcAft>
              <a:buFont typeface="Wingdings" panose="05000000000000000000" pitchFamily="2" charset="2"/>
              <a:buChar char="§"/>
            </a:pPr>
            <a:r>
              <a:rPr lang="en-US" sz="1600" dirty="0">
                <a:solidFill>
                  <a:schemeClr val="dk1"/>
                </a:solidFill>
                <a:latin typeface="Hanken Grotesk"/>
                <a:ea typeface="Hanken Grotesk"/>
                <a:cs typeface="Hanken Grotesk"/>
                <a:sym typeface="Hanken Grotesk"/>
              </a:rPr>
              <a:t>Decision trees</a:t>
            </a:r>
          </a:p>
          <a:p>
            <a:pPr marL="285750" lvl="0" indent="-285750" algn="l" rtl="0">
              <a:lnSpc>
                <a:spcPct val="115000"/>
              </a:lnSpc>
              <a:spcBef>
                <a:spcPts val="0"/>
              </a:spcBef>
              <a:spcAft>
                <a:spcPts val="0"/>
              </a:spcAft>
              <a:buFont typeface="Wingdings" panose="05000000000000000000" pitchFamily="2" charset="2"/>
              <a:buChar char="§"/>
            </a:pPr>
            <a:r>
              <a:rPr lang="en-US" sz="1600" dirty="0">
                <a:solidFill>
                  <a:schemeClr val="dk1"/>
                </a:solidFill>
                <a:latin typeface="Hanken Grotesk"/>
                <a:ea typeface="Hanken Grotesk"/>
                <a:cs typeface="Hanken Grotesk"/>
                <a:sym typeface="Hanken Grotesk"/>
              </a:rPr>
              <a:t>Random forests</a:t>
            </a:r>
          </a:p>
          <a:p>
            <a:pPr marL="285750" lvl="0" indent="-285750" algn="l" rtl="0">
              <a:lnSpc>
                <a:spcPct val="115000"/>
              </a:lnSpc>
              <a:spcBef>
                <a:spcPts val="0"/>
              </a:spcBef>
              <a:spcAft>
                <a:spcPts val="0"/>
              </a:spcAft>
              <a:buFont typeface="Wingdings" panose="05000000000000000000" pitchFamily="2" charset="2"/>
              <a:buChar char="§"/>
            </a:pPr>
            <a:r>
              <a:rPr lang="en-US" sz="1600" dirty="0">
                <a:solidFill>
                  <a:schemeClr val="dk1"/>
                </a:solidFill>
                <a:latin typeface="Hanken Grotesk"/>
                <a:ea typeface="Hanken Grotesk"/>
                <a:cs typeface="Hanken Grotesk"/>
                <a:sym typeface="Hanken Grotesk"/>
              </a:rPr>
              <a:t>Gradient boosting machines (GBMs)</a:t>
            </a:r>
          </a:p>
          <a:p>
            <a:pPr marL="285750" lvl="0" indent="-285750" algn="l" rtl="0">
              <a:lnSpc>
                <a:spcPct val="115000"/>
              </a:lnSpc>
              <a:spcBef>
                <a:spcPts val="0"/>
              </a:spcBef>
              <a:spcAft>
                <a:spcPts val="0"/>
              </a:spcAft>
              <a:buFont typeface="Wingdings" panose="05000000000000000000" pitchFamily="2" charset="2"/>
              <a:buChar char="§"/>
            </a:pPr>
            <a:r>
              <a:rPr lang="en-US" sz="1600" dirty="0">
                <a:solidFill>
                  <a:schemeClr val="dk1"/>
                </a:solidFill>
                <a:latin typeface="Hanken Grotesk"/>
                <a:ea typeface="Hanken Grotesk"/>
                <a:cs typeface="Hanken Grotesk"/>
                <a:sym typeface="Hanken Grotesk"/>
              </a:rPr>
              <a:t>Naive Bayes</a:t>
            </a:r>
          </a:p>
          <a:p>
            <a:pPr marL="285750" lvl="0" indent="-285750" algn="l" rtl="0">
              <a:lnSpc>
                <a:spcPct val="115000"/>
              </a:lnSpc>
              <a:spcBef>
                <a:spcPts val="0"/>
              </a:spcBef>
              <a:spcAft>
                <a:spcPts val="0"/>
              </a:spcAft>
              <a:buFont typeface="Wingdings" panose="05000000000000000000" pitchFamily="2" charset="2"/>
              <a:buChar char="§"/>
            </a:pPr>
            <a:r>
              <a:rPr lang="en-US" sz="1600" dirty="0">
                <a:solidFill>
                  <a:schemeClr val="dk1"/>
                </a:solidFill>
                <a:latin typeface="Hanken Grotesk"/>
                <a:ea typeface="Hanken Grotesk"/>
                <a:cs typeface="Hanken Grotesk"/>
                <a:sym typeface="Hanken Grotesk"/>
              </a:rPr>
              <a:t>K-means clustering</a:t>
            </a:r>
          </a:p>
          <a:p>
            <a:pPr marL="285750" lvl="0" indent="-285750" algn="l" rtl="0">
              <a:lnSpc>
                <a:spcPct val="115000"/>
              </a:lnSpc>
              <a:spcBef>
                <a:spcPts val="0"/>
              </a:spcBef>
              <a:spcAft>
                <a:spcPts val="0"/>
              </a:spcAft>
              <a:buFont typeface="Wingdings" panose="05000000000000000000" pitchFamily="2" charset="2"/>
              <a:buChar char="§"/>
            </a:pPr>
            <a:r>
              <a:rPr lang="en-US" sz="1600" dirty="0">
                <a:solidFill>
                  <a:schemeClr val="dk1"/>
                </a:solidFill>
                <a:latin typeface="Hanken Grotesk"/>
                <a:ea typeface="Hanken Grotesk"/>
                <a:cs typeface="Hanken Grotesk"/>
                <a:sym typeface="Hanken Grotesk"/>
              </a:rPr>
              <a:t>Hierarchical clustering</a:t>
            </a:r>
          </a:p>
          <a:p>
            <a:pPr marL="285750" lvl="0" indent="-285750" algn="l" rtl="0">
              <a:lnSpc>
                <a:spcPct val="115000"/>
              </a:lnSpc>
              <a:spcBef>
                <a:spcPts val="0"/>
              </a:spcBef>
              <a:spcAft>
                <a:spcPts val="0"/>
              </a:spcAft>
              <a:buFont typeface="Wingdings" panose="05000000000000000000" pitchFamily="2" charset="2"/>
              <a:buChar char="§"/>
            </a:pPr>
            <a:r>
              <a:rPr lang="en-US" sz="1600" dirty="0">
                <a:solidFill>
                  <a:schemeClr val="dk1"/>
                </a:solidFill>
                <a:latin typeface="Hanken Grotesk"/>
                <a:ea typeface="Hanken Grotesk"/>
                <a:cs typeface="Hanken Grotesk"/>
                <a:sym typeface="Hanken Grotesk"/>
              </a:rPr>
              <a:t>Gaussian mixture models (GMMs)</a:t>
            </a:r>
          </a:p>
          <a:p>
            <a:pPr marL="285750" lvl="0" indent="-285750" algn="l" rtl="0">
              <a:lnSpc>
                <a:spcPct val="115000"/>
              </a:lnSpc>
              <a:spcBef>
                <a:spcPts val="0"/>
              </a:spcBef>
              <a:spcAft>
                <a:spcPts val="0"/>
              </a:spcAft>
              <a:buFont typeface="Wingdings" panose="05000000000000000000" pitchFamily="2" charset="2"/>
              <a:buChar char="§"/>
            </a:pPr>
            <a:r>
              <a:rPr lang="en-US" sz="1600" dirty="0">
                <a:solidFill>
                  <a:schemeClr val="dk1"/>
                </a:solidFill>
                <a:latin typeface="Hanken Grotesk"/>
                <a:ea typeface="Hanken Grotesk"/>
                <a:cs typeface="Hanken Grotesk"/>
                <a:sym typeface="Hanken Grotesk"/>
              </a:rPr>
              <a:t>Principal component analysis (PCA)</a:t>
            </a:r>
          </a:p>
          <a:p>
            <a:pPr marL="285750" lvl="0" indent="-285750" algn="l" rtl="0">
              <a:lnSpc>
                <a:spcPct val="115000"/>
              </a:lnSpc>
              <a:spcBef>
                <a:spcPts val="0"/>
              </a:spcBef>
              <a:spcAft>
                <a:spcPts val="0"/>
              </a:spcAft>
              <a:buFont typeface="Wingdings" panose="05000000000000000000" pitchFamily="2" charset="2"/>
              <a:buChar char="§"/>
            </a:pPr>
            <a:r>
              <a:rPr lang="en-US" sz="1600" dirty="0">
                <a:solidFill>
                  <a:schemeClr val="dk1"/>
                </a:solidFill>
                <a:latin typeface="Hanken Grotesk"/>
                <a:ea typeface="Hanken Grotesk"/>
                <a:cs typeface="Hanken Grotesk"/>
                <a:sym typeface="Hanken Grotesk"/>
              </a:rPr>
              <a:t>t-distributed stochastic neighbor embedding (t-SNE)</a:t>
            </a:r>
          </a:p>
          <a:p>
            <a:pPr marL="285750" lvl="0" indent="-285750" algn="l" rtl="0">
              <a:lnSpc>
                <a:spcPct val="115000"/>
              </a:lnSpc>
              <a:spcBef>
                <a:spcPts val="0"/>
              </a:spcBef>
              <a:spcAft>
                <a:spcPts val="0"/>
              </a:spcAft>
              <a:buFont typeface="Wingdings" panose="05000000000000000000" pitchFamily="2" charset="2"/>
              <a:buChar char="§"/>
            </a:pPr>
            <a:endParaRPr lang="en-US" sz="1600" dirty="0">
              <a:solidFill>
                <a:schemeClr val="dk1"/>
              </a:solidFill>
              <a:latin typeface="Hanken Grotesk"/>
              <a:ea typeface="Hanken Grotesk"/>
              <a:cs typeface="Hanken Grotesk"/>
              <a:sym typeface="Hanken Grotesk"/>
            </a:endParaRPr>
          </a:p>
          <a:p>
            <a:pPr marL="285750" lvl="0" indent="-285750" algn="l" rtl="0">
              <a:lnSpc>
                <a:spcPct val="115000"/>
              </a:lnSpc>
              <a:spcBef>
                <a:spcPts val="0"/>
              </a:spcBef>
              <a:spcAft>
                <a:spcPts val="0"/>
              </a:spcAft>
              <a:buFont typeface="Wingdings" panose="05000000000000000000" pitchFamily="2" charset="2"/>
              <a:buChar char="§"/>
            </a:pPr>
            <a:endParaRPr lang="en-US" sz="1600" dirty="0">
              <a:solidFill>
                <a:schemeClr val="dk1"/>
              </a:solidFill>
              <a:latin typeface="Hanken Grotesk"/>
              <a:ea typeface="Hanken Grotesk"/>
              <a:cs typeface="Hanken Grotesk"/>
              <a:sym typeface="Hanken Grotesk"/>
            </a:endParaRPr>
          </a:p>
        </p:txBody>
      </p:sp>
    </p:spTree>
    <p:extLst>
      <p:ext uri="{BB962C8B-B14F-4D97-AF65-F5344CB8AC3E}">
        <p14:creationId xmlns:p14="http://schemas.microsoft.com/office/powerpoint/2010/main" val="2016665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8"/>
          <p:cNvSpPr txBox="1">
            <a:spLocks noGrp="1"/>
          </p:cNvSpPr>
          <p:nvPr>
            <p:ph type="subTitle" idx="1"/>
          </p:nvPr>
        </p:nvSpPr>
        <p:spPr>
          <a:xfrm>
            <a:off x="4083225" y="1571626"/>
            <a:ext cx="5913900" cy="2378925"/>
          </a:xfrm>
          <a:prstGeom prst="rect">
            <a:avLst/>
          </a:prstGeom>
        </p:spPr>
        <p:txBody>
          <a:bodyPr spcFirstLastPara="1" wrap="square" lIns="91425" tIns="91425" rIns="91425" bIns="91425" anchor="b" anchorCtr="0">
            <a:noAutofit/>
          </a:bodyPr>
          <a:lstStyle/>
          <a:p>
            <a:pPr marL="342900" lvl="0" indent="-342900" algn="l">
              <a:spcBef>
                <a:spcPts val="0"/>
              </a:spcBef>
              <a:spcAft>
                <a:spcPts val="0"/>
              </a:spcAft>
              <a:buSzPct val="100000"/>
              <a:buFont typeface="+mj-lt"/>
              <a:buAutoNum type="arabicPeriod"/>
            </a:pPr>
            <a:r>
              <a:rPr lang="en-US" sz="1600" dirty="0"/>
              <a:t>Eslam Hany Mohamed Riad</a:t>
            </a:r>
          </a:p>
          <a:p>
            <a:pPr marL="342900" lvl="0" indent="-342900" algn="l">
              <a:spcBef>
                <a:spcPts val="0"/>
              </a:spcBef>
              <a:spcAft>
                <a:spcPts val="0"/>
              </a:spcAft>
              <a:buSzPct val="100000"/>
              <a:buFont typeface="+mj-lt"/>
              <a:buAutoNum type="arabicPeriod"/>
            </a:pPr>
            <a:r>
              <a:rPr lang="en-US" sz="1600" dirty="0"/>
              <a:t>Abd EL Rahman Ahmed Fouad Salman</a:t>
            </a:r>
          </a:p>
          <a:p>
            <a:pPr marL="342900" lvl="0" indent="-342900" algn="l">
              <a:spcBef>
                <a:spcPts val="0"/>
              </a:spcBef>
              <a:spcAft>
                <a:spcPts val="0"/>
              </a:spcAft>
              <a:buSzPct val="100000"/>
              <a:buFont typeface="+mj-lt"/>
              <a:buAutoNum type="arabicPeriod"/>
            </a:pPr>
            <a:r>
              <a:rPr lang="en-US" sz="1600" dirty="0"/>
              <a:t>Abd EL Rahman Reda Fathy Abu El-Yazid </a:t>
            </a:r>
          </a:p>
          <a:p>
            <a:pPr marL="342900" lvl="0" indent="-342900" algn="l">
              <a:spcBef>
                <a:spcPts val="0"/>
              </a:spcBef>
              <a:spcAft>
                <a:spcPts val="0"/>
              </a:spcAft>
              <a:buSzPct val="100000"/>
              <a:buFont typeface="+mj-lt"/>
              <a:buAutoNum type="arabicPeriod"/>
            </a:pPr>
            <a:r>
              <a:rPr lang="en-US" sz="1600" dirty="0"/>
              <a:t>Mahmoud </a:t>
            </a:r>
            <a:r>
              <a:rPr lang="en-US" sz="1600" dirty="0" err="1"/>
              <a:t>Morsy</a:t>
            </a:r>
            <a:r>
              <a:rPr lang="en-US" sz="1600" dirty="0"/>
              <a:t> Mahmoud </a:t>
            </a:r>
            <a:r>
              <a:rPr lang="en-US" sz="1600" dirty="0" err="1"/>
              <a:t>Morsy</a:t>
            </a:r>
            <a:endParaRPr lang="en-US" sz="1600" dirty="0"/>
          </a:p>
          <a:p>
            <a:pPr marL="342900" lvl="0" indent="-342900" algn="l">
              <a:spcBef>
                <a:spcPts val="0"/>
              </a:spcBef>
              <a:spcAft>
                <a:spcPts val="0"/>
              </a:spcAft>
              <a:buSzPct val="100000"/>
              <a:buFont typeface="+mj-lt"/>
              <a:buAutoNum type="arabicPeriod"/>
            </a:pPr>
            <a:r>
              <a:rPr lang="en-US" sz="1600" dirty="0"/>
              <a:t>Abd El Rahman Ahmed Mohamed</a:t>
            </a:r>
          </a:p>
          <a:p>
            <a:pPr marL="342900" lvl="0" indent="-342900" algn="l">
              <a:spcBef>
                <a:spcPts val="0"/>
              </a:spcBef>
              <a:spcAft>
                <a:spcPts val="0"/>
              </a:spcAft>
              <a:buSzPct val="100000"/>
              <a:buFont typeface="+mj-lt"/>
              <a:buAutoNum type="arabicPeriod"/>
            </a:pPr>
            <a:r>
              <a:rPr lang="en-US" sz="1600" dirty="0"/>
              <a:t>Khaled Hesham Mohamed </a:t>
            </a:r>
            <a:r>
              <a:rPr lang="en-US" sz="1600" dirty="0" err="1"/>
              <a:t>Rawdt</a:t>
            </a:r>
            <a:endParaRPr lang="en-US" sz="1600" dirty="0"/>
          </a:p>
          <a:p>
            <a:pPr marL="342900" lvl="0" indent="-342900" algn="l">
              <a:spcBef>
                <a:spcPts val="0"/>
              </a:spcBef>
              <a:spcAft>
                <a:spcPts val="0"/>
              </a:spcAft>
              <a:buSzPct val="100000"/>
              <a:buFont typeface="+mj-lt"/>
              <a:buAutoNum type="arabicPeriod"/>
            </a:pPr>
            <a:r>
              <a:rPr lang="en-US" sz="1600" dirty="0"/>
              <a:t>Omar Mohamed Shaban Ahmed </a:t>
            </a:r>
          </a:p>
        </p:txBody>
      </p:sp>
      <p:sp>
        <p:nvSpPr>
          <p:cNvPr id="375" name="Google Shape;375;p38"/>
          <p:cNvSpPr txBox="1">
            <a:spLocks noGrp="1"/>
          </p:cNvSpPr>
          <p:nvPr>
            <p:ph type="title"/>
          </p:nvPr>
        </p:nvSpPr>
        <p:spPr>
          <a:xfrm>
            <a:off x="647644" y="1039726"/>
            <a:ext cx="5913900" cy="531900"/>
          </a:xfrm>
          <a:prstGeom prst="rect">
            <a:avLst/>
          </a:prstGeom>
        </p:spPr>
        <p:txBody>
          <a:bodyPr spcFirstLastPara="1" wrap="square" lIns="91425" tIns="91425" rIns="91425" bIns="91425" anchor="t" anchorCtr="0">
            <a:noAutofit/>
          </a:bodyPr>
          <a:lstStyle/>
          <a:p>
            <a:pPr marL="0" lvl="0" indent="0" algn="r">
              <a:spcBef>
                <a:spcPts val="0"/>
              </a:spcBef>
              <a:spcAft>
                <a:spcPts val="0"/>
              </a:spcAft>
              <a:buNone/>
            </a:pPr>
            <a:r>
              <a:rPr lang="en-US" dirty="0"/>
              <a:t>Team Member</a:t>
            </a:r>
          </a:p>
        </p:txBody>
      </p:sp>
      <p:pic>
        <p:nvPicPr>
          <p:cNvPr id="2" name="Picture 1" descr="A black background with a black square&#10;&#10;Description automatically generated with medium confidence">
            <a:extLst>
              <a:ext uri="{FF2B5EF4-FFF2-40B4-BE49-F238E27FC236}">
                <a16:creationId xmlns:a16="http://schemas.microsoft.com/office/drawing/2014/main" id="{1DAD73D8-D415-2A1C-5172-27D543D500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1003" y="1358284"/>
            <a:ext cx="2213591" cy="2213591"/>
          </a:xfrm>
          <a:prstGeom prst="rect">
            <a:avLst/>
          </a:prstGeom>
        </p:spPr>
      </p:pic>
    </p:spTree>
    <p:extLst>
      <p:ext uri="{BB962C8B-B14F-4D97-AF65-F5344CB8AC3E}">
        <p14:creationId xmlns:p14="http://schemas.microsoft.com/office/powerpoint/2010/main" val="2646955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2" name="Google Shape;424;p44">
            <a:extLst>
              <a:ext uri="{FF2B5EF4-FFF2-40B4-BE49-F238E27FC236}">
                <a16:creationId xmlns:a16="http://schemas.microsoft.com/office/drawing/2014/main" id="{090EC748-8B69-20B0-E82C-B5782336FA59}"/>
              </a:ext>
            </a:extLst>
          </p:cNvPr>
          <p:cNvSpPr txBox="1"/>
          <p:nvPr/>
        </p:nvSpPr>
        <p:spPr>
          <a:xfrm>
            <a:off x="593918" y="508000"/>
            <a:ext cx="8257982" cy="677653"/>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pPr>
            <a:r>
              <a:rPr lang="en-US" sz="1600" b="1" dirty="0">
                <a:solidFill>
                  <a:srgbClr val="C00000"/>
                </a:solidFill>
                <a:latin typeface="Hanken Grotesk"/>
                <a:ea typeface="Hanken Grotesk"/>
                <a:cs typeface="Hanken Grotesk"/>
                <a:sym typeface="Hanken Grotesk"/>
              </a:rPr>
              <a:t>Most Common Algorithms used in Medical Field:</a:t>
            </a:r>
          </a:p>
          <a:p>
            <a:pPr lvl="0" algn="l" rtl="0">
              <a:lnSpc>
                <a:spcPct val="115000"/>
              </a:lnSpc>
              <a:spcBef>
                <a:spcPts val="0"/>
              </a:spcBef>
              <a:spcAft>
                <a:spcPts val="0"/>
              </a:spcAft>
            </a:pPr>
            <a:endParaRPr lang="en-US" sz="1600" dirty="0">
              <a:solidFill>
                <a:schemeClr val="dk1"/>
              </a:solidFill>
              <a:latin typeface="Hanken Grotesk"/>
              <a:ea typeface="Hanken Grotesk"/>
              <a:cs typeface="Hanken Grotesk"/>
              <a:sym typeface="Hanken Grotesk"/>
            </a:endParaRPr>
          </a:p>
          <a:p>
            <a:pPr lvl="0" algn="l" rtl="0">
              <a:lnSpc>
                <a:spcPct val="115000"/>
              </a:lnSpc>
              <a:spcBef>
                <a:spcPts val="0"/>
              </a:spcBef>
              <a:spcAft>
                <a:spcPts val="0"/>
              </a:spcAft>
            </a:pPr>
            <a:endParaRPr lang="en-US" sz="1600" dirty="0">
              <a:solidFill>
                <a:schemeClr val="dk1"/>
              </a:solidFill>
              <a:latin typeface="Hanken Grotesk"/>
              <a:ea typeface="Hanken Grotesk"/>
              <a:cs typeface="Hanken Grotesk"/>
              <a:sym typeface="Hanken Grotesk"/>
            </a:endParaRPr>
          </a:p>
        </p:txBody>
      </p:sp>
      <p:pic>
        <p:nvPicPr>
          <p:cNvPr id="3" name="Picture 2" descr="A pie chart with different colored circles&#10;&#10;Description automatically generated">
            <a:extLst>
              <a:ext uri="{FF2B5EF4-FFF2-40B4-BE49-F238E27FC236}">
                <a16:creationId xmlns:a16="http://schemas.microsoft.com/office/drawing/2014/main" id="{5C476577-4BB0-BED9-FC10-9063AD87144F}"/>
              </a:ext>
            </a:extLst>
          </p:cNvPr>
          <p:cNvPicPr>
            <a:picLocks noChangeAspect="1"/>
          </p:cNvPicPr>
          <p:nvPr/>
        </p:nvPicPr>
        <p:blipFill rotWithShape="1">
          <a:blip r:embed="rId3">
            <a:extLst>
              <a:ext uri="{28A0092B-C50C-407E-A947-70E740481C1C}">
                <a14:useLocalDpi xmlns:a14="http://schemas.microsoft.com/office/drawing/2010/main" val="0"/>
              </a:ext>
            </a:extLst>
          </a:blip>
          <a:srcRect l="1621" t="2503" r="1088" b="2704"/>
          <a:stretch/>
        </p:blipFill>
        <p:spPr>
          <a:xfrm>
            <a:off x="1242156" y="1026160"/>
            <a:ext cx="6659687" cy="3609340"/>
          </a:xfrm>
          <a:prstGeom prst="rect">
            <a:avLst/>
          </a:prstGeom>
        </p:spPr>
      </p:pic>
    </p:spTree>
    <p:extLst>
      <p:ext uri="{BB962C8B-B14F-4D97-AF65-F5344CB8AC3E}">
        <p14:creationId xmlns:p14="http://schemas.microsoft.com/office/powerpoint/2010/main" val="4281152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2" name="Google Shape;424;p44">
            <a:extLst>
              <a:ext uri="{FF2B5EF4-FFF2-40B4-BE49-F238E27FC236}">
                <a16:creationId xmlns:a16="http://schemas.microsoft.com/office/drawing/2014/main" id="{090EC748-8B69-20B0-E82C-B5782336FA59}"/>
              </a:ext>
            </a:extLst>
          </p:cNvPr>
          <p:cNvSpPr txBox="1"/>
          <p:nvPr/>
        </p:nvSpPr>
        <p:spPr>
          <a:xfrm>
            <a:off x="583758" y="833120"/>
            <a:ext cx="8257982" cy="677653"/>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pPr>
            <a:r>
              <a:rPr lang="en-US" sz="1600" b="1" dirty="0">
                <a:solidFill>
                  <a:schemeClr val="dk1"/>
                </a:solidFill>
                <a:latin typeface="Hanken Grotesk"/>
                <a:ea typeface="Hanken Grotesk"/>
                <a:cs typeface="Hanken Grotesk"/>
                <a:sym typeface="Hanken Grotesk"/>
              </a:rPr>
              <a:t>Support Vector Machine (SVM):</a:t>
            </a:r>
          </a:p>
          <a:p>
            <a:pPr marL="285750" lvl="0" indent="-285750" algn="l" rtl="0">
              <a:lnSpc>
                <a:spcPct val="200000"/>
              </a:lnSpc>
              <a:spcBef>
                <a:spcPts val="0"/>
              </a:spcBef>
              <a:spcAft>
                <a:spcPts val="0"/>
              </a:spcAft>
              <a:buFont typeface="Arial" panose="020B0604020202020204" pitchFamily="34" charset="0"/>
              <a:buChar char="•"/>
            </a:pPr>
            <a:r>
              <a:rPr lang="en-US" sz="1600" dirty="0">
                <a:solidFill>
                  <a:schemeClr val="dk1"/>
                </a:solidFill>
                <a:latin typeface="Hanken Grotesk"/>
                <a:ea typeface="Hanken Grotesk"/>
                <a:cs typeface="Hanken Grotesk"/>
                <a:sym typeface="Hanken Grotesk"/>
              </a:rPr>
              <a:t>SVM can be used for both classification and regression.</a:t>
            </a:r>
          </a:p>
          <a:p>
            <a:pPr marL="285750" lvl="0" indent="-285750" algn="l" rtl="0">
              <a:lnSpc>
                <a:spcPct val="115000"/>
              </a:lnSpc>
              <a:spcBef>
                <a:spcPts val="0"/>
              </a:spcBef>
              <a:spcAft>
                <a:spcPts val="0"/>
              </a:spcAft>
              <a:buFont typeface="Arial" panose="020B0604020202020204" pitchFamily="34" charset="0"/>
              <a:buChar char="•"/>
            </a:pPr>
            <a:r>
              <a:rPr lang="en-US" sz="1600" dirty="0">
                <a:solidFill>
                  <a:schemeClr val="dk1"/>
                </a:solidFill>
                <a:latin typeface="Hanken Grotesk"/>
                <a:ea typeface="Hanken Grotesk"/>
                <a:cs typeface="Hanken Grotesk"/>
                <a:sym typeface="Hanken Grotesk"/>
              </a:rPr>
              <a:t>The working method is by finding a hyperplane in the input space that separates the data points into two classes.</a:t>
            </a:r>
          </a:p>
          <a:p>
            <a:pPr lvl="0" algn="l" rtl="0">
              <a:lnSpc>
                <a:spcPct val="115000"/>
              </a:lnSpc>
              <a:spcBef>
                <a:spcPts val="0"/>
              </a:spcBef>
              <a:spcAft>
                <a:spcPts val="0"/>
              </a:spcAft>
            </a:pPr>
            <a:endParaRPr lang="en-US" sz="1600" dirty="0">
              <a:solidFill>
                <a:schemeClr val="dk1"/>
              </a:solidFill>
              <a:latin typeface="Hanken Grotesk"/>
              <a:ea typeface="Hanken Grotesk"/>
              <a:cs typeface="Hanken Grotesk"/>
              <a:sym typeface="Hanken Grotesk"/>
            </a:endParaRPr>
          </a:p>
          <a:p>
            <a:pPr lvl="0" algn="l" rtl="0">
              <a:lnSpc>
                <a:spcPct val="115000"/>
              </a:lnSpc>
              <a:spcBef>
                <a:spcPts val="0"/>
              </a:spcBef>
              <a:spcAft>
                <a:spcPts val="0"/>
              </a:spcAft>
            </a:pPr>
            <a:endParaRPr lang="en-US" sz="1600" dirty="0">
              <a:solidFill>
                <a:schemeClr val="dk1"/>
              </a:solidFill>
              <a:latin typeface="Hanken Grotesk"/>
              <a:ea typeface="Hanken Grotesk"/>
              <a:cs typeface="Hanken Grotesk"/>
              <a:sym typeface="Hanken Grotesk"/>
            </a:endParaRPr>
          </a:p>
        </p:txBody>
      </p:sp>
      <p:sp>
        <p:nvSpPr>
          <p:cNvPr id="4" name="Google Shape;422;p44">
            <a:extLst>
              <a:ext uri="{FF2B5EF4-FFF2-40B4-BE49-F238E27FC236}">
                <a16:creationId xmlns:a16="http://schemas.microsoft.com/office/drawing/2014/main" id="{FF0BFA33-B338-8EDE-B79B-BCE9491BD1E9}"/>
              </a:ext>
            </a:extLst>
          </p:cNvPr>
          <p:cNvSpPr txBox="1">
            <a:spLocks noGrp="1"/>
          </p:cNvSpPr>
          <p:nvPr>
            <p:ph type="title"/>
          </p:nvPr>
        </p:nvSpPr>
        <p:spPr>
          <a:xfrm>
            <a:off x="243186" y="233007"/>
            <a:ext cx="864935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Common Medical Field Algorithms</a:t>
            </a:r>
          </a:p>
        </p:txBody>
      </p:sp>
      <p:pic>
        <p:nvPicPr>
          <p:cNvPr id="5" name="Picture 4" descr="A diagram of a decision making&#10;&#10;Description automatically generated">
            <a:extLst>
              <a:ext uri="{FF2B5EF4-FFF2-40B4-BE49-F238E27FC236}">
                <a16:creationId xmlns:a16="http://schemas.microsoft.com/office/drawing/2014/main" id="{8DB79379-EBB0-3772-AEE0-A0B9552097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29825" y="2136874"/>
            <a:ext cx="4592815" cy="2630706"/>
          </a:xfrm>
          <a:prstGeom prst="rect">
            <a:avLst/>
          </a:prstGeom>
        </p:spPr>
      </p:pic>
    </p:spTree>
    <p:extLst>
      <p:ext uri="{BB962C8B-B14F-4D97-AF65-F5344CB8AC3E}">
        <p14:creationId xmlns:p14="http://schemas.microsoft.com/office/powerpoint/2010/main" val="2572030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2" name="Google Shape;424;p44">
            <a:extLst>
              <a:ext uri="{FF2B5EF4-FFF2-40B4-BE49-F238E27FC236}">
                <a16:creationId xmlns:a16="http://schemas.microsoft.com/office/drawing/2014/main" id="{090EC748-8B69-20B0-E82C-B5782336FA59}"/>
              </a:ext>
            </a:extLst>
          </p:cNvPr>
          <p:cNvSpPr txBox="1"/>
          <p:nvPr/>
        </p:nvSpPr>
        <p:spPr>
          <a:xfrm>
            <a:off x="583758" y="833120"/>
            <a:ext cx="8257982" cy="677653"/>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pPr>
            <a:r>
              <a:rPr lang="en-US" sz="1600" b="1" dirty="0">
                <a:solidFill>
                  <a:schemeClr val="dk1"/>
                </a:solidFill>
                <a:latin typeface="Hanken Grotesk"/>
                <a:ea typeface="Hanken Grotesk"/>
                <a:cs typeface="Hanken Grotesk"/>
                <a:sym typeface="Hanken Grotesk"/>
              </a:rPr>
              <a:t>Support Vector Machine (SVM):</a:t>
            </a:r>
          </a:p>
          <a:p>
            <a:pPr lvl="0" algn="l" rtl="0">
              <a:lnSpc>
                <a:spcPct val="115000"/>
              </a:lnSpc>
              <a:spcBef>
                <a:spcPts val="0"/>
              </a:spcBef>
              <a:spcAft>
                <a:spcPts val="0"/>
              </a:spcAft>
            </a:pPr>
            <a:endParaRPr lang="en-US" sz="600" b="1" dirty="0">
              <a:solidFill>
                <a:schemeClr val="dk1"/>
              </a:solidFill>
              <a:latin typeface="Hanken Grotesk"/>
              <a:ea typeface="Hanken Grotesk"/>
              <a:cs typeface="Hanken Grotesk"/>
              <a:sym typeface="Hanken Grotesk"/>
            </a:endParaRPr>
          </a:p>
          <a:p>
            <a:pPr marL="285750" lvl="0" indent="-285750" algn="l" rtl="0">
              <a:lnSpc>
                <a:spcPct val="115000"/>
              </a:lnSpc>
              <a:spcBef>
                <a:spcPts val="0"/>
              </a:spcBef>
              <a:spcAft>
                <a:spcPts val="0"/>
              </a:spcAft>
              <a:buFont typeface="Wingdings" panose="05000000000000000000" pitchFamily="2" charset="2"/>
              <a:buChar char="§"/>
            </a:pPr>
            <a:r>
              <a:rPr lang="en-US" sz="1600" dirty="0">
                <a:solidFill>
                  <a:schemeClr val="dk1"/>
                </a:solidFill>
                <a:latin typeface="Hanken Grotesk"/>
                <a:ea typeface="Hanken Grotesk"/>
                <a:cs typeface="Hanken Grotesk"/>
                <a:sym typeface="Hanken Grotesk"/>
              </a:rPr>
              <a:t>SVM can be used to classify medical images, such as X-rays and MRI scans, and to predict the risk of a patient developing a disease.</a:t>
            </a:r>
          </a:p>
          <a:p>
            <a:pPr lvl="0" algn="l" rtl="0">
              <a:lnSpc>
                <a:spcPct val="115000"/>
              </a:lnSpc>
              <a:spcBef>
                <a:spcPts val="0"/>
              </a:spcBef>
              <a:spcAft>
                <a:spcPts val="0"/>
              </a:spcAft>
            </a:pPr>
            <a:endParaRPr lang="en-US" sz="1600" dirty="0">
              <a:solidFill>
                <a:schemeClr val="dk1"/>
              </a:solidFill>
              <a:latin typeface="Hanken Grotesk"/>
              <a:ea typeface="Hanken Grotesk"/>
              <a:cs typeface="Hanken Grotesk"/>
              <a:sym typeface="Hanken Grotesk"/>
            </a:endParaRPr>
          </a:p>
          <a:p>
            <a:pPr lvl="0" algn="l" rtl="0">
              <a:lnSpc>
                <a:spcPct val="115000"/>
              </a:lnSpc>
              <a:spcBef>
                <a:spcPts val="0"/>
              </a:spcBef>
              <a:spcAft>
                <a:spcPts val="0"/>
              </a:spcAft>
            </a:pPr>
            <a:endParaRPr lang="en-US" sz="1600" dirty="0">
              <a:solidFill>
                <a:schemeClr val="dk1"/>
              </a:solidFill>
              <a:latin typeface="Hanken Grotesk"/>
              <a:ea typeface="Hanken Grotesk"/>
              <a:cs typeface="Hanken Grotesk"/>
              <a:sym typeface="Hanken Grotesk"/>
            </a:endParaRPr>
          </a:p>
        </p:txBody>
      </p:sp>
      <p:sp>
        <p:nvSpPr>
          <p:cNvPr id="4" name="Google Shape;422;p44">
            <a:extLst>
              <a:ext uri="{FF2B5EF4-FFF2-40B4-BE49-F238E27FC236}">
                <a16:creationId xmlns:a16="http://schemas.microsoft.com/office/drawing/2014/main" id="{FF0BFA33-B338-8EDE-B79B-BCE9491BD1E9}"/>
              </a:ext>
            </a:extLst>
          </p:cNvPr>
          <p:cNvSpPr txBox="1">
            <a:spLocks noGrp="1"/>
          </p:cNvSpPr>
          <p:nvPr>
            <p:ph type="title"/>
          </p:nvPr>
        </p:nvSpPr>
        <p:spPr>
          <a:xfrm>
            <a:off x="243186" y="233007"/>
            <a:ext cx="864935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Common Medical Field Algorithms</a:t>
            </a:r>
          </a:p>
        </p:txBody>
      </p:sp>
      <p:pic>
        <p:nvPicPr>
          <p:cNvPr id="3" name="Picture 2" descr="A black and white diagram of a computer&#10;&#10;Description automatically generated">
            <a:extLst>
              <a:ext uri="{FF2B5EF4-FFF2-40B4-BE49-F238E27FC236}">
                <a16:creationId xmlns:a16="http://schemas.microsoft.com/office/drawing/2014/main" id="{864B5716-7A4A-BE97-8754-3679880BD2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5269" y="2020862"/>
            <a:ext cx="5785188" cy="2515954"/>
          </a:xfrm>
          <a:prstGeom prst="rect">
            <a:avLst/>
          </a:prstGeom>
        </p:spPr>
      </p:pic>
    </p:spTree>
    <p:extLst>
      <p:ext uri="{BB962C8B-B14F-4D97-AF65-F5344CB8AC3E}">
        <p14:creationId xmlns:p14="http://schemas.microsoft.com/office/powerpoint/2010/main" val="1115781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2" name="Google Shape;424;p44">
            <a:extLst>
              <a:ext uri="{FF2B5EF4-FFF2-40B4-BE49-F238E27FC236}">
                <a16:creationId xmlns:a16="http://schemas.microsoft.com/office/drawing/2014/main" id="{090EC748-8B69-20B0-E82C-B5782336FA59}"/>
              </a:ext>
            </a:extLst>
          </p:cNvPr>
          <p:cNvSpPr txBox="1"/>
          <p:nvPr/>
        </p:nvSpPr>
        <p:spPr>
          <a:xfrm>
            <a:off x="583758" y="833120"/>
            <a:ext cx="8257982" cy="677653"/>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pPr>
            <a:r>
              <a:rPr lang="en-US" sz="1600" b="1" dirty="0">
                <a:solidFill>
                  <a:schemeClr val="dk1"/>
                </a:solidFill>
                <a:latin typeface="Hanken Grotesk"/>
                <a:ea typeface="Hanken Grotesk"/>
                <a:cs typeface="Hanken Grotesk"/>
                <a:sym typeface="Hanken Grotesk"/>
              </a:rPr>
              <a:t>Random forest:</a:t>
            </a:r>
          </a:p>
          <a:p>
            <a:pPr marL="285750" lvl="0" indent="-285750" algn="l" rtl="0">
              <a:lnSpc>
                <a:spcPct val="115000"/>
              </a:lnSpc>
              <a:spcBef>
                <a:spcPts val="0"/>
              </a:spcBef>
              <a:spcAft>
                <a:spcPts val="0"/>
              </a:spcAft>
              <a:buFont typeface="Wingdings" panose="05000000000000000000" pitchFamily="2" charset="2"/>
              <a:buChar char="§"/>
            </a:pPr>
            <a:r>
              <a:rPr lang="en-US" sz="1600" dirty="0">
                <a:solidFill>
                  <a:schemeClr val="dk1"/>
                </a:solidFill>
                <a:latin typeface="Hanken Grotesk"/>
                <a:ea typeface="Hanken Grotesk"/>
                <a:cs typeface="Hanken Grotesk"/>
                <a:sym typeface="Hanken Grotesk"/>
              </a:rPr>
              <a:t>Random forests are an ensemble learning algorithm that combines the predictions of multiple decision trees to produce a more accurate prediction. They are more accurate than individual decision trees and more robust to overfitting.</a:t>
            </a:r>
          </a:p>
          <a:p>
            <a:pPr lvl="0" algn="l" rtl="0">
              <a:lnSpc>
                <a:spcPct val="115000"/>
              </a:lnSpc>
              <a:spcBef>
                <a:spcPts val="0"/>
              </a:spcBef>
              <a:spcAft>
                <a:spcPts val="0"/>
              </a:spcAft>
            </a:pPr>
            <a:endParaRPr lang="en-US" sz="1600" dirty="0">
              <a:solidFill>
                <a:schemeClr val="dk1"/>
              </a:solidFill>
              <a:latin typeface="Hanken Grotesk"/>
              <a:ea typeface="Hanken Grotesk"/>
              <a:cs typeface="Hanken Grotesk"/>
              <a:sym typeface="Hanken Grotesk"/>
            </a:endParaRPr>
          </a:p>
          <a:p>
            <a:pPr lvl="0" algn="l" rtl="0">
              <a:lnSpc>
                <a:spcPct val="115000"/>
              </a:lnSpc>
              <a:spcBef>
                <a:spcPts val="0"/>
              </a:spcBef>
              <a:spcAft>
                <a:spcPts val="0"/>
              </a:spcAft>
            </a:pPr>
            <a:endParaRPr lang="en-US" sz="1600" dirty="0">
              <a:solidFill>
                <a:schemeClr val="dk1"/>
              </a:solidFill>
              <a:latin typeface="Hanken Grotesk"/>
              <a:ea typeface="Hanken Grotesk"/>
              <a:cs typeface="Hanken Grotesk"/>
              <a:sym typeface="Hanken Grotesk"/>
            </a:endParaRPr>
          </a:p>
        </p:txBody>
      </p:sp>
      <p:sp>
        <p:nvSpPr>
          <p:cNvPr id="4" name="Google Shape;422;p44">
            <a:extLst>
              <a:ext uri="{FF2B5EF4-FFF2-40B4-BE49-F238E27FC236}">
                <a16:creationId xmlns:a16="http://schemas.microsoft.com/office/drawing/2014/main" id="{FF0BFA33-B338-8EDE-B79B-BCE9491BD1E9}"/>
              </a:ext>
            </a:extLst>
          </p:cNvPr>
          <p:cNvSpPr txBox="1">
            <a:spLocks noGrp="1"/>
          </p:cNvSpPr>
          <p:nvPr>
            <p:ph type="title"/>
          </p:nvPr>
        </p:nvSpPr>
        <p:spPr>
          <a:xfrm>
            <a:off x="243186" y="233007"/>
            <a:ext cx="864935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Common Medical Field Algorithms</a:t>
            </a:r>
          </a:p>
        </p:txBody>
      </p:sp>
      <p:grpSp>
        <p:nvGrpSpPr>
          <p:cNvPr id="5" name="Group 4">
            <a:extLst>
              <a:ext uri="{FF2B5EF4-FFF2-40B4-BE49-F238E27FC236}">
                <a16:creationId xmlns:a16="http://schemas.microsoft.com/office/drawing/2014/main" id="{F5F63F1A-14C1-102B-457C-2F3A13884C59}"/>
              </a:ext>
            </a:extLst>
          </p:cNvPr>
          <p:cNvGrpSpPr/>
          <p:nvPr/>
        </p:nvGrpSpPr>
        <p:grpSpPr>
          <a:xfrm>
            <a:off x="613763" y="2702417"/>
            <a:ext cx="7916474" cy="1424966"/>
            <a:chOff x="1371600" y="3105150"/>
            <a:chExt cx="7620000" cy="1371600"/>
          </a:xfrm>
        </p:grpSpPr>
        <p:pic>
          <p:nvPicPr>
            <p:cNvPr id="6" name="Picture 5" descr="A diagram of a network">
              <a:extLst>
                <a:ext uri="{FF2B5EF4-FFF2-40B4-BE49-F238E27FC236}">
                  <a16:creationId xmlns:a16="http://schemas.microsoft.com/office/drawing/2014/main" id="{07743FBD-E5B2-87AF-207E-4A11029E45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600" y="3105150"/>
              <a:ext cx="2299345" cy="1371600"/>
            </a:xfrm>
            <a:prstGeom prst="rect">
              <a:avLst/>
            </a:prstGeom>
          </p:spPr>
        </p:pic>
        <p:pic>
          <p:nvPicPr>
            <p:cNvPr id="7" name="Picture 6" descr="A diagram of a network">
              <a:extLst>
                <a:ext uri="{FF2B5EF4-FFF2-40B4-BE49-F238E27FC236}">
                  <a16:creationId xmlns:a16="http://schemas.microsoft.com/office/drawing/2014/main" id="{3B58E4FF-3570-9800-FB16-419D2CDA67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1927" y="3105150"/>
              <a:ext cx="2299345" cy="1371600"/>
            </a:xfrm>
            <a:prstGeom prst="rect">
              <a:avLst/>
            </a:prstGeom>
          </p:spPr>
        </p:pic>
        <p:pic>
          <p:nvPicPr>
            <p:cNvPr id="8" name="Picture 7" descr="A diagram of a network">
              <a:extLst>
                <a:ext uri="{FF2B5EF4-FFF2-40B4-BE49-F238E27FC236}">
                  <a16:creationId xmlns:a16="http://schemas.microsoft.com/office/drawing/2014/main" id="{A328C522-2390-DFE8-8F3E-61F8573156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92255" y="3105150"/>
              <a:ext cx="2299345" cy="1371600"/>
            </a:xfrm>
            <a:prstGeom prst="rect">
              <a:avLst/>
            </a:prstGeom>
          </p:spPr>
        </p:pic>
        <p:sp>
          <p:nvSpPr>
            <p:cNvPr id="9" name="Plus Sign 8">
              <a:extLst>
                <a:ext uri="{FF2B5EF4-FFF2-40B4-BE49-F238E27FC236}">
                  <a16:creationId xmlns:a16="http://schemas.microsoft.com/office/drawing/2014/main" id="{B68D543F-69F1-8902-1C2F-1F3B4CCB8A00}"/>
                </a:ext>
              </a:extLst>
            </p:cNvPr>
            <p:cNvSpPr/>
            <p:nvPr/>
          </p:nvSpPr>
          <p:spPr>
            <a:xfrm>
              <a:off x="3666659" y="3596357"/>
              <a:ext cx="399083" cy="389186"/>
            </a:xfrm>
            <a:prstGeom prst="mathPlus">
              <a:avLst/>
            </a:prstGeom>
            <a:scene3d>
              <a:camera prst="orthographicFront"/>
              <a:lightRig rig="threePt" dir="t"/>
            </a:scene3d>
            <a:sp3d>
              <a:bevelT/>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defTabSz="1219170"/>
              <a:endParaRPr lang="en-US" sz="2400">
                <a:solidFill>
                  <a:srgbClr val="FFFFFF"/>
                </a:solidFill>
                <a:latin typeface="Calibri"/>
              </a:endParaRPr>
            </a:p>
          </p:txBody>
        </p:sp>
        <p:sp>
          <p:nvSpPr>
            <p:cNvPr id="10" name="Plus Sign 9">
              <a:extLst>
                <a:ext uri="{FF2B5EF4-FFF2-40B4-BE49-F238E27FC236}">
                  <a16:creationId xmlns:a16="http://schemas.microsoft.com/office/drawing/2014/main" id="{B517BB39-A280-E278-5438-10CF3443AEB1}"/>
                </a:ext>
              </a:extLst>
            </p:cNvPr>
            <p:cNvSpPr/>
            <p:nvPr/>
          </p:nvSpPr>
          <p:spPr>
            <a:xfrm>
              <a:off x="6293171" y="3596357"/>
              <a:ext cx="399083" cy="389186"/>
            </a:xfrm>
            <a:prstGeom prst="mathPlus">
              <a:avLst/>
            </a:prstGeom>
            <a:scene3d>
              <a:camera prst="orthographicFront"/>
              <a:lightRig rig="threePt" dir="t"/>
            </a:scene3d>
            <a:sp3d>
              <a:bevelT/>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defTabSz="1219170"/>
              <a:endParaRPr lang="en-US" sz="2400">
                <a:solidFill>
                  <a:srgbClr val="FFFFFF"/>
                </a:solidFill>
                <a:latin typeface="Calibri"/>
              </a:endParaRPr>
            </a:p>
          </p:txBody>
        </p:sp>
      </p:grpSp>
    </p:spTree>
    <p:extLst>
      <p:ext uri="{BB962C8B-B14F-4D97-AF65-F5344CB8AC3E}">
        <p14:creationId xmlns:p14="http://schemas.microsoft.com/office/powerpoint/2010/main" val="3179628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2" name="Google Shape;424;p44">
            <a:extLst>
              <a:ext uri="{FF2B5EF4-FFF2-40B4-BE49-F238E27FC236}">
                <a16:creationId xmlns:a16="http://schemas.microsoft.com/office/drawing/2014/main" id="{090EC748-8B69-20B0-E82C-B5782336FA59}"/>
              </a:ext>
            </a:extLst>
          </p:cNvPr>
          <p:cNvSpPr txBox="1"/>
          <p:nvPr/>
        </p:nvSpPr>
        <p:spPr>
          <a:xfrm>
            <a:off x="583758" y="833120"/>
            <a:ext cx="8257982" cy="677653"/>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pPr>
            <a:r>
              <a:rPr lang="en-US" sz="1600" b="1" dirty="0">
                <a:solidFill>
                  <a:schemeClr val="dk1"/>
                </a:solidFill>
                <a:latin typeface="Hanken Grotesk"/>
                <a:ea typeface="Hanken Grotesk"/>
                <a:cs typeface="Hanken Grotesk"/>
                <a:sym typeface="Hanken Grotesk"/>
              </a:rPr>
              <a:t>K-nearest neighbors (KNN):</a:t>
            </a:r>
          </a:p>
          <a:p>
            <a:pPr marL="285750" lvl="0" indent="-285750" algn="l" rtl="0">
              <a:lnSpc>
                <a:spcPct val="115000"/>
              </a:lnSpc>
              <a:spcBef>
                <a:spcPts val="0"/>
              </a:spcBef>
              <a:spcAft>
                <a:spcPts val="0"/>
              </a:spcAft>
              <a:buFont typeface="Arial" panose="020B0604020202020204" pitchFamily="34" charset="0"/>
              <a:buChar char="•"/>
            </a:pPr>
            <a:r>
              <a:rPr lang="en-US" sz="1600" dirty="0">
                <a:solidFill>
                  <a:schemeClr val="dk1"/>
                </a:solidFill>
                <a:latin typeface="Hanken Grotesk"/>
                <a:ea typeface="Hanken Grotesk"/>
                <a:cs typeface="Hanken Grotesk"/>
                <a:sym typeface="Hanken Grotesk"/>
              </a:rPr>
              <a:t>The K value is the main factor that decides on which the new data is classified into.</a:t>
            </a:r>
          </a:p>
          <a:p>
            <a:pPr lvl="0" algn="l" rtl="0">
              <a:lnSpc>
                <a:spcPct val="115000"/>
              </a:lnSpc>
              <a:spcBef>
                <a:spcPts val="0"/>
              </a:spcBef>
              <a:spcAft>
                <a:spcPts val="0"/>
              </a:spcAft>
            </a:pPr>
            <a:endParaRPr lang="en-US" sz="1600" dirty="0">
              <a:solidFill>
                <a:schemeClr val="dk1"/>
              </a:solidFill>
              <a:latin typeface="Hanken Grotesk"/>
              <a:ea typeface="Hanken Grotesk"/>
              <a:cs typeface="Hanken Grotesk"/>
              <a:sym typeface="Hanken Grotesk"/>
            </a:endParaRPr>
          </a:p>
          <a:p>
            <a:pPr lvl="0" algn="l" rtl="0">
              <a:lnSpc>
                <a:spcPct val="115000"/>
              </a:lnSpc>
              <a:spcBef>
                <a:spcPts val="0"/>
              </a:spcBef>
              <a:spcAft>
                <a:spcPts val="0"/>
              </a:spcAft>
            </a:pPr>
            <a:endParaRPr lang="en-US" sz="1600" dirty="0">
              <a:solidFill>
                <a:schemeClr val="dk1"/>
              </a:solidFill>
              <a:latin typeface="Hanken Grotesk"/>
              <a:ea typeface="Hanken Grotesk"/>
              <a:cs typeface="Hanken Grotesk"/>
              <a:sym typeface="Hanken Grotesk"/>
            </a:endParaRPr>
          </a:p>
        </p:txBody>
      </p:sp>
      <p:sp>
        <p:nvSpPr>
          <p:cNvPr id="4" name="Google Shape;422;p44">
            <a:extLst>
              <a:ext uri="{FF2B5EF4-FFF2-40B4-BE49-F238E27FC236}">
                <a16:creationId xmlns:a16="http://schemas.microsoft.com/office/drawing/2014/main" id="{FF0BFA33-B338-8EDE-B79B-BCE9491BD1E9}"/>
              </a:ext>
            </a:extLst>
          </p:cNvPr>
          <p:cNvSpPr txBox="1">
            <a:spLocks noGrp="1"/>
          </p:cNvSpPr>
          <p:nvPr>
            <p:ph type="title"/>
          </p:nvPr>
        </p:nvSpPr>
        <p:spPr>
          <a:xfrm>
            <a:off x="243186" y="233007"/>
            <a:ext cx="864935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Common Medical Field Algorithms</a:t>
            </a:r>
          </a:p>
        </p:txBody>
      </p:sp>
      <p:pic>
        <p:nvPicPr>
          <p:cNvPr id="3" name="Picture 2" descr="A diagram of a diagram&#10;&#10;Description automatically generated">
            <a:extLst>
              <a:ext uri="{FF2B5EF4-FFF2-40B4-BE49-F238E27FC236}">
                <a16:creationId xmlns:a16="http://schemas.microsoft.com/office/drawing/2014/main" id="{09FAEC8F-0644-0B4A-E36C-CDF4931CEE93}"/>
              </a:ext>
            </a:extLst>
          </p:cNvPr>
          <p:cNvPicPr>
            <a:picLocks noChangeAspect="1"/>
          </p:cNvPicPr>
          <p:nvPr/>
        </p:nvPicPr>
        <p:blipFill rotWithShape="1">
          <a:blip r:embed="rId3">
            <a:extLst>
              <a:ext uri="{28A0092B-C50C-407E-A947-70E740481C1C}">
                <a14:useLocalDpi xmlns:a14="http://schemas.microsoft.com/office/drawing/2010/main" val="0"/>
              </a:ext>
            </a:extLst>
          </a:blip>
          <a:srcRect l="26294" t="21691" r="21161" b="8849"/>
          <a:stretch/>
        </p:blipFill>
        <p:spPr>
          <a:xfrm>
            <a:off x="743779" y="1725955"/>
            <a:ext cx="3698682" cy="2750301"/>
          </a:xfrm>
          <a:prstGeom prst="rect">
            <a:avLst/>
          </a:prstGeom>
        </p:spPr>
      </p:pic>
      <p:sp>
        <p:nvSpPr>
          <p:cNvPr id="11" name="Google Shape;424;p44">
            <a:extLst>
              <a:ext uri="{FF2B5EF4-FFF2-40B4-BE49-F238E27FC236}">
                <a16:creationId xmlns:a16="http://schemas.microsoft.com/office/drawing/2014/main" id="{15A020AA-4424-7494-C700-041DC5335A1B}"/>
              </a:ext>
            </a:extLst>
          </p:cNvPr>
          <p:cNvSpPr txBox="1"/>
          <p:nvPr/>
        </p:nvSpPr>
        <p:spPr>
          <a:xfrm>
            <a:off x="4762501" y="1871746"/>
            <a:ext cx="3698680" cy="2458719"/>
          </a:xfrm>
          <a:prstGeom prst="rect">
            <a:avLst/>
          </a:prstGeom>
          <a:noFill/>
          <a:ln>
            <a:noFill/>
          </a:ln>
        </p:spPr>
        <p:txBody>
          <a:bodyPr spcFirstLastPara="1" wrap="square" lIns="91425" tIns="91425" rIns="91425" bIns="91425" anchor="t" anchorCtr="0">
            <a:noAutofit/>
          </a:bodyPr>
          <a:lstStyle/>
          <a:p>
            <a:pPr marL="285750" lvl="0" indent="-285750" algn="l" rtl="0">
              <a:lnSpc>
                <a:spcPct val="115000"/>
              </a:lnSpc>
              <a:spcBef>
                <a:spcPts val="0"/>
              </a:spcBef>
              <a:spcAft>
                <a:spcPts val="0"/>
              </a:spcAft>
              <a:buFont typeface="Wingdings" panose="05000000000000000000" pitchFamily="2" charset="2"/>
              <a:buChar char="§"/>
            </a:pPr>
            <a:r>
              <a:rPr lang="en-US" sz="1600" dirty="0">
                <a:solidFill>
                  <a:schemeClr val="dk1"/>
                </a:solidFill>
                <a:latin typeface="Hanken Grotesk"/>
                <a:ea typeface="Hanken Grotesk"/>
                <a:cs typeface="Hanken Grotesk"/>
                <a:sym typeface="Hanken Grotesk"/>
              </a:rPr>
              <a:t>In this case if the K is chosen as 3, the new data is classified as </a:t>
            </a:r>
            <a:r>
              <a:rPr lang="en-US" sz="1600" dirty="0" err="1">
                <a:solidFill>
                  <a:srgbClr val="FF0000"/>
                </a:solidFill>
                <a:latin typeface="Hanken Grotesk"/>
                <a:ea typeface="Hanken Grotesk"/>
                <a:cs typeface="Hanken Grotesk"/>
                <a:sym typeface="Hanken Grotesk"/>
              </a:rPr>
              <a:t>classA</a:t>
            </a:r>
            <a:r>
              <a:rPr lang="en-US" sz="1600" dirty="0">
                <a:solidFill>
                  <a:schemeClr val="dk1"/>
                </a:solidFill>
                <a:latin typeface="Hanken Grotesk"/>
                <a:ea typeface="Hanken Grotesk"/>
                <a:cs typeface="Hanken Grotesk"/>
                <a:sym typeface="Hanken Grotesk"/>
              </a:rPr>
              <a:t> (triangle).</a:t>
            </a:r>
          </a:p>
          <a:p>
            <a:pPr lvl="0" algn="l" rtl="0">
              <a:lnSpc>
                <a:spcPct val="115000"/>
              </a:lnSpc>
              <a:spcBef>
                <a:spcPts val="0"/>
              </a:spcBef>
              <a:spcAft>
                <a:spcPts val="0"/>
              </a:spcAft>
            </a:pPr>
            <a:endParaRPr lang="en-US" sz="1600" dirty="0">
              <a:solidFill>
                <a:schemeClr val="dk1"/>
              </a:solidFill>
              <a:latin typeface="Hanken Grotesk"/>
              <a:ea typeface="Hanken Grotesk"/>
              <a:cs typeface="Hanken Grotesk"/>
              <a:sym typeface="Hanken Grotesk"/>
            </a:endParaRPr>
          </a:p>
          <a:p>
            <a:pPr marL="285750" lvl="0" indent="-285750" algn="l" rtl="0">
              <a:lnSpc>
                <a:spcPct val="115000"/>
              </a:lnSpc>
              <a:spcBef>
                <a:spcPts val="0"/>
              </a:spcBef>
              <a:spcAft>
                <a:spcPts val="0"/>
              </a:spcAft>
              <a:buFont typeface="Wingdings" panose="05000000000000000000" pitchFamily="2" charset="2"/>
              <a:buChar char="§"/>
            </a:pPr>
            <a:r>
              <a:rPr lang="en-US" sz="1600" dirty="0">
                <a:solidFill>
                  <a:schemeClr val="dk1"/>
                </a:solidFill>
                <a:latin typeface="Hanken Grotesk"/>
                <a:ea typeface="Hanken Grotesk"/>
                <a:cs typeface="Hanken Grotesk"/>
                <a:sym typeface="Hanken Grotesk"/>
              </a:rPr>
              <a:t>if the K value is chosen as 5 the new data is classified as </a:t>
            </a:r>
            <a:r>
              <a:rPr lang="en-US" sz="1600" dirty="0" err="1">
                <a:solidFill>
                  <a:srgbClr val="FF0000"/>
                </a:solidFill>
                <a:latin typeface="Hanken Grotesk"/>
                <a:ea typeface="Hanken Grotesk"/>
                <a:cs typeface="Hanken Grotesk"/>
                <a:sym typeface="Hanken Grotesk"/>
              </a:rPr>
              <a:t>classB</a:t>
            </a:r>
            <a:r>
              <a:rPr lang="en-US" sz="1600" dirty="0">
                <a:solidFill>
                  <a:schemeClr val="dk1"/>
                </a:solidFill>
                <a:latin typeface="Hanken Grotesk"/>
                <a:ea typeface="Hanken Grotesk"/>
                <a:cs typeface="Hanken Grotesk"/>
                <a:sym typeface="Hanken Grotesk"/>
              </a:rPr>
              <a:t> (rectangle).</a:t>
            </a:r>
          </a:p>
          <a:p>
            <a:pPr lvl="0" algn="l" rtl="0">
              <a:lnSpc>
                <a:spcPct val="115000"/>
              </a:lnSpc>
              <a:spcBef>
                <a:spcPts val="0"/>
              </a:spcBef>
              <a:spcAft>
                <a:spcPts val="0"/>
              </a:spcAft>
            </a:pPr>
            <a:endParaRPr lang="en-US" sz="1600" dirty="0">
              <a:solidFill>
                <a:schemeClr val="dk1"/>
              </a:solidFill>
              <a:latin typeface="Hanken Grotesk"/>
              <a:ea typeface="Hanken Grotesk"/>
              <a:cs typeface="Hanken Grotesk"/>
              <a:sym typeface="Hanken Grotesk"/>
            </a:endParaRPr>
          </a:p>
          <a:p>
            <a:pPr lvl="0" algn="l" rtl="0">
              <a:lnSpc>
                <a:spcPct val="115000"/>
              </a:lnSpc>
              <a:spcBef>
                <a:spcPts val="0"/>
              </a:spcBef>
              <a:spcAft>
                <a:spcPts val="0"/>
              </a:spcAft>
            </a:pPr>
            <a:endParaRPr lang="en-US" sz="1600" dirty="0">
              <a:solidFill>
                <a:schemeClr val="dk1"/>
              </a:solidFill>
              <a:latin typeface="Hanken Grotesk"/>
              <a:ea typeface="Hanken Grotesk"/>
              <a:cs typeface="Hanken Grotesk"/>
              <a:sym typeface="Hanken Grotesk"/>
            </a:endParaRPr>
          </a:p>
        </p:txBody>
      </p:sp>
    </p:spTree>
    <p:extLst>
      <p:ext uri="{BB962C8B-B14F-4D97-AF65-F5344CB8AC3E}">
        <p14:creationId xmlns:p14="http://schemas.microsoft.com/office/powerpoint/2010/main" val="2790583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2" name="Google Shape;424;p44">
            <a:extLst>
              <a:ext uri="{FF2B5EF4-FFF2-40B4-BE49-F238E27FC236}">
                <a16:creationId xmlns:a16="http://schemas.microsoft.com/office/drawing/2014/main" id="{090EC748-8B69-20B0-E82C-B5782336FA59}"/>
              </a:ext>
            </a:extLst>
          </p:cNvPr>
          <p:cNvSpPr txBox="1"/>
          <p:nvPr/>
        </p:nvSpPr>
        <p:spPr>
          <a:xfrm>
            <a:off x="522799" y="1187107"/>
            <a:ext cx="4239702" cy="2769286"/>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pPr>
            <a:r>
              <a:rPr lang="en-US" sz="1600" b="1" dirty="0">
                <a:solidFill>
                  <a:schemeClr val="dk1"/>
                </a:solidFill>
                <a:latin typeface="Hanken Grotesk"/>
                <a:ea typeface="Hanken Grotesk"/>
                <a:cs typeface="Hanken Grotesk"/>
                <a:sym typeface="Hanken Grotesk"/>
              </a:rPr>
              <a:t>Neural Network in human anatomy</a:t>
            </a:r>
          </a:p>
          <a:p>
            <a:pPr lvl="0" algn="l" rtl="0">
              <a:lnSpc>
                <a:spcPct val="115000"/>
              </a:lnSpc>
              <a:spcBef>
                <a:spcPts val="0"/>
              </a:spcBef>
              <a:spcAft>
                <a:spcPts val="0"/>
              </a:spcAft>
            </a:pPr>
            <a:endParaRPr lang="en-US" sz="1600" b="1" dirty="0">
              <a:solidFill>
                <a:schemeClr val="dk1"/>
              </a:solidFill>
              <a:latin typeface="Hanken Grotesk"/>
              <a:ea typeface="Hanken Grotesk"/>
              <a:cs typeface="Hanken Grotesk"/>
              <a:sym typeface="Hanken Grotesk"/>
            </a:endParaRPr>
          </a:p>
          <a:p>
            <a:pPr marL="285750" lvl="0" indent="-285750" algn="l" rtl="0">
              <a:lnSpc>
                <a:spcPct val="115000"/>
              </a:lnSpc>
              <a:spcBef>
                <a:spcPts val="0"/>
              </a:spcBef>
              <a:spcAft>
                <a:spcPts val="0"/>
              </a:spcAft>
              <a:buFont typeface="Wingdings" panose="05000000000000000000" pitchFamily="2" charset="2"/>
              <a:buChar char="§"/>
            </a:pPr>
            <a:r>
              <a:rPr lang="en-US" sz="1600" dirty="0">
                <a:solidFill>
                  <a:schemeClr val="dk1"/>
                </a:solidFill>
                <a:latin typeface="Hanken Grotesk"/>
                <a:ea typeface="Hanken Grotesk"/>
                <a:cs typeface="Hanken Grotesk"/>
                <a:sym typeface="Hanken Grotesk"/>
              </a:rPr>
              <a:t>Neural Network is a network of interconnected brain cells called neurons that are responsible for processing information in the human brain</a:t>
            </a:r>
          </a:p>
          <a:p>
            <a:pPr marL="285750" lvl="0" indent="-285750" algn="l" rtl="0">
              <a:lnSpc>
                <a:spcPct val="115000"/>
              </a:lnSpc>
              <a:spcBef>
                <a:spcPts val="0"/>
              </a:spcBef>
              <a:spcAft>
                <a:spcPts val="0"/>
              </a:spcAft>
              <a:buFont typeface="Wingdings" panose="05000000000000000000" pitchFamily="2" charset="2"/>
              <a:buChar char="§"/>
            </a:pPr>
            <a:endParaRPr lang="en-US" sz="1600" dirty="0">
              <a:solidFill>
                <a:schemeClr val="dk1"/>
              </a:solidFill>
              <a:latin typeface="Hanken Grotesk"/>
              <a:ea typeface="Hanken Grotesk"/>
              <a:cs typeface="Hanken Grotesk"/>
              <a:sym typeface="Hanken Grotesk"/>
            </a:endParaRPr>
          </a:p>
          <a:p>
            <a:pPr marL="285750" lvl="0" indent="-285750" algn="l" rtl="0">
              <a:lnSpc>
                <a:spcPct val="115000"/>
              </a:lnSpc>
              <a:spcBef>
                <a:spcPts val="0"/>
              </a:spcBef>
              <a:spcAft>
                <a:spcPts val="0"/>
              </a:spcAft>
              <a:buFont typeface="Wingdings" panose="05000000000000000000" pitchFamily="2" charset="2"/>
              <a:buChar char="§"/>
            </a:pPr>
            <a:r>
              <a:rPr lang="en-US" sz="1600" dirty="0">
                <a:solidFill>
                  <a:schemeClr val="dk1"/>
                </a:solidFill>
                <a:latin typeface="Hanken Grotesk"/>
                <a:ea typeface="Hanken Grotesk"/>
                <a:cs typeface="Hanken Grotesk"/>
                <a:sym typeface="Hanken Grotesk"/>
              </a:rPr>
              <a:t>The neurons communicate by sending electrical signals through this network.</a:t>
            </a:r>
          </a:p>
          <a:p>
            <a:pPr lvl="0" algn="l" rtl="0">
              <a:lnSpc>
                <a:spcPct val="115000"/>
              </a:lnSpc>
              <a:spcBef>
                <a:spcPts val="0"/>
              </a:spcBef>
              <a:spcAft>
                <a:spcPts val="0"/>
              </a:spcAft>
            </a:pPr>
            <a:endParaRPr lang="en-US" sz="1600" dirty="0">
              <a:solidFill>
                <a:schemeClr val="dk1"/>
              </a:solidFill>
              <a:latin typeface="Hanken Grotesk"/>
              <a:ea typeface="Hanken Grotesk"/>
              <a:cs typeface="Hanken Grotesk"/>
              <a:sym typeface="Hanken Grotesk"/>
            </a:endParaRPr>
          </a:p>
          <a:p>
            <a:pPr lvl="0" algn="l" rtl="0">
              <a:lnSpc>
                <a:spcPct val="115000"/>
              </a:lnSpc>
              <a:spcBef>
                <a:spcPts val="0"/>
              </a:spcBef>
              <a:spcAft>
                <a:spcPts val="0"/>
              </a:spcAft>
            </a:pPr>
            <a:endParaRPr lang="en-US" sz="1600" dirty="0">
              <a:solidFill>
                <a:schemeClr val="dk1"/>
              </a:solidFill>
              <a:latin typeface="Hanken Grotesk"/>
              <a:ea typeface="Hanken Grotesk"/>
              <a:cs typeface="Hanken Grotesk"/>
              <a:sym typeface="Hanken Grotesk"/>
            </a:endParaRPr>
          </a:p>
        </p:txBody>
      </p:sp>
      <p:sp>
        <p:nvSpPr>
          <p:cNvPr id="4" name="Google Shape;422;p44">
            <a:extLst>
              <a:ext uri="{FF2B5EF4-FFF2-40B4-BE49-F238E27FC236}">
                <a16:creationId xmlns:a16="http://schemas.microsoft.com/office/drawing/2014/main" id="{FF0BFA33-B338-8EDE-B79B-BCE9491BD1E9}"/>
              </a:ext>
            </a:extLst>
          </p:cNvPr>
          <p:cNvSpPr txBox="1">
            <a:spLocks noGrp="1"/>
          </p:cNvSpPr>
          <p:nvPr>
            <p:ph type="title"/>
          </p:nvPr>
        </p:nvSpPr>
        <p:spPr>
          <a:xfrm>
            <a:off x="243186" y="233007"/>
            <a:ext cx="864935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2.4) Neural Network</a:t>
            </a:r>
          </a:p>
        </p:txBody>
      </p:sp>
      <p:sp>
        <p:nvSpPr>
          <p:cNvPr id="11" name="Google Shape;424;p44">
            <a:extLst>
              <a:ext uri="{FF2B5EF4-FFF2-40B4-BE49-F238E27FC236}">
                <a16:creationId xmlns:a16="http://schemas.microsoft.com/office/drawing/2014/main" id="{15A020AA-4424-7494-C700-041DC5335A1B}"/>
              </a:ext>
            </a:extLst>
          </p:cNvPr>
          <p:cNvSpPr txBox="1"/>
          <p:nvPr/>
        </p:nvSpPr>
        <p:spPr>
          <a:xfrm>
            <a:off x="4762501" y="1871746"/>
            <a:ext cx="3698680" cy="2458719"/>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pPr>
            <a:endParaRPr lang="en-US" sz="1600" dirty="0">
              <a:solidFill>
                <a:schemeClr val="dk1"/>
              </a:solidFill>
              <a:latin typeface="Hanken Grotesk"/>
              <a:ea typeface="Hanken Grotesk"/>
              <a:cs typeface="Hanken Grotesk"/>
              <a:sym typeface="Hanken Grotesk"/>
            </a:endParaRPr>
          </a:p>
          <a:p>
            <a:pPr lvl="0" algn="l" rtl="0">
              <a:lnSpc>
                <a:spcPct val="115000"/>
              </a:lnSpc>
              <a:spcBef>
                <a:spcPts val="0"/>
              </a:spcBef>
              <a:spcAft>
                <a:spcPts val="0"/>
              </a:spcAft>
            </a:pPr>
            <a:endParaRPr lang="en-US" sz="1600" dirty="0">
              <a:solidFill>
                <a:schemeClr val="dk1"/>
              </a:solidFill>
              <a:latin typeface="Hanken Grotesk"/>
              <a:ea typeface="Hanken Grotesk"/>
              <a:cs typeface="Hanken Grotesk"/>
              <a:sym typeface="Hanken Grotesk"/>
            </a:endParaRPr>
          </a:p>
        </p:txBody>
      </p:sp>
      <p:pic>
        <p:nvPicPr>
          <p:cNvPr id="5" name="Picture 4" descr="A close-up of a nerve cell&#10;&#10;Description automatically generated">
            <a:extLst>
              <a:ext uri="{FF2B5EF4-FFF2-40B4-BE49-F238E27FC236}">
                <a16:creationId xmlns:a16="http://schemas.microsoft.com/office/drawing/2014/main" id="{B33995E8-06C9-B26D-2197-DAB27ECA831F}"/>
              </a:ext>
            </a:extLst>
          </p:cNvPr>
          <p:cNvPicPr>
            <a:picLocks noChangeAspect="1"/>
          </p:cNvPicPr>
          <p:nvPr/>
        </p:nvPicPr>
        <p:blipFill rotWithShape="1">
          <a:blip r:embed="rId3">
            <a:extLst>
              <a:ext uri="{28A0092B-C50C-407E-A947-70E740481C1C}">
                <a14:useLocalDpi xmlns:a14="http://schemas.microsoft.com/office/drawing/2010/main" val="0"/>
              </a:ext>
            </a:extLst>
          </a:blip>
          <a:srcRect l="7104" r="17897"/>
          <a:stretch/>
        </p:blipFill>
        <p:spPr>
          <a:xfrm>
            <a:off x="5236549" y="959434"/>
            <a:ext cx="3224632" cy="3224632"/>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spTree>
    <p:extLst>
      <p:ext uri="{BB962C8B-B14F-4D97-AF65-F5344CB8AC3E}">
        <p14:creationId xmlns:p14="http://schemas.microsoft.com/office/powerpoint/2010/main" val="101145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2" name="Google Shape;424;p44">
            <a:extLst>
              <a:ext uri="{FF2B5EF4-FFF2-40B4-BE49-F238E27FC236}">
                <a16:creationId xmlns:a16="http://schemas.microsoft.com/office/drawing/2014/main" id="{090EC748-8B69-20B0-E82C-B5782336FA59}"/>
              </a:ext>
            </a:extLst>
          </p:cNvPr>
          <p:cNvSpPr txBox="1"/>
          <p:nvPr/>
        </p:nvSpPr>
        <p:spPr>
          <a:xfrm>
            <a:off x="556039" y="922946"/>
            <a:ext cx="8031921" cy="3029293"/>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pPr>
            <a:r>
              <a:rPr lang="en-US" sz="1600" b="1" dirty="0">
                <a:solidFill>
                  <a:schemeClr val="dk1"/>
                </a:solidFill>
                <a:latin typeface="Hanken Grotesk"/>
                <a:ea typeface="Hanken Grotesk"/>
                <a:cs typeface="Hanken Grotesk"/>
                <a:sym typeface="Hanken Grotesk"/>
              </a:rPr>
              <a:t>Neural Network in Machine anatomy</a:t>
            </a:r>
          </a:p>
          <a:p>
            <a:pPr lvl="0" algn="l" rtl="0">
              <a:lnSpc>
                <a:spcPct val="115000"/>
              </a:lnSpc>
              <a:spcBef>
                <a:spcPts val="0"/>
              </a:spcBef>
              <a:spcAft>
                <a:spcPts val="0"/>
              </a:spcAft>
            </a:pPr>
            <a:endParaRPr lang="en-US" sz="600" b="1" dirty="0">
              <a:solidFill>
                <a:schemeClr val="dk1"/>
              </a:solidFill>
              <a:latin typeface="Hanken Grotesk"/>
              <a:ea typeface="Hanken Grotesk"/>
              <a:cs typeface="Hanken Grotesk"/>
              <a:sym typeface="Hanken Grotesk"/>
            </a:endParaRPr>
          </a:p>
          <a:p>
            <a:pPr marL="285750" lvl="0" indent="-285750" algn="l" rtl="0">
              <a:lnSpc>
                <a:spcPct val="115000"/>
              </a:lnSpc>
              <a:spcBef>
                <a:spcPts val="0"/>
              </a:spcBef>
              <a:spcAft>
                <a:spcPts val="0"/>
              </a:spcAft>
              <a:buFont typeface="Wingdings" panose="05000000000000000000" pitchFamily="2" charset="2"/>
              <a:buChar char="§"/>
            </a:pPr>
            <a:r>
              <a:rPr lang="en-US" sz="1600" dirty="0">
                <a:solidFill>
                  <a:schemeClr val="dk1"/>
                </a:solidFill>
                <a:latin typeface="Hanken Grotesk"/>
                <a:ea typeface="Hanken Grotesk"/>
                <a:cs typeface="Hanken Grotesk"/>
                <a:sym typeface="Hanken Grotesk"/>
              </a:rPr>
              <a:t>In machine the idea of Artificial Neural Networks was inspired from the human brain Neural Network.</a:t>
            </a:r>
          </a:p>
          <a:p>
            <a:pPr marL="285750" lvl="0" indent="-285750" algn="l" rtl="0">
              <a:lnSpc>
                <a:spcPct val="115000"/>
              </a:lnSpc>
              <a:spcBef>
                <a:spcPts val="0"/>
              </a:spcBef>
              <a:spcAft>
                <a:spcPts val="0"/>
              </a:spcAft>
              <a:buFont typeface="Wingdings" panose="05000000000000000000" pitchFamily="2" charset="2"/>
              <a:buChar char="§"/>
            </a:pPr>
            <a:endParaRPr lang="en-US" sz="1600" dirty="0">
              <a:solidFill>
                <a:schemeClr val="dk1"/>
              </a:solidFill>
              <a:latin typeface="Hanken Grotesk"/>
              <a:ea typeface="Hanken Grotesk"/>
              <a:cs typeface="Hanken Grotesk"/>
              <a:sym typeface="Hanken Grotesk"/>
            </a:endParaRPr>
          </a:p>
          <a:p>
            <a:pPr marL="285750" lvl="0" indent="-285750" algn="l" rtl="0">
              <a:lnSpc>
                <a:spcPct val="115000"/>
              </a:lnSpc>
              <a:spcBef>
                <a:spcPts val="0"/>
              </a:spcBef>
              <a:spcAft>
                <a:spcPts val="0"/>
              </a:spcAft>
              <a:buFont typeface="Wingdings" panose="05000000000000000000" pitchFamily="2" charset="2"/>
              <a:buChar char="§"/>
            </a:pPr>
            <a:r>
              <a:rPr lang="en-US" sz="1600" b="1" dirty="0">
                <a:solidFill>
                  <a:schemeClr val="dk1"/>
                </a:solidFill>
                <a:latin typeface="Hanken Grotesk"/>
                <a:ea typeface="Hanken Grotesk"/>
                <a:cs typeface="Hanken Grotesk"/>
                <a:sym typeface="Hanken Grotesk"/>
              </a:rPr>
              <a:t>Hence, it was named.</a:t>
            </a:r>
          </a:p>
          <a:p>
            <a:pPr marL="285750" lvl="0" indent="-285750" algn="l" rtl="0">
              <a:lnSpc>
                <a:spcPct val="115000"/>
              </a:lnSpc>
              <a:spcBef>
                <a:spcPts val="0"/>
              </a:spcBef>
              <a:spcAft>
                <a:spcPts val="0"/>
              </a:spcAft>
              <a:buFont typeface="Arial" panose="020B0604020202020204" pitchFamily="34" charset="0"/>
              <a:buChar char="•"/>
            </a:pPr>
            <a:r>
              <a:rPr lang="en-US" sz="1600" dirty="0">
                <a:solidFill>
                  <a:schemeClr val="dk1"/>
                </a:solidFill>
                <a:latin typeface="Hanken Grotesk"/>
                <a:ea typeface="Hanken Grotesk"/>
                <a:cs typeface="Hanken Grotesk"/>
                <a:sym typeface="Hanken Grotesk"/>
              </a:rPr>
              <a:t>The neurons in the machine model are called nodes these nodes are interconnected and organized in layers and each layer has a responsibility.</a:t>
            </a:r>
          </a:p>
          <a:p>
            <a:pPr marL="285750" lvl="0" indent="-285750" algn="l" rtl="0">
              <a:lnSpc>
                <a:spcPct val="115000"/>
              </a:lnSpc>
              <a:spcBef>
                <a:spcPts val="0"/>
              </a:spcBef>
              <a:spcAft>
                <a:spcPts val="0"/>
              </a:spcAft>
              <a:buFont typeface="Arial" panose="020B0604020202020204" pitchFamily="34" charset="0"/>
              <a:buChar char="•"/>
            </a:pPr>
            <a:r>
              <a:rPr lang="en-US" sz="1600" dirty="0">
                <a:solidFill>
                  <a:schemeClr val="dk1"/>
                </a:solidFill>
                <a:latin typeface="Hanken Grotesk"/>
                <a:ea typeface="Hanken Grotesk"/>
                <a:cs typeface="Hanken Grotesk"/>
                <a:sym typeface="Hanken Grotesk"/>
              </a:rPr>
              <a:t>These responsibilities are:</a:t>
            </a:r>
          </a:p>
          <a:p>
            <a:pPr marL="974725" lvl="0" indent="-406400" algn="l" rtl="0">
              <a:lnSpc>
                <a:spcPct val="115000"/>
              </a:lnSpc>
              <a:spcBef>
                <a:spcPts val="0"/>
              </a:spcBef>
              <a:spcAft>
                <a:spcPts val="0"/>
              </a:spcAft>
              <a:buFont typeface="+mj-lt"/>
              <a:buAutoNum type="romanUcPeriod"/>
            </a:pPr>
            <a:r>
              <a:rPr lang="en-US" sz="1600" dirty="0">
                <a:solidFill>
                  <a:schemeClr val="dk1"/>
                </a:solidFill>
                <a:latin typeface="Hanken Grotesk"/>
                <a:ea typeface="Hanken Grotesk"/>
                <a:cs typeface="Hanken Grotesk"/>
                <a:sym typeface="Hanken Grotesk"/>
              </a:rPr>
              <a:t>Input</a:t>
            </a:r>
          </a:p>
          <a:p>
            <a:pPr marL="974725" lvl="0" indent="-406400" algn="l" rtl="0">
              <a:lnSpc>
                <a:spcPct val="115000"/>
              </a:lnSpc>
              <a:spcBef>
                <a:spcPts val="0"/>
              </a:spcBef>
              <a:spcAft>
                <a:spcPts val="0"/>
              </a:spcAft>
              <a:buFont typeface="+mj-lt"/>
              <a:buAutoNum type="romanUcPeriod"/>
            </a:pPr>
            <a:r>
              <a:rPr lang="en-US" sz="1600" dirty="0">
                <a:solidFill>
                  <a:schemeClr val="dk1"/>
                </a:solidFill>
                <a:latin typeface="Hanken Grotesk"/>
                <a:ea typeface="Hanken Grotesk"/>
                <a:cs typeface="Hanken Grotesk"/>
                <a:sym typeface="Hanken Grotesk"/>
              </a:rPr>
              <a:t>Computation</a:t>
            </a:r>
          </a:p>
          <a:p>
            <a:pPr marL="974725" lvl="0" indent="-406400" algn="l" rtl="0">
              <a:lnSpc>
                <a:spcPct val="115000"/>
              </a:lnSpc>
              <a:spcBef>
                <a:spcPts val="0"/>
              </a:spcBef>
              <a:spcAft>
                <a:spcPts val="0"/>
              </a:spcAft>
              <a:buFont typeface="+mj-lt"/>
              <a:buAutoNum type="romanUcPeriod"/>
            </a:pPr>
            <a:r>
              <a:rPr lang="en-US" sz="1600" dirty="0">
                <a:solidFill>
                  <a:schemeClr val="dk1"/>
                </a:solidFill>
                <a:latin typeface="Hanken Grotesk"/>
                <a:ea typeface="Hanken Grotesk"/>
                <a:cs typeface="Hanken Grotesk"/>
                <a:sym typeface="Hanken Grotesk"/>
              </a:rPr>
              <a:t>Output</a:t>
            </a:r>
          </a:p>
        </p:txBody>
      </p:sp>
      <p:sp>
        <p:nvSpPr>
          <p:cNvPr id="4" name="Google Shape;422;p44">
            <a:extLst>
              <a:ext uri="{FF2B5EF4-FFF2-40B4-BE49-F238E27FC236}">
                <a16:creationId xmlns:a16="http://schemas.microsoft.com/office/drawing/2014/main" id="{FF0BFA33-B338-8EDE-B79B-BCE9491BD1E9}"/>
              </a:ext>
            </a:extLst>
          </p:cNvPr>
          <p:cNvSpPr txBox="1">
            <a:spLocks noGrp="1"/>
          </p:cNvSpPr>
          <p:nvPr>
            <p:ph type="title"/>
          </p:nvPr>
        </p:nvSpPr>
        <p:spPr>
          <a:xfrm>
            <a:off x="243186" y="233007"/>
            <a:ext cx="864935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2.4) Neural Network</a:t>
            </a:r>
          </a:p>
        </p:txBody>
      </p:sp>
    </p:spTree>
    <p:extLst>
      <p:ext uri="{BB962C8B-B14F-4D97-AF65-F5344CB8AC3E}">
        <p14:creationId xmlns:p14="http://schemas.microsoft.com/office/powerpoint/2010/main" val="829011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2" name="Google Shape;424;p44">
            <a:extLst>
              <a:ext uri="{FF2B5EF4-FFF2-40B4-BE49-F238E27FC236}">
                <a16:creationId xmlns:a16="http://schemas.microsoft.com/office/drawing/2014/main" id="{090EC748-8B69-20B0-E82C-B5782336FA59}"/>
              </a:ext>
            </a:extLst>
          </p:cNvPr>
          <p:cNvSpPr txBox="1"/>
          <p:nvPr/>
        </p:nvSpPr>
        <p:spPr>
          <a:xfrm>
            <a:off x="551902" y="809084"/>
            <a:ext cx="8031921" cy="3029293"/>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pPr>
            <a:r>
              <a:rPr lang="en-US" sz="1600" b="1" dirty="0">
                <a:solidFill>
                  <a:schemeClr val="dk1"/>
                </a:solidFill>
                <a:latin typeface="Hanken Grotesk"/>
                <a:ea typeface="Hanken Grotesk"/>
                <a:cs typeface="Hanken Grotesk"/>
                <a:sym typeface="Hanken Grotesk"/>
              </a:rPr>
              <a:t>Algorithms</a:t>
            </a:r>
          </a:p>
          <a:p>
            <a:pPr marL="285750" lvl="0" indent="-285750" algn="l" rtl="0">
              <a:lnSpc>
                <a:spcPct val="115000"/>
              </a:lnSpc>
              <a:spcBef>
                <a:spcPts val="0"/>
              </a:spcBef>
              <a:spcAft>
                <a:spcPts val="0"/>
              </a:spcAft>
              <a:buFont typeface="Wingdings" panose="05000000000000000000" pitchFamily="2" charset="2"/>
              <a:buChar char="§"/>
            </a:pPr>
            <a:r>
              <a:rPr lang="en-US" sz="1600" dirty="0">
                <a:solidFill>
                  <a:schemeClr val="dk1"/>
                </a:solidFill>
                <a:latin typeface="Hanken Grotesk"/>
                <a:ea typeface="Hanken Grotesk"/>
                <a:cs typeface="Hanken Grotesk"/>
                <a:sym typeface="Hanken Grotesk"/>
              </a:rPr>
              <a:t>The algorithm is as the human brain neural network:</a:t>
            </a:r>
          </a:p>
          <a:p>
            <a:pPr marL="568325" lvl="0" indent="-284163" algn="l" rtl="0">
              <a:lnSpc>
                <a:spcPct val="115000"/>
              </a:lnSpc>
              <a:spcBef>
                <a:spcPts val="0"/>
              </a:spcBef>
              <a:spcAft>
                <a:spcPts val="0"/>
              </a:spcAft>
              <a:buFont typeface="Arial" panose="020B0604020202020204" pitchFamily="34" charset="0"/>
              <a:buChar char="•"/>
            </a:pPr>
            <a:r>
              <a:rPr lang="en-US" sz="1600" dirty="0">
                <a:solidFill>
                  <a:schemeClr val="dk1"/>
                </a:solidFill>
                <a:latin typeface="Hanken Grotesk"/>
                <a:ea typeface="Hanken Grotesk"/>
                <a:cs typeface="Hanken Grotesk"/>
                <a:sym typeface="Hanken Grotesk"/>
              </a:rPr>
              <a:t>Nodes interconnected to each other, and each node does its function and then passes on to the node in the next layer.</a:t>
            </a:r>
          </a:p>
          <a:p>
            <a:pPr marL="285750" lvl="0" indent="-285750" algn="l" rtl="0">
              <a:lnSpc>
                <a:spcPct val="115000"/>
              </a:lnSpc>
              <a:spcBef>
                <a:spcPts val="0"/>
              </a:spcBef>
              <a:spcAft>
                <a:spcPts val="0"/>
              </a:spcAft>
              <a:buFont typeface="Wingdings" panose="05000000000000000000" pitchFamily="2" charset="2"/>
              <a:buChar char="§"/>
            </a:pPr>
            <a:r>
              <a:rPr lang="en-US" sz="1600" dirty="0">
                <a:solidFill>
                  <a:schemeClr val="dk1"/>
                </a:solidFill>
                <a:latin typeface="Hanken Grotesk"/>
                <a:ea typeface="Hanken Grotesk"/>
                <a:cs typeface="Hanken Grotesk"/>
                <a:sym typeface="Hanken Grotesk"/>
              </a:rPr>
              <a:t>The algorithms used are the same algorithms as machine learning where ANN is a subset of machine learning.</a:t>
            </a:r>
          </a:p>
        </p:txBody>
      </p:sp>
      <p:sp>
        <p:nvSpPr>
          <p:cNvPr id="4" name="Google Shape;422;p44">
            <a:extLst>
              <a:ext uri="{FF2B5EF4-FFF2-40B4-BE49-F238E27FC236}">
                <a16:creationId xmlns:a16="http://schemas.microsoft.com/office/drawing/2014/main" id="{FF0BFA33-B338-8EDE-B79B-BCE9491BD1E9}"/>
              </a:ext>
            </a:extLst>
          </p:cNvPr>
          <p:cNvSpPr txBox="1">
            <a:spLocks noGrp="1"/>
          </p:cNvSpPr>
          <p:nvPr>
            <p:ph type="title"/>
          </p:nvPr>
        </p:nvSpPr>
        <p:spPr>
          <a:xfrm>
            <a:off x="243186" y="233007"/>
            <a:ext cx="864935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2.4) Neural Network</a:t>
            </a:r>
          </a:p>
        </p:txBody>
      </p:sp>
      <p:pic>
        <p:nvPicPr>
          <p:cNvPr id="5" name="Picture 4" descr="A diagram of a network&#10;&#10;Description automatically generated">
            <a:extLst>
              <a:ext uri="{FF2B5EF4-FFF2-40B4-BE49-F238E27FC236}">
                <a16:creationId xmlns:a16="http://schemas.microsoft.com/office/drawing/2014/main" id="{2CD253FC-5E9E-C35A-8F04-42C5672D838D}"/>
              </a:ext>
            </a:extLst>
          </p:cNvPr>
          <p:cNvPicPr>
            <a:picLocks noChangeAspect="1"/>
          </p:cNvPicPr>
          <p:nvPr/>
        </p:nvPicPr>
        <p:blipFill rotWithShape="1">
          <a:blip r:embed="rId3">
            <a:extLst>
              <a:ext uri="{28A0092B-C50C-407E-A947-70E740481C1C}">
                <a14:useLocalDpi xmlns:a14="http://schemas.microsoft.com/office/drawing/2010/main" val="0"/>
              </a:ext>
            </a:extLst>
          </a:blip>
          <a:srcRect l="3093" t="9307" r="4378" b="5417"/>
          <a:stretch/>
        </p:blipFill>
        <p:spPr>
          <a:xfrm>
            <a:off x="3718560" y="2365325"/>
            <a:ext cx="4622800" cy="2463888"/>
          </a:xfrm>
          <a:prstGeom prst="rect">
            <a:avLst/>
          </a:prstGeom>
        </p:spPr>
      </p:pic>
    </p:spTree>
    <p:extLst>
      <p:ext uri="{BB962C8B-B14F-4D97-AF65-F5344CB8AC3E}">
        <p14:creationId xmlns:p14="http://schemas.microsoft.com/office/powerpoint/2010/main" val="3822061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2" name="Google Shape;424;p44">
            <a:extLst>
              <a:ext uri="{FF2B5EF4-FFF2-40B4-BE49-F238E27FC236}">
                <a16:creationId xmlns:a16="http://schemas.microsoft.com/office/drawing/2014/main" id="{090EC748-8B69-20B0-E82C-B5782336FA59}"/>
              </a:ext>
            </a:extLst>
          </p:cNvPr>
          <p:cNvSpPr txBox="1"/>
          <p:nvPr/>
        </p:nvSpPr>
        <p:spPr>
          <a:xfrm>
            <a:off x="551902" y="1161275"/>
            <a:ext cx="8031921" cy="3029293"/>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pPr>
            <a:r>
              <a:rPr lang="en-US" sz="1600" b="1" dirty="0">
                <a:solidFill>
                  <a:schemeClr val="dk1"/>
                </a:solidFill>
                <a:latin typeface="Hanken Grotesk"/>
                <a:ea typeface="Hanken Grotesk"/>
                <a:cs typeface="Hanken Grotesk"/>
                <a:sym typeface="Hanken Grotesk"/>
              </a:rPr>
              <a:t>ANNs Types</a:t>
            </a:r>
          </a:p>
          <a:p>
            <a:pPr lvl="0" algn="l" rtl="0">
              <a:lnSpc>
                <a:spcPct val="115000"/>
              </a:lnSpc>
              <a:spcBef>
                <a:spcPts val="0"/>
              </a:spcBef>
              <a:spcAft>
                <a:spcPts val="0"/>
              </a:spcAft>
            </a:pPr>
            <a:r>
              <a:rPr lang="en-US" sz="1600" b="1" dirty="0">
                <a:solidFill>
                  <a:schemeClr val="dk1"/>
                </a:solidFill>
                <a:latin typeface="Hanken Grotesk"/>
                <a:ea typeface="Hanken Grotesk"/>
                <a:cs typeface="Hanken Grotesk"/>
                <a:sym typeface="Hanken Grotesk"/>
              </a:rPr>
              <a:t>Convolutional Neural Networks (CNNs):</a:t>
            </a:r>
            <a:endParaRPr lang="ar-EG" sz="1600" b="1" dirty="0">
              <a:solidFill>
                <a:schemeClr val="dk1"/>
              </a:solidFill>
              <a:latin typeface="Hanken Grotesk"/>
              <a:ea typeface="Hanken Grotesk"/>
              <a:cs typeface="Hanken Grotesk"/>
              <a:sym typeface="Hanken Grotesk"/>
            </a:endParaRPr>
          </a:p>
          <a:p>
            <a:pPr lvl="0" algn="l" rtl="0">
              <a:lnSpc>
                <a:spcPct val="115000"/>
              </a:lnSpc>
              <a:spcBef>
                <a:spcPts val="0"/>
              </a:spcBef>
              <a:spcAft>
                <a:spcPts val="0"/>
              </a:spcAft>
            </a:pPr>
            <a:endParaRPr lang="en-US" sz="1600" b="1" dirty="0">
              <a:solidFill>
                <a:schemeClr val="dk1"/>
              </a:solidFill>
              <a:latin typeface="Hanken Grotesk"/>
              <a:ea typeface="Hanken Grotesk"/>
              <a:cs typeface="Hanken Grotesk"/>
              <a:sym typeface="Hanken Grotesk"/>
            </a:endParaRPr>
          </a:p>
          <a:p>
            <a:pPr marL="285750" lvl="0" indent="-285750" algn="l" rtl="0">
              <a:lnSpc>
                <a:spcPct val="115000"/>
              </a:lnSpc>
              <a:spcBef>
                <a:spcPts val="0"/>
              </a:spcBef>
              <a:spcAft>
                <a:spcPts val="0"/>
              </a:spcAft>
              <a:buFont typeface="Wingdings" panose="05000000000000000000" pitchFamily="2" charset="2"/>
              <a:buChar char="§"/>
            </a:pPr>
            <a:r>
              <a:rPr lang="en-US" sz="1600" dirty="0">
                <a:solidFill>
                  <a:schemeClr val="dk1"/>
                </a:solidFill>
                <a:latin typeface="Hanken Grotesk"/>
                <a:ea typeface="Hanken Grotesk"/>
                <a:cs typeface="Hanken Grotesk"/>
                <a:sym typeface="Hanken Grotesk"/>
              </a:rPr>
              <a:t>Specialized for processing grid-like data such as images.</a:t>
            </a:r>
          </a:p>
          <a:p>
            <a:pPr marL="285750" lvl="0" indent="-285750" algn="l" rtl="0">
              <a:lnSpc>
                <a:spcPct val="115000"/>
              </a:lnSpc>
              <a:spcBef>
                <a:spcPts val="0"/>
              </a:spcBef>
              <a:spcAft>
                <a:spcPts val="0"/>
              </a:spcAft>
              <a:buFont typeface="Wingdings" panose="05000000000000000000" pitchFamily="2" charset="2"/>
              <a:buChar char="§"/>
            </a:pPr>
            <a:r>
              <a:rPr lang="en-US" sz="1600" dirty="0">
                <a:solidFill>
                  <a:schemeClr val="dk1"/>
                </a:solidFill>
                <a:latin typeface="Hanken Grotesk"/>
                <a:ea typeface="Hanken Grotesk"/>
                <a:cs typeface="Hanken Grotesk"/>
                <a:sym typeface="Hanken Grotesk"/>
              </a:rPr>
              <a:t>Utilize convolutional layers to automatically learn spatial hierarchies of features.</a:t>
            </a:r>
          </a:p>
          <a:p>
            <a:pPr marL="285750" lvl="0" indent="-285750" algn="l" rtl="0">
              <a:lnSpc>
                <a:spcPct val="115000"/>
              </a:lnSpc>
              <a:spcBef>
                <a:spcPts val="0"/>
              </a:spcBef>
              <a:spcAft>
                <a:spcPts val="0"/>
              </a:spcAft>
              <a:buFont typeface="Wingdings" panose="05000000000000000000" pitchFamily="2" charset="2"/>
              <a:buChar char="§"/>
            </a:pPr>
            <a:r>
              <a:rPr lang="en-US" sz="1600" dirty="0">
                <a:solidFill>
                  <a:schemeClr val="dk1"/>
                </a:solidFill>
                <a:latin typeface="Hanken Grotesk"/>
                <a:ea typeface="Hanken Grotesk"/>
                <a:cs typeface="Hanken Grotesk"/>
                <a:sym typeface="Hanken Grotesk"/>
              </a:rPr>
              <a:t>Commonly used in image classification, object detection, and image segmentation</a:t>
            </a:r>
            <a:r>
              <a:rPr lang="en-US" sz="1600" b="1" dirty="0">
                <a:solidFill>
                  <a:schemeClr val="dk1"/>
                </a:solidFill>
                <a:latin typeface="Hanken Grotesk"/>
                <a:ea typeface="Hanken Grotesk"/>
                <a:cs typeface="Hanken Grotesk"/>
                <a:sym typeface="Hanken Grotesk"/>
              </a:rPr>
              <a:t>.</a:t>
            </a:r>
          </a:p>
        </p:txBody>
      </p:sp>
      <p:sp>
        <p:nvSpPr>
          <p:cNvPr id="4" name="Google Shape;422;p44">
            <a:extLst>
              <a:ext uri="{FF2B5EF4-FFF2-40B4-BE49-F238E27FC236}">
                <a16:creationId xmlns:a16="http://schemas.microsoft.com/office/drawing/2014/main" id="{FF0BFA33-B338-8EDE-B79B-BCE9491BD1E9}"/>
              </a:ext>
            </a:extLst>
          </p:cNvPr>
          <p:cNvSpPr txBox="1">
            <a:spLocks noGrp="1"/>
          </p:cNvSpPr>
          <p:nvPr>
            <p:ph type="title"/>
          </p:nvPr>
        </p:nvSpPr>
        <p:spPr>
          <a:xfrm>
            <a:off x="243186" y="233007"/>
            <a:ext cx="864935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2.4) Neural Network</a:t>
            </a:r>
          </a:p>
        </p:txBody>
      </p:sp>
    </p:spTree>
    <p:extLst>
      <p:ext uri="{BB962C8B-B14F-4D97-AF65-F5344CB8AC3E}">
        <p14:creationId xmlns:p14="http://schemas.microsoft.com/office/powerpoint/2010/main" val="1938536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2" name="Google Shape;424;p44">
            <a:extLst>
              <a:ext uri="{FF2B5EF4-FFF2-40B4-BE49-F238E27FC236}">
                <a16:creationId xmlns:a16="http://schemas.microsoft.com/office/drawing/2014/main" id="{090EC748-8B69-20B0-E82C-B5782336FA59}"/>
              </a:ext>
            </a:extLst>
          </p:cNvPr>
          <p:cNvSpPr txBox="1"/>
          <p:nvPr/>
        </p:nvSpPr>
        <p:spPr>
          <a:xfrm>
            <a:off x="556039" y="805707"/>
            <a:ext cx="8031921" cy="3029293"/>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pPr>
            <a:r>
              <a:rPr lang="en-US" sz="1600" b="1" dirty="0">
                <a:solidFill>
                  <a:schemeClr val="dk1"/>
                </a:solidFill>
                <a:latin typeface="Hanken Grotesk"/>
                <a:ea typeface="Hanken Grotesk"/>
                <a:cs typeface="Hanken Grotesk"/>
                <a:sym typeface="Hanken Grotesk"/>
              </a:rPr>
              <a:t>Convolutional Neural Networks (CNNs):</a:t>
            </a:r>
            <a:endParaRPr lang="ar-EG" sz="1600" b="1" dirty="0">
              <a:solidFill>
                <a:schemeClr val="dk1"/>
              </a:solidFill>
              <a:latin typeface="Hanken Grotesk"/>
              <a:ea typeface="Hanken Grotesk"/>
              <a:cs typeface="Hanken Grotesk"/>
              <a:sym typeface="Hanken Grotesk"/>
            </a:endParaRPr>
          </a:p>
        </p:txBody>
      </p:sp>
      <p:sp>
        <p:nvSpPr>
          <p:cNvPr id="4" name="Google Shape;422;p44">
            <a:extLst>
              <a:ext uri="{FF2B5EF4-FFF2-40B4-BE49-F238E27FC236}">
                <a16:creationId xmlns:a16="http://schemas.microsoft.com/office/drawing/2014/main" id="{FF0BFA33-B338-8EDE-B79B-BCE9491BD1E9}"/>
              </a:ext>
            </a:extLst>
          </p:cNvPr>
          <p:cNvSpPr txBox="1">
            <a:spLocks noGrp="1"/>
          </p:cNvSpPr>
          <p:nvPr>
            <p:ph type="title"/>
          </p:nvPr>
        </p:nvSpPr>
        <p:spPr>
          <a:xfrm>
            <a:off x="243186" y="233007"/>
            <a:ext cx="864935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2.4) Neural Network</a:t>
            </a:r>
          </a:p>
        </p:txBody>
      </p:sp>
      <p:pic>
        <p:nvPicPr>
          <p:cNvPr id="3" name="Picture 2" descr="A diagram of a graph&#10;&#10;Description automatically generated">
            <a:extLst>
              <a:ext uri="{FF2B5EF4-FFF2-40B4-BE49-F238E27FC236}">
                <a16:creationId xmlns:a16="http://schemas.microsoft.com/office/drawing/2014/main" id="{10D5FA31-1036-B761-A294-8DDDD0D721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710" y="1229039"/>
            <a:ext cx="7494305" cy="3438564"/>
          </a:xfrm>
          <a:prstGeom prst="rect">
            <a:avLst/>
          </a:prstGeom>
        </p:spPr>
      </p:pic>
    </p:spTree>
    <p:extLst>
      <p:ext uri="{BB962C8B-B14F-4D97-AF65-F5344CB8AC3E}">
        <p14:creationId xmlns:p14="http://schemas.microsoft.com/office/powerpoint/2010/main" val="4249219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cxnSp>
        <p:nvCxnSpPr>
          <p:cNvPr id="304" name="Google Shape;304;p35"/>
          <p:cNvCxnSpPr>
            <a:stCxn id="305" idx="1"/>
          </p:cNvCxnSpPr>
          <p:nvPr/>
        </p:nvCxnSpPr>
        <p:spPr>
          <a:xfrm rot="10800000">
            <a:off x="-167825" y="2620097"/>
            <a:ext cx="6304800" cy="0"/>
          </a:xfrm>
          <a:prstGeom prst="straightConnector1">
            <a:avLst/>
          </a:prstGeom>
          <a:noFill/>
          <a:ln w="19050" cap="flat" cmpd="sng">
            <a:solidFill>
              <a:schemeClr val="dk1"/>
            </a:solidFill>
            <a:prstDash val="solid"/>
            <a:round/>
            <a:headEnd type="none" w="med" len="med"/>
            <a:tailEnd type="none" w="med" len="med"/>
          </a:ln>
        </p:spPr>
      </p:cxnSp>
      <p:cxnSp>
        <p:nvCxnSpPr>
          <p:cNvPr id="306" name="Google Shape;306;p35"/>
          <p:cNvCxnSpPr>
            <a:stCxn id="307" idx="3"/>
          </p:cNvCxnSpPr>
          <p:nvPr/>
        </p:nvCxnSpPr>
        <p:spPr>
          <a:xfrm>
            <a:off x="1285275" y="1502500"/>
            <a:ext cx="8009700" cy="0"/>
          </a:xfrm>
          <a:prstGeom prst="straightConnector1">
            <a:avLst/>
          </a:prstGeom>
          <a:noFill/>
          <a:ln w="19050" cap="flat" cmpd="sng">
            <a:solidFill>
              <a:schemeClr val="dk1"/>
            </a:solidFill>
            <a:prstDash val="solid"/>
            <a:round/>
            <a:headEnd type="none" w="med" len="med"/>
            <a:tailEnd type="none" w="med" len="med"/>
          </a:ln>
        </p:spPr>
      </p:cxnSp>
      <p:sp>
        <p:nvSpPr>
          <p:cNvPr id="308" name="Google Shape;308;p35"/>
          <p:cNvSpPr txBox="1">
            <a:spLocks noGrp="1"/>
          </p:cNvSpPr>
          <p:nvPr>
            <p:ph type="title"/>
          </p:nvPr>
        </p:nvSpPr>
        <p:spPr>
          <a:xfrm>
            <a:off x="6632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Agenda</a:t>
            </a:r>
            <a:endParaRPr dirty="0"/>
          </a:p>
        </p:txBody>
      </p:sp>
      <p:sp>
        <p:nvSpPr>
          <p:cNvPr id="307" name="Google Shape;307;p35"/>
          <p:cNvSpPr txBox="1">
            <a:spLocks noGrp="1"/>
          </p:cNvSpPr>
          <p:nvPr>
            <p:ph type="title" idx="5"/>
          </p:nvPr>
        </p:nvSpPr>
        <p:spPr>
          <a:xfrm>
            <a:off x="919575" y="1319650"/>
            <a:ext cx="365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313" name="Google Shape;313;p35"/>
          <p:cNvSpPr txBox="1">
            <a:spLocks noGrp="1"/>
          </p:cNvSpPr>
          <p:nvPr>
            <p:ph type="title" idx="6"/>
          </p:nvPr>
        </p:nvSpPr>
        <p:spPr>
          <a:xfrm>
            <a:off x="3509050" y="2437247"/>
            <a:ext cx="365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314" name="Google Shape;314;p35"/>
          <p:cNvSpPr txBox="1">
            <a:spLocks noGrp="1"/>
          </p:cNvSpPr>
          <p:nvPr>
            <p:ph type="title" idx="7"/>
          </p:nvPr>
        </p:nvSpPr>
        <p:spPr>
          <a:xfrm>
            <a:off x="919575" y="2437247"/>
            <a:ext cx="365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315" name="Google Shape;315;p35"/>
          <p:cNvSpPr txBox="1">
            <a:spLocks noGrp="1"/>
          </p:cNvSpPr>
          <p:nvPr>
            <p:ph type="title" idx="8"/>
          </p:nvPr>
        </p:nvSpPr>
        <p:spPr>
          <a:xfrm>
            <a:off x="3528275" y="1319650"/>
            <a:ext cx="365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05" name="Google Shape;305;p35"/>
          <p:cNvSpPr txBox="1">
            <a:spLocks noGrp="1"/>
          </p:cNvSpPr>
          <p:nvPr>
            <p:ph type="title" idx="14"/>
          </p:nvPr>
        </p:nvSpPr>
        <p:spPr>
          <a:xfrm>
            <a:off x="6136975" y="2437247"/>
            <a:ext cx="365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318" name="Google Shape;318;p35"/>
          <p:cNvSpPr txBox="1">
            <a:spLocks noGrp="1"/>
          </p:cNvSpPr>
          <p:nvPr>
            <p:ph type="title" idx="15"/>
          </p:nvPr>
        </p:nvSpPr>
        <p:spPr>
          <a:xfrm>
            <a:off x="6136975" y="1319650"/>
            <a:ext cx="365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19" name="Google Shape;319;p35"/>
          <p:cNvSpPr txBox="1">
            <a:spLocks noGrp="1"/>
          </p:cNvSpPr>
          <p:nvPr>
            <p:ph type="subTitle" idx="16"/>
          </p:nvPr>
        </p:nvSpPr>
        <p:spPr>
          <a:xfrm>
            <a:off x="788675" y="1848775"/>
            <a:ext cx="2305500" cy="38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Introduction</a:t>
            </a:r>
          </a:p>
        </p:txBody>
      </p:sp>
      <p:sp>
        <p:nvSpPr>
          <p:cNvPr id="320" name="Google Shape;320;p35"/>
          <p:cNvSpPr txBox="1">
            <a:spLocks noGrp="1"/>
          </p:cNvSpPr>
          <p:nvPr>
            <p:ph type="subTitle" idx="17"/>
          </p:nvPr>
        </p:nvSpPr>
        <p:spPr>
          <a:xfrm>
            <a:off x="788675" y="2962695"/>
            <a:ext cx="2305500" cy="38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Proposed System</a:t>
            </a:r>
          </a:p>
        </p:txBody>
      </p:sp>
      <p:sp>
        <p:nvSpPr>
          <p:cNvPr id="321" name="Google Shape;321;p35"/>
          <p:cNvSpPr txBox="1">
            <a:spLocks noGrp="1"/>
          </p:cNvSpPr>
          <p:nvPr>
            <p:ph type="subTitle" idx="18"/>
          </p:nvPr>
        </p:nvSpPr>
        <p:spPr>
          <a:xfrm>
            <a:off x="3418500" y="3223999"/>
            <a:ext cx="2305500" cy="43561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System implementation</a:t>
            </a:r>
          </a:p>
        </p:txBody>
      </p:sp>
      <p:sp>
        <p:nvSpPr>
          <p:cNvPr id="322" name="Google Shape;322;p35"/>
          <p:cNvSpPr txBox="1">
            <a:spLocks noGrp="1"/>
          </p:cNvSpPr>
          <p:nvPr>
            <p:ph type="subTitle" idx="19"/>
          </p:nvPr>
        </p:nvSpPr>
        <p:spPr>
          <a:xfrm>
            <a:off x="3418500" y="1848775"/>
            <a:ext cx="2305500" cy="38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Literature Review</a:t>
            </a:r>
          </a:p>
        </p:txBody>
      </p:sp>
      <p:sp>
        <p:nvSpPr>
          <p:cNvPr id="323" name="Google Shape;323;p35"/>
          <p:cNvSpPr txBox="1">
            <a:spLocks noGrp="1"/>
          </p:cNvSpPr>
          <p:nvPr>
            <p:ph type="subTitle" idx="20"/>
          </p:nvPr>
        </p:nvSpPr>
        <p:spPr>
          <a:xfrm>
            <a:off x="6048325" y="2962695"/>
            <a:ext cx="2305500" cy="38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Dataset</a:t>
            </a:r>
          </a:p>
        </p:txBody>
      </p:sp>
      <p:sp>
        <p:nvSpPr>
          <p:cNvPr id="324" name="Google Shape;324;p35"/>
          <p:cNvSpPr txBox="1">
            <a:spLocks noGrp="1"/>
          </p:cNvSpPr>
          <p:nvPr>
            <p:ph type="subTitle" idx="21"/>
          </p:nvPr>
        </p:nvSpPr>
        <p:spPr>
          <a:xfrm>
            <a:off x="6048325" y="1848775"/>
            <a:ext cx="2305500" cy="38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Related Work</a:t>
            </a:r>
          </a:p>
        </p:txBody>
      </p:sp>
      <p:cxnSp>
        <p:nvCxnSpPr>
          <p:cNvPr id="14" name="Google Shape;306;p35">
            <a:extLst>
              <a:ext uri="{FF2B5EF4-FFF2-40B4-BE49-F238E27FC236}">
                <a16:creationId xmlns:a16="http://schemas.microsoft.com/office/drawing/2014/main" id="{A4402C8F-3517-165D-0262-7A5B8D7BDB06}"/>
              </a:ext>
            </a:extLst>
          </p:cNvPr>
          <p:cNvCxnSpPr>
            <a:stCxn id="15" idx="3"/>
          </p:cNvCxnSpPr>
          <p:nvPr/>
        </p:nvCxnSpPr>
        <p:spPr>
          <a:xfrm>
            <a:off x="1285274" y="3843922"/>
            <a:ext cx="8009700" cy="0"/>
          </a:xfrm>
          <a:prstGeom prst="straightConnector1">
            <a:avLst/>
          </a:prstGeom>
          <a:noFill/>
          <a:ln w="19050" cap="flat" cmpd="sng">
            <a:solidFill>
              <a:schemeClr val="dk1"/>
            </a:solidFill>
            <a:prstDash val="solid"/>
            <a:round/>
            <a:headEnd type="none" w="med" len="med"/>
            <a:tailEnd type="none" w="med" len="med"/>
          </a:ln>
        </p:spPr>
      </p:cxnSp>
      <p:sp>
        <p:nvSpPr>
          <p:cNvPr id="15" name="Google Shape;307;p35">
            <a:extLst>
              <a:ext uri="{FF2B5EF4-FFF2-40B4-BE49-F238E27FC236}">
                <a16:creationId xmlns:a16="http://schemas.microsoft.com/office/drawing/2014/main" id="{A6593C43-EF2A-C4A0-04B3-F16E37D4148F}"/>
              </a:ext>
            </a:extLst>
          </p:cNvPr>
          <p:cNvSpPr txBox="1">
            <a:spLocks/>
          </p:cNvSpPr>
          <p:nvPr/>
        </p:nvSpPr>
        <p:spPr>
          <a:xfrm>
            <a:off x="919574" y="3661072"/>
            <a:ext cx="365700" cy="3657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1"/>
              </a:buClr>
              <a:buSzPts val="3000"/>
              <a:buFont typeface="Figtree Black"/>
              <a:buNone/>
              <a:defRPr sz="1100" b="0" i="0" u="none" strike="noStrike" cap="none">
                <a:solidFill>
                  <a:schemeClr val="lt1"/>
                </a:solidFill>
                <a:latin typeface="Figtree Black"/>
                <a:ea typeface="Figtree Black"/>
                <a:cs typeface="Figtree Black"/>
                <a:sym typeface="Figtree Black"/>
              </a:defRPr>
            </a:lvl1pPr>
            <a:lvl2pPr marR="0" lvl="1"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2pPr>
            <a:lvl3pPr marR="0" lvl="2"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3pPr>
            <a:lvl4pPr marR="0" lvl="3"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4pPr>
            <a:lvl5pPr marR="0" lvl="4"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5pPr>
            <a:lvl6pPr marR="0" lvl="5"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6pPr>
            <a:lvl7pPr marR="0" lvl="6"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7pPr>
            <a:lvl8pPr marR="0" lvl="7"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8pPr>
            <a:lvl9pPr marR="0" lvl="8"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9pPr>
          </a:lstStyle>
          <a:p>
            <a:r>
              <a:rPr lang="en" dirty="0"/>
              <a:t>07</a:t>
            </a:r>
          </a:p>
        </p:txBody>
      </p:sp>
      <p:sp>
        <p:nvSpPr>
          <p:cNvPr id="16" name="Google Shape;315;p35">
            <a:extLst>
              <a:ext uri="{FF2B5EF4-FFF2-40B4-BE49-F238E27FC236}">
                <a16:creationId xmlns:a16="http://schemas.microsoft.com/office/drawing/2014/main" id="{C0A1CDCE-9B4F-06A7-067D-40215D78E460}"/>
              </a:ext>
            </a:extLst>
          </p:cNvPr>
          <p:cNvSpPr txBox="1">
            <a:spLocks/>
          </p:cNvSpPr>
          <p:nvPr/>
        </p:nvSpPr>
        <p:spPr>
          <a:xfrm>
            <a:off x="3528274" y="3661072"/>
            <a:ext cx="365700" cy="3657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1"/>
              </a:buClr>
              <a:buSzPts val="3000"/>
              <a:buFont typeface="Figtree Black"/>
              <a:buNone/>
              <a:defRPr sz="1100" b="0" i="0" u="none" strike="noStrike" cap="none">
                <a:solidFill>
                  <a:schemeClr val="lt1"/>
                </a:solidFill>
                <a:latin typeface="Figtree Black"/>
                <a:ea typeface="Figtree Black"/>
                <a:cs typeface="Figtree Black"/>
                <a:sym typeface="Figtree Black"/>
              </a:defRPr>
            </a:lvl1pPr>
            <a:lvl2pPr marR="0" lvl="1"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2pPr>
            <a:lvl3pPr marR="0" lvl="2"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3pPr>
            <a:lvl4pPr marR="0" lvl="3"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4pPr>
            <a:lvl5pPr marR="0" lvl="4"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5pPr>
            <a:lvl6pPr marR="0" lvl="5"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6pPr>
            <a:lvl7pPr marR="0" lvl="6"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7pPr>
            <a:lvl8pPr marR="0" lvl="7"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8pPr>
            <a:lvl9pPr marR="0" lvl="8"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9pPr>
          </a:lstStyle>
          <a:p>
            <a:r>
              <a:rPr lang="en" dirty="0"/>
              <a:t>08</a:t>
            </a:r>
          </a:p>
        </p:txBody>
      </p:sp>
      <p:sp>
        <p:nvSpPr>
          <p:cNvPr id="17" name="Google Shape;318;p35">
            <a:extLst>
              <a:ext uri="{FF2B5EF4-FFF2-40B4-BE49-F238E27FC236}">
                <a16:creationId xmlns:a16="http://schemas.microsoft.com/office/drawing/2014/main" id="{E049873F-8E1F-BAF6-A4F3-49E1F5E64703}"/>
              </a:ext>
            </a:extLst>
          </p:cNvPr>
          <p:cNvSpPr txBox="1">
            <a:spLocks/>
          </p:cNvSpPr>
          <p:nvPr/>
        </p:nvSpPr>
        <p:spPr>
          <a:xfrm>
            <a:off x="6136974" y="3661072"/>
            <a:ext cx="365700" cy="3657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1"/>
              </a:buClr>
              <a:buSzPts val="3000"/>
              <a:buFont typeface="Figtree Black"/>
              <a:buNone/>
              <a:defRPr sz="1100" b="0" i="0" u="none" strike="noStrike" cap="none">
                <a:solidFill>
                  <a:schemeClr val="lt1"/>
                </a:solidFill>
                <a:latin typeface="Figtree Black"/>
                <a:ea typeface="Figtree Black"/>
                <a:cs typeface="Figtree Black"/>
                <a:sym typeface="Figtree Black"/>
              </a:defRPr>
            </a:lvl1pPr>
            <a:lvl2pPr marR="0" lvl="1"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2pPr>
            <a:lvl3pPr marR="0" lvl="2"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3pPr>
            <a:lvl4pPr marR="0" lvl="3"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4pPr>
            <a:lvl5pPr marR="0" lvl="4"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5pPr>
            <a:lvl6pPr marR="0" lvl="5"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6pPr>
            <a:lvl7pPr marR="0" lvl="6"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7pPr>
            <a:lvl8pPr marR="0" lvl="7"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8pPr>
            <a:lvl9pPr marR="0" lvl="8"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9pPr>
          </a:lstStyle>
          <a:p>
            <a:r>
              <a:rPr lang="en" dirty="0"/>
              <a:t>09</a:t>
            </a:r>
          </a:p>
        </p:txBody>
      </p:sp>
      <p:sp>
        <p:nvSpPr>
          <p:cNvPr id="18" name="Google Shape;319;p35">
            <a:extLst>
              <a:ext uri="{FF2B5EF4-FFF2-40B4-BE49-F238E27FC236}">
                <a16:creationId xmlns:a16="http://schemas.microsoft.com/office/drawing/2014/main" id="{8D38A84B-1390-5DF7-64FB-C91E8355F7D3}"/>
              </a:ext>
            </a:extLst>
          </p:cNvPr>
          <p:cNvSpPr txBox="1">
            <a:spLocks/>
          </p:cNvSpPr>
          <p:nvPr/>
        </p:nvSpPr>
        <p:spPr>
          <a:xfrm>
            <a:off x="6048325" y="4190196"/>
            <a:ext cx="2305500" cy="385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Figtree Black"/>
              <a:buNone/>
              <a:defRPr sz="1800" b="0" i="0" u="none" strike="noStrike" cap="none">
                <a:solidFill>
                  <a:schemeClr val="dk1"/>
                </a:solidFill>
                <a:latin typeface="Figtree Black"/>
                <a:ea typeface="Figtree Black"/>
                <a:cs typeface="Figtree Black"/>
                <a:sym typeface="Figtree Black"/>
              </a:defRPr>
            </a:lvl1pPr>
            <a:lvl2pPr marL="914400" marR="0" lvl="1" indent="-317500" algn="ctr"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2pPr>
            <a:lvl3pPr marL="1371600" marR="0" lvl="2" indent="-317500" algn="ctr"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3pPr>
            <a:lvl4pPr marL="1828800" marR="0" lvl="3" indent="-317500" algn="ctr"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4pPr>
            <a:lvl5pPr marL="2286000" marR="0" lvl="4" indent="-317500" algn="ctr"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5pPr>
            <a:lvl6pPr marL="2743200" marR="0" lvl="5" indent="-317500" algn="ctr"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6pPr>
            <a:lvl7pPr marL="3200400" marR="0" lvl="6" indent="-317500" algn="ctr"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7pPr>
            <a:lvl8pPr marL="3657600" marR="0" lvl="7" indent="-317500" algn="ctr"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8pPr>
            <a:lvl9pPr marL="4114800" marR="0" lvl="8" indent="-317500" algn="ctr"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9pPr>
          </a:lstStyle>
          <a:p>
            <a:pPr marL="0" indent="0"/>
            <a:r>
              <a:rPr lang="en-US" dirty="0"/>
              <a:t>Conclusion</a:t>
            </a:r>
          </a:p>
        </p:txBody>
      </p:sp>
      <p:sp>
        <p:nvSpPr>
          <p:cNvPr id="19" name="Google Shape;322;p35">
            <a:extLst>
              <a:ext uri="{FF2B5EF4-FFF2-40B4-BE49-F238E27FC236}">
                <a16:creationId xmlns:a16="http://schemas.microsoft.com/office/drawing/2014/main" id="{36362A86-4B06-982C-B28F-439CF8C68815}"/>
              </a:ext>
            </a:extLst>
          </p:cNvPr>
          <p:cNvSpPr txBox="1">
            <a:spLocks/>
          </p:cNvSpPr>
          <p:nvPr/>
        </p:nvSpPr>
        <p:spPr>
          <a:xfrm>
            <a:off x="788675" y="4190197"/>
            <a:ext cx="2305500" cy="385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Figtree Black"/>
              <a:buNone/>
              <a:defRPr sz="1800" b="0" i="0" u="none" strike="noStrike" cap="none">
                <a:solidFill>
                  <a:schemeClr val="dk1"/>
                </a:solidFill>
                <a:latin typeface="Figtree Black"/>
                <a:ea typeface="Figtree Black"/>
                <a:cs typeface="Figtree Black"/>
                <a:sym typeface="Figtree Black"/>
              </a:defRPr>
            </a:lvl1pPr>
            <a:lvl2pPr marL="914400" marR="0" lvl="1" indent="-317500" algn="ctr"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2pPr>
            <a:lvl3pPr marL="1371600" marR="0" lvl="2" indent="-317500" algn="ctr"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3pPr>
            <a:lvl4pPr marL="1828800" marR="0" lvl="3" indent="-317500" algn="ctr"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4pPr>
            <a:lvl5pPr marL="2286000" marR="0" lvl="4" indent="-317500" algn="ctr"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5pPr>
            <a:lvl6pPr marL="2743200" marR="0" lvl="5" indent="-317500" algn="ctr"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6pPr>
            <a:lvl7pPr marL="3200400" marR="0" lvl="6" indent="-317500" algn="ctr"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7pPr>
            <a:lvl8pPr marL="3657600" marR="0" lvl="7" indent="-317500" algn="ctr"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8pPr>
            <a:lvl9pPr marL="4114800" marR="0" lvl="8" indent="-317500" algn="ctr"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9pPr>
          </a:lstStyle>
          <a:p>
            <a:pPr marL="0" indent="0"/>
            <a:r>
              <a:rPr lang="en-US" dirty="0"/>
              <a:t>Future Work</a:t>
            </a:r>
          </a:p>
        </p:txBody>
      </p:sp>
      <p:sp>
        <p:nvSpPr>
          <p:cNvPr id="20" name="Google Shape;324;p35">
            <a:extLst>
              <a:ext uri="{FF2B5EF4-FFF2-40B4-BE49-F238E27FC236}">
                <a16:creationId xmlns:a16="http://schemas.microsoft.com/office/drawing/2014/main" id="{BF3EE2CB-A1B3-C0BB-86A8-0786CDE67FEA}"/>
              </a:ext>
            </a:extLst>
          </p:cNvPr>
          <p:cNvSpPr txBox="1">
            <a:spLocks/>
          </p:cNvSpPr>
          <p:nvPr/>
        </p:nvSpPr>
        <p:spPr>
          <a:xfrm>
            <a:off x="3418500" y="4190196"/>
            <a:ext cx="2305500" cy="385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Figtree Black"/>
              <a:buNone/>
              <a:defRPr sz="1800" b="0" i="0" u="none" strike="noStrike" cap="none">
                <a:solidFill>
                  <a:schemeClr val="dk1"/>
                </a:solidFill>
                <a:latin typeface="Figtree Black"/>
                <a:ea typeface="Figtree Black"/>
                <a:cs typeface="Figtree Black"/>
                <a:sym typeface="Figtree Black"/>
              </a:defRPr>
            </a:lvl1pPr>
            <a:lvl2pPr marL="914400" marR="0" lvl="1" indent="-317500" algn="ctr"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2pPr>
            <a:lvl3pPr marL="1371600" marR="0" lvl="2" indent="-317500" algn="ctr"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3pPr>
            <a:lvl4pPr marL="1828800" marR="0" lvl="3" indent="-317500" algn="ctr"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4pPr>
            <a:lvl5pPr marL="2286000" marR="0" lvl="4" indent="-317500" algn="ctr"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5pPr>
            <a:lvl6pPr marL="2743200" marR="0" lvl="5" indent="-317500" algn="ctr"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6pPr>
            <a:lvl7pPr marL="3200400" marR="0" lvl="6" indent="-317500" algn="ctr"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7pPr>
            <a:lvl8pPr marL="3657600" marR="0" lvl="7" indent="-317500" algn="ctr"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8pPr>
            <a:lvl9pPr marL="4114800" marR="0" lvl="8" indent="-317500" algn="ctr"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9pPr>
          </a:lstStyle>
          <a:p>
            <a:pPr marL="0" indent="0"/>
            <a:r>
              <a:rPr lang="en-US" dirty="0"/>
              <a:t>Tools</a:t>
            </a:r>
          </a:p>
        </p:txBody>
      </p:sp>
      <p:sp>
        <p:nvSpPr>
          <p:cNvPr id="3" name="Google Shape;329;p36">
            <a:extLst>
              <a:ext uri="{FF2B5EF4-FFF2-40B4-BE49-F238E27FC236}">
                <a16:creationId xmlns:a16="http://schemas.microsoft.com/office/drawing/2014/main" id="{B7B0FC67-85BE-C882-2D82-506DFD42B1EF}"/>
              </a:ext>
            </a:extLst>
          </p:cNvPr>
          <p:cNvSpPr txBox="1">
            <a:spLocks/>
          </p:cNvSpPr>
          <p:nvPr/>
        </p:nvSpPr>
        <p:spPr>
          <a:xfrm>
            <a:off x="-5682042" y="1977150"/>
            <a:ext cx="5067600" cy="84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1pPr>
            <a:lvl2pPr marR="0" lvl="1"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2pPr>
            <a:lvl3pPr marR="0" lvl="2"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3pPr>
            <a:lvl4pPr marR="0" lvl="3"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4pPr>
            <a:lvl5pPr marR="0" lvl="4"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5pPr>
            <a:lvl6pPr marR="0" lvl="5"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6pPr>
            <a:lvl7pPr marR="0" lvl="6"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7pPr>
            <a:lvl8pPr marR="0" lvl="7"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8pPr>
            <a:lvl9pPr marR="0" lvl="8"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9pPr>
          </a:lstStyle>
          <a:p>
            <a:r>
              <a:rPr lang="en-US"/>
              <a:t>Introduction</a:t>
            </a:r>
            <a:endParaRPr lang="en-US" dirty="0"/>
          </a:p>
        </p:txBody>
      </p:sp>
      <p:sp>
        <p:nvSpPr>
          <p:cNvPr id="4" name="Google Shape;330;p36">
            <a:extLst>
              <a:ext uri="{FF2B5EF4-FFF2-40B4-BE49-F238E27FC236}">
                <a16:creationId xmlns:a16="http://schemas.microsoft.com/office/drawing/2014/main" id="{2251D65E-4C2E-CF6A-0633-689C16FA19B4}"/>
              </a:ext>
            </a:extLst>
          </p:cNvPr>
          <p:cNvSpPr txBox="1">
            <a:spLocks noGrp="1"/>
          </p:cNvSpPr>
          <p:nvPr>
            <p:ph type="subTitle" idx="1"/>
          </p:nvPr>
        </p:nvSpPr>
        <p:spPr>
          <a:xfrm>
            <a:off x="-5682043" y="2730749"/>
            <a:ext cx="5191469" cy="12983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1.1      Introduction to brain cancer</a:t>
            </a:r>
          </a:p>
          <a:p>
            <a:pPr marL="0" lvl="0" indent="0" algn="l" rtl="0">
              <a:spcBef>
                <a:spcPts val="0"/>
              </a:spcBef>
              <a:spcAft>
                <a:spcPts val="0"/>
              </a:spcAft>
              <a:buNone/>
            </a:pPr>
            <a:r>
              <a:rPr lang="en-US" dirty="0"/>
              <a:t>1.2      Objective</a:t>
            </a:r>
          </a:p>
          <a:p>
            <a:pPr marL="0" lvl="0" indent="0" algn="l" rtl="0">
              <a:spcBef>
                <a:spcPts val="0"/>
              </a:spcBef>
              <a:spcAft>
                <a:spcPts val="0"/>
              </a:spcAft>
              <a:buNone/>
            </a:pPr>
            <a:r>
              <a:rPr lang="en-US" dirty="0"/>
              <a:t>1.3      Problem Definition</a:t>
            </a:r>
          </a:p>
          <a:p>
            <a:pPr marL="0" lvl="0" indent="0" algn="l" rtl="0">
              <a:spcBef>
                <a:spcPts val="0"/>
              </a:spcBef>
              <a:spcAft>
                <a:spcPts val="0"/>
              </a:spcAft>
              <a:buNone/>
            </a:pPr>
            <a:r>
              <a:rPr lang="en-US" dirty="0"/>
              <a:t>1.4      Problem Solution</a:t>
            </a:r>
          </a:p>
          <a:p>
            <a:pPr marL="0" lvl="0" indent="0" algn="l" rtl="0">
              <a:spcBef>
                <a:spcPts val="0"/>
              </a:spcBef>
              <a:spcAft>
                <a:spcPts val="0"/>
              </a:spcAft>
              <a:buNone/>
            </a:pPr>
            <a:r>
              <a:rPr lang="en-US" dirty="0"/>
              <a:t>1.5      Challenges</a:t>
            </a:r>
          </a:p>
        </p:txBody>
      </p:sp>
    </p:spTree>
    <p:extLst>
      <p:ext uri="{BB962C8B-B14F-4D97-AF65-F5344CB8AC3E}">
        <p14:creationId xmlns:p14="http://schemas.microsoft.com/office/powerpoint/2010/main" val="978440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422;p44">
            <a:extLst>
              <a:ext uri="{FF2B5EF4-FFF2-40B4-BE49-F238E27FC236}">
                <a16:creationId xmlns:a16="http://schemas.microsoft.com/office/drawing/2014/main" id="{AE20BCAA-601A-CCB2-362E-5D69772BC46A}"/>
              </a:ext>
            </a:extLst>
          </p:cNvPr>
          <p:cNvSpPr txBox="1">
            <a:spLocks noGrp="1"/>
          </p:cNvSpPr>
          <p:nvPr>
            <p:ph type="title"/>
          </p:nvPr>
        </p:nvSpPr>
        <p:spPr>
          <a:xfrm>
            <a:off x="243186" y="233007"/>
            <a:ext cx="864935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2.4) Neural Network</a:t>
            </a:r>
          </a:p>
        </p:txBody>
      </p:sp>
      <p:sp>
        <p:nvSpPr>
          <p:cNvPr id="12" name="Google Shape;424;p44">
            <a:extLst>
              <a:ext uri="{FF2B5EF4-FFF2-40B4-BE49-F238E27FC236}">
                <a16:creationId xmlns:a16="http://schemas.microsoft.com/office/drawing/2014/main" id="{A0EABF3E-9D17-C680-503D-60754940410E}"/>
              </a:ext>
            </a:extLst>
          </p:cNvPr>
          <p:cNvSpPr txBox="1"/>
          <p:nvPr/>
        </p:nvSpPr>
        <p:spPr>
          <a:xfrm>
            <a:off x="556039" y="805707"/>
            <a:ext cx="8031921" cy="3029293"/>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pPr>
            <a:r>
              <a:rPr lang="en-US" sz="1600" b="1" dirty="0">
                <a:solidFill>
                  <a:schemeClr val="dk1"/>
                </a:solidFill>
                <a:latin typeface="Hanken Grotesk"/>
                <a:ea typeface="Hanken Grotesk"/>
                <a:cs typeface="Hanken Grotesk"/>
                <a:sym typeface="Hanken Grotesk"/>
              </a:rPr>
              <a:t>Applications</a:t>
            </a:r>
          </a:p>
          <a:p>
            <a:pPr marL="285750" lvl="0" indent="-285750" algn="l" rtl="0">
              <a:lnSpc>
                <a:spcPct val="115000"/>
              </a:lnSpc>
              <a:spcBef>
                <a:spcPts val="0"/>
              </a:spcBef>
              <a:spcAft>
                <a:spcPts val="0"/>
              </a:spcAft>
              <a:buFont typeface="Wingdings" panose="05000000000000000000" pitchFamily="2" charset="2"/>
              <a:buChar char="§"/>
            </a:pPr>
            <a:r>
              <a:rPr lang="en-US" sz="1600" dirty="0">
                <a:solidFill>
                  <a:schemeClr val="dk1"/>
                </a:solidFill>
                <a:latin typeface="Hanken Grotesk"/>
                <a:ea typeface="Hanken Grotesk"/>
                <a:cs typeface="Hanken Grotesk"/>
                <a:sym typeface="Hanken Grotesk"/>
              </a:rPr>
              <a:t>Medical: It can be used to detect cancer cells and analyze MRI pictures to provide detailed results.</a:t>
            </a:r>
          </a:p>
        </p:txBody>
      </p:sp>
      <p:pic>
        <p:nvPicPr>
          <p:cNvPr id="13" name="Picture 12" descr="A diagram of a diagram of a diagram&#10;&#10;Description automatically generated with medium confidence">
            <a:extLst>
              <a:ext uri="{FF2B5EF4-FFF2-40B4-BE49-F238E27FC236}">
                <a16:creationId xmlns:a16="http://schemas.microsoft.com/office/drawing/2014/main" id="{5A5986BF-FD63-7394-865F-F1DA4AFB38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045" y="2320353"/>
            <a:ext cx="7847635" cy="2268368"/>
          </a:xfrm>
          <a:prstGeom prst="rect">
            <a:avLst/>
          </a:prstGeom>
        </p:spPr>
      </p:pic>
    </p:spTree>
    <p:extLst>
      <p:ext uri="{BB962C8B-B14F-4D97-AF65-F5344CB8AC3E}">
        <p14:creationId xmlns:p14="http://schemas.microsoft.com/office/powerpoint/2010/main" val="3844082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2" name="Google Shape;424;p44">
            <a:extLst>
              <a:ext uri="{FF2B5EF4-FFF2-40B4-BE49-F238E27FC236}">
                <a16:creationId xmlns:a16="http://schemas.microsoft.com/office/drawing/2014/main" id="{090EC748-8B69-20B0-E82C-B5782336FA59}"/>
              </a:ext>
            </a:extLst>
          </p:cNvPr>
          <p:cNvSpPr txBox="1"/>
          <p:nvPr/>
        </p:nvSpPr>
        <p:spPr>
          <a:xfrm>
            <a:off x="556039" y="805707"/>
            <a:ext cx="8031921" cy="3029293"/>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pPr>
            <a:r>
              <a:rPr lang="en-US" sz="1600" b="1" dirty="0">
                <a:solidFill>
                  <a:schemeClr val="dk1"/>
                </a:solidFill>
                <a:latin typeface="Hanken Grotesk"/>
                <a:ea typeface="Hanken Grotesk"/>
                <a:cs typeface="Hanken Grotesk"/>
                <a:sym typeface="Hanken Grotesk"/>
              </a:rPr>
              <a:t>Definition of Deep Learning</a:t>
            </a:r>
            <a:endParaRPr lang="ar-EG" sz="1600" b="1" dirty="0">
              <a:solidFill>
                <a:schemeClr val="dk1"/>
              </a:solidFill>
              <a:latin typeface="Hanken Grotesk"/>
              <a:ea typeface="Hanken Grotesk"/>
              <a:cs typeface="Hanken Grotesk"/>
              <a:sym typeface="Hanken Grotesk"/>
            </a:endParaRPr>
          </a:p>
          <a:p>
            <a:pPr lvl="0" algn="l" rtl="0">
              <a:lnSpc>
                <a:spcPct val="115000"/>
              </a:lnSpc>
              <a:spcBef>
                <a:spcPts val="0"/>
              </a:spcBef>
              <a:spcAft>
                <a:spcPts val="0"/>
              </a:spcAft>
            </a:pPr>
            <a:endParaRPr lang="ar-EG" sz="1600" b="1" dirty="0">
              <a:solidFill>
                <a:schemeClr val="dk1"/>
              </a:solidFill>
              <a:latin typeface="Hanken Grotesk"/>
              <a:ea typeface="Hanken Grotesk"/>
              <a:cs typeface="Hanken Grotesk"/>
              <a:sym typeface="Hanken Grotesk"/>
            </a:endParaRPr>
          </a:p>
          <a:p>
            <a:pPr marL="285750" lvl="0" indent="-285750" algn="l" rtl="0">
              <a:lnSpc>
                <a:spcPct val="115000"/>
              </a:lnSpc>
              <a:spcBef>
                <a:spcPts val="0"/>
              </a:spcBef>
              <a:spcAft>
                <a:spcPts val="0"/>
              </a:spcAft>
              <a:buFont typeface="Wingdings" panose="05000000000000000000" pitchFamily="2" charset="2"/>
              <a:buChar char="§"/>
            </a:pPr>
            <a:r>
              <a:rPr lang="en-US" sz="1600" dirty="0">
                <a:solidFill>
                  <a:schemeClr val="dk1"/>
                </a:solidFill>
                <a:latin typeface="Hanken Grotesk"/>
                <a:ea typeface="Hanken Grotesk"/>
                <a:cs typeface="Hanken Grotesk"/>
                <a:sym typeface="Hanken Grotesk"/>
              </a:rPr>
              <a:t>Deep learning is a neural network with three or more layers.</a:t>
            </a:r>
          </a:p>
          <a:p>
            <a:pPr marL="285750" lvl="0" indent="-285750" algn="l" rtl="0">
              <a:lnSpc>
                <a:spcPct val="115000"/>
              </a:lnSpc>
              <a:spcBef>
                <a:spcPts val="0"/>
              </a:spcBef>
              <a:spcAft>
                <a:spcPts val="0"/>
              </a:spcAft>
              <a:buFont typeface="Wingdings" panose="05000000000000000000" pitchFamily="2" charset="2"/>
              <a:buChar char="§"/>
            </a:pPr>
            <a:r>
              <a:rPr lang="en-US" sz="1600" dirty="0">
                <a:solidFill>
                  <a:schemeClr val="dk1"/>
                </a:solidFill>
                <a:latin typeface="Hanken Grotesk"/>
                <a:ea typeface="Hanken Grotesk"/>
                <a:cs typeface="Hanken Grotesk"/>
                <a:sym typeface="Hanken Grotesk"/>
              </a:rPr>
              <a:t>It can be considered the same as neural network but with more layer which skips the pre-processing of data and provides higher accuracy.</a:t>
            </a:r>
          </a:p>
          <a:p>
            <a:pPr lvl="0" algn="l" rtl="0">
              <a:lnSpc>
                <a:spcPct val="115000"/>
              </a:lnSpc>
              <a:spcBef>
                <a:spcPts val="0"/>
              </a:spcBef>
              <a:spcAft>
                <a:spcPts val="0"/>
              </a:spcAft>
            </a:pPr>
            <a:endParaRPr lang="en-US" sz="1600" b="1" dirty="0">
              <a:solidFill>
                <a:schemeClr val="dk1"/>
              </a:solidFill>
              <a:latin typeface="Hanken Grotesk"/>
              <a:ea typeface="Hanken Grotesk"/>
              <a:cs typeface="Hanken Grotesk"/>
              <a:sym typeface="Hanken Grotesk"/>
            </a:endParaRPr>
          </a:p>
        </p:txBody>
      </p:sp>
      <p:sp>
        <p:nvSpPr>
          <p:cNvPr id="4" name="Google Shape;422;p44">
            <a:extLst>
              <a:ext uri="{FF2B5EF4-FFF2-40B4-BE49-F238E27FC236}">
                <a16:creationId xmlns:a16="http://schemas.microsoft.com/office/drawing/2014/main" id="{FF0BFA33-B338-8EDE-B79B-BCE9491BD1E9}"/>
              </a:ext>
            </a:extLst>
          </p:cNvPr>
          <p:cNvSpPr txBox="1">
            <a:spLocks noGrp="1"/>
          </p:cNvSpPr>
          <p:nvPr>
            <p:ph type="title"/>
          </p:nvPr>
        </p:nvSpPr>
        <p:spPr>
          <a:xfrm>
            <a:off x="243186" y="233007"/>
            <a:ext cx="864935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2.5) Deep Learning</a:t>
            </a:r>
          </a:p>
        </p:txBody>
      </p:sp>
      <p:pic>
        <p:nvPicPr>
          <p:cNvPr id="5" name="Picture 4" descr="A diagram of a network and a deep learning&#10;&#10;Description automatically generated">
            <a:extLst>
              <a:ext uri="{FF2B5EF4-FFF2-40B4-BE49-F238E27FC236}">
                <a16:creationId xmlns:a16="http://schemas.microsoft.com/office/drawing/2014/main" id="{D250EF71-18F1-A44D-8CF7-4FFDC6EDE1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541" y="2320353"/>
            <a:ext cx="3632643" cy="2346260"/>
          </a:xfrm>
          <a:prstGeom prst="rect">
            <a:avLst/>
          </a:prstGeom>
        </p:spPr>
      </p:pic>
    </p:spTree>
    <p:extLst>
      <p:ext uri="{BB962C8B-B14F-4D97-AF65-F5344CB8AC3E}">
        <p14:creationId xmlns:p14="http://schemas.microsoft.com/office/powerpoint/2010/main" val="734865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422;p44">
            <a:extLst>
              <a:ext uri="{FF2B5EF4-FFF2-40B4-BE49-F238E27FC236}">
                <a16:creationId xmlns:a16="http://schemas.microsoft.com/office/drawing/2014/main" id="{AE20BCAA-601A-CCB2-362E-5D69772BC46A}"/>
              </a:ext>
            </a:extLst>
          </p:cNvPr>
          <p:cNvSpPr txBox="1">
            <a:spLocks noGrp="1"/>
          </p:cNvSpPr>
          <p:nvPr>
            <p:ph type="title"/>
          </p:nvPr>
        </p:nvSpPr>
        <p:spPr>
          <a:xfrm>
            <a:off x="243186" y="233007"/>
            <a:ext cx="864935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2.5) Deep Learning</a:t>
            </a:r>
          </a:p>
        </p:txBody>
      </p:sp>
      <p:sp>
        <p:nvSpPr>
          <p:cNvPr id="12" name="Google Shape;424;p44">
            <a:extLst>
              <a:ext uri="{FF2B5EF4-FFF2-40B4-BE49-F238E27FC236}">
                <a16:creationId xmlns:a16="http://schemas.microsoft.com/office/drawing/2014/main" id="{A0EABF3E-9D17-C680-503D-60754940410E}"/>
              </a:ext>
            </a:extLst>
          </p:cNvPr>
          <p:cNvSpPr txBox="1"/>
          <p:nvPr/>
        </p:nvSpPr>
        <p:spPr>
          <a:xfrm>
            <a:off x="556039" y="805707"/>
            <a:ext cx="8031921" cy="3029293"/>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pPr>
            <a:r>
              <a:rPr lang="en-US" sz="1600" b="1" dirty="0">
                <a:solidFill>
                  <a:schemeClr val="dk1"/>
                </a:solidFill>
                <a:latin typeface="Hanken Grotesk"/>
                <a:ea typeface="Hanken Grotesk"/>
                <a:cs typeface="Hanken Grotesk"/>
                <a:sym typeface="Hanken Grotesk"/>
              </a:rPr>
              <a:t>Methodology &amp; Algorithms</a:t>
            </a:r>
          </a:p>
          <a:p>
            <a:pPr marL="285750" lvl="0" indent="-285750" algn="l" rtl="0">
              <a:lnSpc>
                <a:spcPct val="115000"/>
              </a:lnSpc>
              <a:spcBef>
                <a:spcPts val="0"/>
              </a:spcBef>
              <a:spcAft>
                <a:spcPts val="0"/>
              </a:spcAft>
              <a:buFont typeface="Wingdings" panose="05000000000000000000" pitchFamily="2" charset="2"/>
              <a:buChar char="§"/>
            </a:pPr>
            <a:r>
              <a:rPr lang="en-US" sz="1600" dirty="0">
                <a:solidFill>
                  <a:schemeClr val="dk1"/>
                </a:solidFill>
                <a:latin typeface="Hanken Grotesk"/>
                <a:ea typeface="Hanken Grotesk"/>
                <a:cs typeface="Hanken Grotesk"/>
                <a:sym typeface="Hanken Grotesk"/>
              </a:rPr>
              <a:t>Since it is a subset of Artificial Neural Network, it has the same methods and Algorithms used in ANNs, but it has more layers, to improve the accuracy and recognize complex patterns.</a:t>
            </a:r>
          </a:p>
        </p:txBody>
      </p:sp>
      <p:pic>
        <p:nvPicPr>
          <p:cNvPr id="2" name="Picture 1" descr="A diagram of machine learning&#10;&#10;Description automatically generated">
            <a:extLst>
              <a:ext uri="{FF2B5EF4-FFF2-40B4-BE49-F238E27FC236}">
                <a16:creationId xmlns:a16="http://schemas.microsoft.com/office/drawing/2014/main" id="{4BD1B963-F460-DE01-3691-C07A6699E3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8127" y="2062621"/>
            <a:ext cx="5647746" cy="2847872"/>
          </a:xfrm>
          <a:prstGeom prst="rect">
            <a:avLst/>
          </a:prstGeom>
        </p:spPr>
      </p:pic>
    </p:spTree>
    <p:extLst>
      <p:ext uri="{BB962C8B-B14F-4D97-AF65-F5344CB8AC3E}">
        <p14:creationId xmlns:p14="http://schemas.microsoft.com/office/powerpoint/2010/main" val="2068923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422;p44">
            <a:extLst>
              <a:ext uri="{FF2B5EF4-FFF2-40B4-BE49-F238E27FC236}">
                <a16:creationId xmlns:a16="http://schemas.microsoft.com/office/drawing/2014/main" id="{AE20BCAA-601A-CCB2-362E-5D69772BC46A}"/>
              </a:ext>
            </a:extLst>
          </p:cNvPr>
          <p:cNvSpPr txBox="1">
            <a:spLocks noGrp="1"/>
          </p:cNvSpPr>
          <p:nvPr>
            <p:ph type="title"/>
          </p:nvPr>
        </p:nvSpPr>
        <p:spPr>
          <a:xfrm>
            <a:off x="243186" y="233007"/>
            <a:ext cx="864935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Methodology &amp; Algorithms</a:t>
            </a:r>
          </a:p>
        </p:txBody>
      </p:sp>
      <p:pic>
        <p:nvPicPr>
          <p:cNvPr id="3" name="Picture 2">
            <a:extLst>
              <a:ext uri="{FF2B5EF4-FFF2-40B4-BE49-F238E27FC236}">
                <a16:creationId xmlns:a16="http://schemas.microsoft.com/office/drawing/2014/main" id="{78A37000-3201-C001-D64F-B16775FF6F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2282" y="805707"/>
            <a:ext cx="6699437" cy="4075685"/>
          </a:xfrm>
          <a:prstGeom prst="rect">
            <a:avLst/>
          </a:prstGeom>
        </p:spPr>
      </p:pic>
    </p:spTree>
    <p:extLst>
      <p:ext uri="{BB962C8B-B14F-4D97-AF65-F5344CB8AC3E}">
        <p14:creationId xmlns:p14="http://schemas.microsoft.com/office/powerpoint/2010/main" val="2368801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2" name="Google Shape;424;p44">
            <a:extLst>
              <a:ext uri="{FF2B5EF4-FFF2-40B4-BE49-F238E27FC236}">
                <a16:creationId xmlns:a16="http://schemas.microsoft.com/office/drawing/2014/main" id="{090EC748-8B69-20B0-E82C-B5782336FA59}"/>
              </a:ext>
            </a:extLst>
          </p:cNvPr>
          <p:cNvSpPr txBox="1"/>
          <p:nvPr/>
        </p:nvSpPr>
        <p:spPr>
          <a:xfrm>
            <a:off x="694935" y="1253874"/>
            <a:ext cx="8031921" cy="3029293"/>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pPr>
            <a:r>
              <a:rPr lang="en-US" sz="1800" b="1" dirty="0">
                <a:solidFill>
                  <a:schemeClr val="dk1"/>
                </a:solidFill>
                <a:latin typeface="Hanken Grotesk"/>
                <a:ea typeface="Hanken Grotesk"/>
                <a:cs typeface="Hanken Grotesk"/>
                <a:sym typeface="Hanken Grotesk"/>
              </a:rPr>
              <a:t>Deep Convolutional Networks:</a:t>
            </a:r>
            <a:endParaRPr lang="ar-EG" sz="1800" b="1" dirty="0">
              <a:solidFill>
                <a:schemeClr val="dk1"/>
              </a:solidFill>
              <a:latin typeface="Hanken Grotesk"/>
              <a:ea typeface="Hanken Grotesk"/>
              <a:cs typeface="Hanken Grotesk"/>
              <a:sym typeface="Hanken Grotesk"/>
            </a:endParaRPr>
          </a:p>
          <a:p>
            <a:pPr lvl="0" algn="l" rtl="0">
              <a:lnSpc>
                <a:spcPct val="115000"/>
              </a:lnSpc>
              <a:spcBef>
                <a:spcPts val="0"/>
              </a:spcBef>
              <a:spcAft>
                <a:spcPts val="0"/>
              </a:spcAft>
            </a:pPr>
            <a:endParaRPr lang="en-US" sz="1600" b="1" dirty="0">
              <a:solidFill>
                <a:schemeClr val="dk1"/>
              </a:solidFill>
              <a:latin typeface="Hanken Grotesk"/>
              <a:ea typeface="Hanken Grotesk"/>
              <a:cs typeface="Hanken Grotesk"/>
              <a:sym typeface="Hanken Grotesk"/>
            </a:endParaRPr>
          </a:p>
          <a:p>
            <a:pPr marL="285750" lvl="0" indent="-285750" algn="l" rtl="0">
              <a:lnSpc>
                <a:spcPct val="115000"/>
              </a:lnSpc>
              <a:spcBef>
                <a:spcPts val="0"/>
              </a:spcBef>
              <a:spcAft>
                <a:spcPts val="0"/>
              </a:spcAft>
              <a:buFont typeface="Wingdings" panose="05000000000000000000" pitchFamily="2" charset="2"/>
              <a:buChar char="§"/>
            </a:pPr>
            <a:r>
              <a:rPr lang="en-US" sz="1800" dirty="0">
                <a:solidFill>
                  <a:schemeClr val="dk1"/>
                </a:solidFill>
                <a:latin typeface="Hanken Grotesk"/>
                <a:ea typeface="Hanken Grotesk"/>
                <a:cs typeface="Hanken Grotesk"/>
                <a:sym typeface="Hanken Grotesk"/>
              </a:rPr>
              <a:t>Deep learning architectures built specifically for processing visual data.</a:t>
            </a:r>
          </a:p>
          <a:p>
            <a:pPr marL="285750" lvl="0" indent="-285750" algn="l" rtl="0">
              <a:lnSpc>
                <a:spcPct val="115000"/>
              </a:lnSpc>
              <a:spcBef>
                <a:spcPts val="0"/>
              </a:spcBef>
              <a:spcAft>
                <a:spcPts val="0"/>
              </a:spcAft>
              <a:buFont typeface="Wingdings" panose="05000000000000000000" pitchFamily="2" charset="2"/>
              <a:buChar char="§"/>
            </a:pPr>
            <a:r>
              <a:rPr lang="en-US" sz="1800" dirty="0">
                <a:solidFill>
                  <a:schemeClr val="dk1"/>
                </a:solidFill>
                <a:latin typeface="Hanken Grotesk"/>
                <a:ea typeface="Hanken Grotesk"/>
                <a:cs typeface="Hanken Grotesk"/>
                <a:sym typeface="Hanken Grotesk"/>
              </a:rPr>
              <a:t>Composed of multiple convolutional layers followed by pooling layers and fully connected layers.</a:t>
            </a:r>
          </a:p>
        </p:txBody>
      </p:sp>
      <p:sp>
        <p:nvSpPr>
          <p:cNvPr id="7" name="Google Shape;422;p44">
            <a:extLst>
              <a:ext uri="{FF2B5EF4-FFF2-40B4-BE49-F238E27FC236}">
                <a16:creationId xmlns:a16="http://schemas.microsoft.com/office/drawing/2014/main" id="{9F040E11-B748-9E80-B45F-4702AAF0677F}"/>
              </a:ext>
            </a:extLst>
          </p:cNvPr>
          <p:cNvSpPr txBox="1">
            <a:spLocks noGrp="1"/>
          </p:cNvSpPr>
          <p:nvPr>
            <p:ph type="title"/>
          </p:nvPr>
        </p:nvSpPr>
        <p:spPr>
          <a:xfrm>
            <a:off x="243186" y="233007"/>
            <a:ext cx="864935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2.5) Deep Learning</a:t>
            </a:r>
          </a:p>
        </p:txBody>
      </p:sp>
    </p:spTree>
    <p:extLst>
      <p:ext uri="{BB962C8B-B14F-4D97-AF65-F5344CB8AC3E}">
        <p14:creationId xmlns:p14="http://schemas.microsoft.com/office/powerpoint/2010/main" val="2216244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422;p44">
            <a:extLst>
              <a:ext uri="{FF2B5EF4-FFF2-40B4-BE49-F238E27FC236}">
                <a16:creationId xmlns:a16="http://schemas.microsoft.com/office/drawing/2014/main" id="{AE20BCAA-601A-CCB2-362E-5D69772BC46A}"/>
              </a:ext>
            </a:extLst>
          </p:cNvPr>
          <p:cNvSpPr txBox="1">
            <a:spLocks noGrp="1"/>
          </p:cNvSpPr>
          <p:nvPr>
            <p:ph type="title"/>
          </p:nvPr>
        </p:nvSpPr>
        <p:spPr>
          <a:xfrm>
            <a:off x="243186" y="233007"/>
            <a:ext cx="864935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Deep Convolutional Networks</a:t>
            </a:r>
          </a:p>
        </p:txBody>
      </p:sp>
      <p:pic>
        <p:nvPicPr>
          <p:cNvPr id="2" name="Picture 1" descr="A diagram of different maps&#10;&#10;Description automatically generated">
            <a:extLst>
              <a:ext uri="{FF2B5EF4-FFF2-40B4-BE49-F238E27FC236}">
                <a16:creationId xmlns:a16="http://schemas.microsoft.com/office/drawing/2014/main" id="{1E78B238-DBC3-B265-79C4-30E766B480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922" y="1157468"/>
            <a:ext cx="8598624" cy="3291461"/>
          </a:xfrm>
          <a:prstGeom prst="rect">
            <a:avLst/>
          </a:prstGeom>
        </p:spPr>
      </p:pic>
    </p:spTree>
    <p:extLst>
      <p:ext uri="{BB962C8B-B14F-4D97-AF65-F5344CB8AC3E}">
        <p14:creationId xmlns:p14="http://schemas.microsoft.com/office/powerpoint/2010/main" val="177450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6"/>
          <p:cNvSpPr txBox="1">
            <a:spLocks noGrp="1"/>
          </p:cNvSpPr>
          <p:nvPr>
            <p:ph type="title"/>
          </p:nvPr>
        </p:nvSpPr>
        <p:spPr>
          <a:xfrm>
            <a:off x="1084394" y="1977150"/>
            <a:ext cx="5712645"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Related Work</a:t>
            </a:r>
            <a:endParaRPr dirty="0"/>
          </a:p>
        </p:txBody>
      </p:sp>
      <p:sp>
        <p:nvSpPr>
          <p:cNvPr id="330" name="Google Shape;330;p36"/>
          <p:cNvSpPr txBox="1">
            <a:spLocks noGrp="1"/>
          </p:cNvSpPr>
          <p:nvPr>
            <p:ph type="subTitle" idx="1"/>
          </p:nvPr>
        </p:nvSpPr>
        <p:spPr>
          <a:xfrm>
            <a:off x="1132200" y="2720589"/>
            <a:ext cx="5191469" cy="12983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ar-EG" dirty="0"/>
              <a:t>3</a:t>
            </a:r>
            <a:r>
              <a:rPr lang="en-US" dirty="0"/>
              <a:t>.1    Research papers</a:t>
            </a:r>
          </a:p>
          <a:p>
            <a:pPr marL="0" lvl="0" indent="0" algn="l" rtl="0">
              <a:spcBef>
                <a:spcPts val="0"/>
              </a:spcBef>
              <a:spcAft>
                <a:spcPts val="0"/>
              </a:spcAft>
              <a:buNone/>
            </a:pPr>
            <a:r>
              <a:rPr lang="en-US" dirty="0"/>
              <a:t>3.2    Our Work</a:t>
            </a:r>
          </a:p>
        </p:txBody>
      </p:sp>
      <p:sp>
        <p:nvSpPr>
          <p:cNvPr id="331" name="Google Shape;331;p36"/>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ar-EG" dirty="0"/>
              <a:t>3</a:t>
            </a:r>
            <a:endParaRPr dirty="0"/>
          </a:p>
        </p:txBody>
      </p:sp>
      <p:pic>
        <p:nvPicPr>
          <p:cNvPr id="2" name="Picture 1">
            <a:extLst>
              <a:ext uri="{FF2B5EF4-FFF2-40B4-BE49-F238E27FC236}">
                <a16:creationId xmlns:a16="http://schemas.microsoft.com/office/drawing/2014/main" id="{D01236A7-BA61-10E5-5544-3AB7B2548FC4}"/>
              </a:ext>
            </a:extLst>
          </p:cNvPr>
          <p:cNvPicPr>
            <a:picLocks noChangeAspect="1"/>
          </p:cNvPicPr>
          <p:nvPr/>
        </p:nvPicPr>
        <p:blipFill>
          <a:blip r:embed="rId3"/>
          <a:stretch>
            <a:fillRect/>
          </a:stretch>
        </p:blipFill>
        <p:spPr>
          <a:xfrm>
            <a:off x="9915880" y="1"/>
            <a:ext cx="3657598" cy="5143499"/>
          </a:xfrm>
          <a:prstGeom prst="rect">
            <a:avLst/>
          </a:prstGeom>
        </p:spPr>
      </p:pic>
    </p:spTree>
    <p:extLst>
      <p:ext uri="{BB962C8B-B14F-4D97-AF65-F5344CB8AC3E}">
        <p14:creationId xmlns:p14="http://schemas.microsoft.com/office/powerpoint/2010/main" val="2019679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BCE9161-DB61-6B4E-0360-B6B8E144E6F8}"/>
              </a:ext>
            </a:extLst>
          </p:cNvPr>
          <p:cNvSpPr>
            <a:spLocks noGrp="1"/>
          </p:cNvSpPr>
          <p:nvPr>
            <p:ph type="pic" idx="2"/>
          </p:nvPr>
        </p:nvSpPr>
        <p:spPr>
          <a:xfrm>
            <a:off x="6024880" y="0"/>
            <a:ext cx="3119170" cy="5143500"/>
          </a:xfrm>
        </p:spPr>
        <p:txBody>
          <a:bodyPr/>
          <a:lstStyle/>
          <a:p>
            <a:endParaRPr lang="en-US"/>
          </a:p>
        </p:txBody>
      </p:sp>
      <p:sp>
        <p:nvSpPr>
          <p:cNvPr id="398" name="Google Shape;398;p41"/>
          <p:cNvSpPr txBox="1">
            <a:spLocks noGrp="1"/>
          </p:cNvSpPr>
          <p:nvPr>
            <p:ph type="subTitle" idx="1"/>
          </p:nvPr>
        </p:nvSpPr>
        <p:spPr>
          <a:xfrm>
            <a:off x="344080" y="768042"/>
            <a:ext cx="5680800" cy="400715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Title:</a:t>
            </a:r>
          </a:p>
          <a:p>
            <a:pPr marL="0" lvl="0" indent="0" algn="l" rtl="0">
              <a:spcBef>
                <a:spcPts val="0"/>
              </a:spcBef>
              <a:spcAft>
                <a:spcPts val="0"/>
              </a:spcAft>
              <a:buNone/>
            </a:pPr>
            <a:r>
              <a:rPr lang="en-US" dirty="0"/>
              <a:t>A Review of Current Developments in The Detection of Brain Cancer Using Machine Learning: A Systematic Analysis of Methodology, Comparisons, Results and Challenges</a:t>
            </a:r>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Author date:</a:t>
            </a:r>
          </a:p>
          <a:p>
            <a:pPr marL="285750" lvl="0" indent="-285750" algn="l" rtl="0">
              <a:spcBef>
                <a:spcPts val="0"/>
              </a:spcBef>
              <a:spcAft>
                <a:spcPts val="0"/>
              </a:spcAft>
              <a:buFont typeface="Wingdings" panose="05000000000000000000" pitchFamily="2" charset="2"/>
              <a:buChar char="§"/>
            </a:pPr>
            <a:r>
              <a:rPr lang="en-US" dirty="0"/>
              <a:t>Oct 2023</a:t>
            </a:r>
          </a:p>
          <a:p>
            <a:pPr marL="285750" lvl="0" indent="-285750" algn="l" rtl="0">
              <a:spcBef>
                <a:spcPts val="0"/>
              </a:spcBef>
              <a:spcAft>
                <a:spcPts val="0"/>
              </a:spcAft>
              <a:buFont typeface="Wingdings" panose="05000000000000000000" pitchFamily="2" charset="2"/>
              <a:buChar char="§"/>
            </a:pPr>
            <a:endParaRPr lang="en-US" dirty="0"/>
          </a:p>
          <a:p>
            <a:pPr marL="0" lvl="0" indent="0" algn="l" rtl="0">
              <a:spcBef>
                <a:spcPts val="0"/>
              </a:spcBef>
              <a:spcAft>
                <a:spcPts val="0"/>
              </a:spcAft>
              <a:buNone/>
            </a:pPr>
            <a:r>
              <a:rPr lang="en-US" b="1" dirty="0"/>
              <a:t>Methodology:</a:t>
            </a:r>
          </a:p>
          <a:p>
            <a:pPr marL="0" lvl="0" indent="0" algn="l" rtl="0">
              <a:spcBef>
                <a:spcPts val="0"/>
              </a:spcBef>
              <a:spcAft>
                <a:spcPts val="0"/>
              </a:spcAft>
              <a:buNone/>
            </a:pPr>
            <a:r>
              <a:rPr lang="en-US" dirty="0"/>
              <a:t>Deep learning, machine learning</a:t>
            </a:r>
          </a:p>
          <a:p>
            <a:pPr marL="0" lvl="0" indent="0" algn="l" rtl="0">
              <a:spcBef>
                <a:spcPts val="0"/>
              </a:spcBef>
              <a:spcAft>
                <a:spcPts val="0"/>
              </a:spcAft>
              <a:buNone/>
            </a:pPr>
            <a:endParaRPr lang="en-US" dirty="0"/>
          </a:p>
          <a:p>
            <a:pPr marL="0" lvl="0" indent="0" algn="l" rtl="0">
              <a:spcBef>
                <a:spcPts val="0"/>
              </a:spcBef>
              <a:spcAft>
                <a:spcPts val="0"/>
              </a:spcAft>
              <a:buNone/>
            </a:pPr>
            <a:endParaRPr lang="en-US" b="1"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b="1" dirty="0"/>
          </a:p>
          <a:p>
            <a:pPr marL="0" lvl="0" indent="0" algn="l" rtl="0">
              <a:spcBef>
                <a:spcPts val="0"/>
              </a:spcBef>
              <a:spcAft>
                <a:spcPts val="0"/>
              </a:spcAft>
              <a:buNone/>
            </a:pPr>
            <a:endParaRPr lang="en-US" dirty="0"/>
          </a:p>
        </p:txBody>
      </p:sp>
      <p:pic>
        <p:nvPicPr>
          <p:cNvPr id="2" name="Picture 1">
            <a:extLst>
              <a:ext uri="{FF2B5EF4-FFF2-40B4-BE49-F238E27FC236}">
                <a16:creationId xmlns:a16="http://schemas.microsoft.com/office/drawing/2014/main" id="{12EB673F-3B09-3A16-FB28-F5388DE8D141}"/>
              </a:ext>
            </a:extLst>
          </p:cNvPr>
          <p:cNvPicPr>
            <a:picLocks noChangeAspect="1"/>
          </p:cNvPicPr>
          <p:nvPr/>
        </p:nvPicPr>
        <p:blipFill>
          <a:blip r:embed="rId3"/>
          <a:stretch>
            <a:fillRect/>
          </a:stretch>
        </p:blipFill>
        <p:spPr>
          <a:xfrm>
            <a:off x="6026785" y="1"/>
            <a:ext cx="3657598" cy="5143499"/>
          </a:xfrm>
          <a:prstGeom prst="rect">
            <a:avLst/>
          </a:prstGeom>
        </p:spPr>
      </p:pic>
    </p:spTree>
    <p:extLst>
      <p:ext uri="{BB962C8B-B14F-4D97-AF65-F5344CB8AC3E}">
        <p14:creationId xmlns:p14="http://schemas.microsoft.com/office/powerpoint/2010/main" val="3701220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398;p41">
            <a:extLst>
              <a:ext uri="{FF2B5EF4-FFF2-40B4-BE49-F238E27FC236}">
                <a16:creationId xmlns:a16="http://schemas.microsoft.com/office/drawing/2014/main" id="{8D30B36F-DE92-EB16-89E6-690E058F0D8E}"/>
              </a:ext>
            </a:extLst>
          </p:cNvPr>
          <p:cNvSpPr txBox="1">
            <a:spLocks noGrp="1"/>
          </p:cNvSpPr>
          <p:nvPr>
            <p:ph type="subTitle" idx="1"/>
          </p:nvPr>
        </p:nvSpPr>
        <p:spPr>
          <a:xfrm>
            <a:off x="2914560" y="673579"/>
            <a:ext cx="5711280" cy="43652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experimental result:</a:t>
            </a:r>
          </a:p>
          <a:p>
            <a:pPr marL="285750" lvl="0" indent="-285750" algn="l" rtl="0">
              <a:spcBef>
                <a:spcPts val="0"/>
              </a:spcBef>
              <a:spcAft>
                <a:spcPts val="0"/>
              </a:spcAft>
              <a:buFont typeface="Wingdings" panose="05000000000000000000" pitchFamily="2" charset="2"/>
              <a:buChar char="§"/>
            </a:pPr>
            <a:r>
              <a:rPr lang="en-US" dirty="0"/>
              <a:t>The results of the study showed that machine learning can be an effective tool for the detection of brain cancer. </a:t>
            </a:r>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Advantage:</a:t>
            </a:r>
          </a:p>
          <a:p>
            <a:pPr marL="0" lvl="0" indent="0" algn="l" rtl="0">
              <a:spcBef>
                <a:spcPts val="0"/>
              </a:spcBef>
              <a:spcAft>
                <a:spcPts val="0"/>
              </a:spcAft>
              <a:buNone/>
            </a:pPr>
            <a:r>
              <a:rPr lang="en-US" dirty="0"/>
              <a:t>Machine learning models can be trained on large amounts of data, which can make them more accurate than traditional methods of brain cancer detection</a:t>
            </a:r>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Disadvantage:</a:t>
            </a:r>
          </a:p>
          <a:p>
            <a:pPr marL="0" lvl="0" indent="0" algn="l" rtl="0">
              <a:spcBef>
                <a:spcPts val="0"/>
              </a:spcBef>
              <a:spcAft>
                <a:spcPts val="0"/>
              </a:spcAft>
            </a:pPr>
            <a:r>
              <a:rPr lang="en-US" dirty="0"/>
              <a:t>Machine learning models can be complex and difficult to interpret</a:t>
            </a:r>
          </a:p>
          <a:p>
            <a:pPr marL="285750" lvl="0" indent="-285750" algn="l" rtl="0">
              <a:spcBef>
                <a:spcPts val="0"/>
              </a:spcBef>
              <a:spcAft>
                <a:spcPts val="0"/>
              </a:spcAft>
              <a:buFont typeface="Wingdings" panose="05000000000000000000" pitchFamily="2" charset="2"/>
              <a:buChar char="§"/>
            </a:pPr>
            <a:endParaRPr lang="en-US" dirty="0"/>
          </a:p>
          <a:p>
            <a:pPr marL="0" lvl="0" indent="0" algn="l" rtl="0">
              <a:spcBef>
                <a:spcPts val="0"/>
              </a:spcBef>
              <a:spcAft>
                <a:spcPts val="0"/>
              </a:spcAft>
              <a:buNone/>
            </a:pPr>
            <a:endParaRPr lang="en-US" b="1"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b="1" dirty="0"/>
          </a:p>
          <a:p>
            <a:pPr marL="0" lvl="0" indent="0" algn="l" rtl="0">
              <a:spcBef>
                <a:spcPts val="0"/>
              </a:spcBef>
              <a:spcAft>
                <a:spcPts val="0"/>
              </a:spcAft>
              <a:buNone/>
            </a:pPr>
            <a:endParaRPr lang="en-US" dirty="0"/>
          </a:p>
        </p:txBody>
      </p:sp>
      <p:pic>
        <p:nvPicPr>
          <p:cNvPr id="4" name="Google Shape;396;p41">
            <a:extLst>
              <a:ext uri="{FF2B5EF4-FFF2-40B4-BE49-F238E27FC236}">
                <a16:creationId xmlns:a16="http://schemas.microsoft.com/office/drawing/2014/main" id="{BE30DC9F-FCF8-EE2F-339C-D92F446CA250}"/>
              </a:ext>
            </a:extLst>
          </p:cNvPr>
          <p:cNvPicPr preferRelativeResize="0">
            <a:picLocks/>
          </p:cNvPicPr>
          <p:nvPr/>
        </p:nvPicPr>
        <p:blipFill rotWithShape="1">
          <a:blip r:embed="rId2">
            <a:alphaModFix/>
          </a:blip>
          <a:srcRect l="34705" t="935" r="6048" b="581"/>
          <a:stretch/>
        </p:blipFill>
        <p:spPr>
          <a:xfrm>
            <a:off x="10246489" y="0"/>
            <a:ext cx="2971798" cy="5143499"/>
          </a:xfrm>
          <a:prstGeom prst="rect">
            <a:avLst/>
          </a:prstGeom>
          <a:noFill/>
          <a:ln w="19050" cap="flat" cmpd="sng">
            <a:solidFill>
              <a:schemeClr val="dk1"/>
            </a:solidFill>
            <a:prstDash val="solid"/>
            <a:round/>
            <a:headEnd type="none" w="sm" len="sm"/>
            <a:tailEnd type="none" w="sm" len="sm"/>
          </a:ln>
        </p:spPr>
      </p:pic>
      <p:pic>
        <p:nvPicPr>
          <p:cNvPr id="2" name="Picture 1">
            <a:extLst>
              <a:ext uri="{FF2B5EF4-FFF2-40B4-BE49-F238E27FC236}">
                <a16:creationId xmlns:a16="http://schemas.microsoft.com/office/drawing/2014/main" id="{072CD2FC-AC92-C502-0ABA-003416FDEAE3}"/>
              </a:ext>
            </a:extLst>
          </p:cNvPr>
          <p:cNvPicPr>
            <a:picLocks noChangeAspect="1"/>
          </p:cNvPicPr>
          <p:nvPr/>
        </p:nvPicPr>
        <p:blipFill>
          <a:blip r:embed="rId3"/>
          <a:stretch>
            <a:fillRect/>
          </a:stretch>
        </p:blipFill>
        <p:spPr>
          <a:xfrm>
            <a:off x="10246489" y="-1"/>
            <a:ext cx="3958478" cy="5143500"/>
          </a:xfrm>
          <a:prstGeom prst="rect">
            <a:avLst/>
          </a:prstGeom>
        </p:spPr>
      </p:pic>
      <p:sp>
        <p:nvSpPr>
          <p:cNvPr id="8" name="Picture Placeholder 7">
            <a:extLst>
              <a:ext uri="{FF2B5EF4-FFF2-40B4-BE49-F238E27FC236}">
                <a16:creationId xmlns:a16="http://schemas.microsoft.com/office/drawing/2014/main" id="{FA563EE3-4EA2-09BA-E18E-55E305DC1AE7}"/>
              </a:ext>
            </a:extLst>
          </p:cNvPr>
          <p:cNvSpPr>
            <a:spLocks noGrp="1"/>
          </p:cNvSpPr>
          <p:nvPr>
            <p:ph type="pic" idx="2"/>
          </p:nvPr>
        </p:nvSpPr>
        <p:spPr>
          <a:xfrm>
            <a:off x="0" y="0"/>
            <a:ext cx="2914560" cy="5143500"/>
          </a:xfrm>
        </p:spPr>
        <p:txBody>
          <a:bodyPr/>
          <a:lstStyle/>
          <a:p>
            <a:endParaRPr lang="en-US"/>
          </a:p>
        </p:txBody>
      </p:sp>
      <p:pic>
        <p:nvPicPr>
          <p:cNvPr id="9" name="Picture 8">
            <a:extLst>
              <a:ext uri="{FF2B5EF4-FFF2-40B4-BE49-F238E27FC236}">
                <a16:creationId xmlns:a16="http://schemas.microsoft.com/office/drawing/2014/main" id="{92F08F4D-D5BA-0A4B-D9D4-2E40EDC54ABB}"/>
              </a:ext>
            </a:extLst>
          </p:cNvPr>
          <p:cNvPicPr>
            <a:picLocks noChangeAspect="1"/>
          </p:cNvPicPr>
          <p:nvPr/>
        </p:nvPicPr>
        <p:blipFill>
          <a:blip r:embed="rId4"/>
          <a:stretch>
            <a:fillRect/>
          </a:stretch>
        </p:blipFill>
        <p:spPr>
          <a:xfrm>
            <a:off x="-746310" y="1"/>
            <a:ext cx="3657598" cy="5143499"/>
          </a:xfrm>
          <a:prstGeom prst="rect">
            <a:avLst/>
          </a:prstGeom>
        </p:spPr>
      </p:pic>
    </p:spTree>
    <p:extLst>
      <p:ext uri="{BB962C8B-B14F-4D97-AF65-F5344CB8AC3E}">
        <p14:creationId xmlns:p14="http://schemas.microsoft.com/office/powerpoint/2010/main" val="2551379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pic>
        <p:nvPicPr>
          <p:cNvPr id="396" name="Google Shape;396;p41"/>
          <p:cNvPicPr preferRelativeResize="0">
            <a:picLocks noGrp="1"/>
          </p:cNvPicPr>
          <p:nvPr>
            <p:ph type="pic" idx="2"/>
          </p:nvPr>
        </p:nvPicPr>
        <p:blipFill rotWithShape="1">
          <a:blip r:embed="rId3">
            <a:alphaModFix/>
          </a:blip>
          <a:srcRect l="34705" t="935" r="6048" b="581"/>
          <a:stretch/>
        </p:blipFill>
        <p:spPr>
          <a:xfrm>
            <a:off x="6172200" y="0"/>
            <a:ext cx="2971798" cy="5143499"/>
          </a:xfrm>
          <a:prstGeom prst="rect">
            <a:avLst/>
          </a:prstGeom>
        </p:spPr>
      </p:pic>
      <p:sp>
        <p:nvSpPr>
          <p:cNvPr id="398" name="Google Shape;398;p41"/>
          <p:cNvSpPr txBox="1">
            <a:spLocks noGrp="1"/>
          </p:cNvSpPr>
          <p:nvPr>
            <p:ph type="subTitle" idx="1"/>
          </p:nvPr>
        </p:nvSpPr>
        <p:spPr>
          <a:xfrm>
            <a:off x="344080" y="768042"/>
            <a:ext cx="5680800" cy="400715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Title:</a:t>
            </a:r>
          </a:p>
          <a:p>
            <a:pPr marL="0" lvl="0" indent="0" algn="l" rtl="0">
              <a:spcBef>
                <a:spcPts val="0"/>
              </a:spcBef>
              <a:spcAft>
                <a:spcPts val="0"/>
              </a:spcAft>
              <a:buNone/>
            </a:pPr>
            <a:r>
              <a:rPr lang="en-US" dirty="0"/>
              <a:t>Object Detection for brain cancer Detection and Localization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Author date:</a:t>
            </a:r>
          </a:p>
          <a:p>
            <a:pPr marL="285750" lvl="0" indent="-285750" algn="l" rtl="0">
              <a:spcBef>
                <a:spcPts val="0"/>
              </a:spcBef>
              <a:spcAft>
                <a:spcPts val="0"/>
              </a:spcAft>
              <a:buFont typeface="Wingdings" panose="05000000000000000000" pitchFamily="2" charset="2"/>
              <a:buChar char="§"/>
            </a:pPr>
            <a:r>
              <a:rPr lang="en-US" dirty="0"/>
              <a:t>Aug 2023</a:t>
            </a:r>
          </a:p>
          <a:p>
            <a:pPr marL="285750" lvl="0" indent="-285750" algn="l" rtl="0">
              <a:spcBef>
                <a:spcPts val="0"/>
              </a:spcBef>
              <a:spcAft>
                <a:spcPts val="0"/>
              </a:spcAft>
              <a:buFont typeface="Wingdings" panose="05000000000000000000" pitchFamily="2" charset="2"/>
              <a:buChar char="§"/>
            </a:pPr>
            <a:endParaRPr lang="en-US" dirty="0"/>
          </a:p>
          <a:p>
            <a:pPr marL="0" lvl="0" indent="0" algn="l" rtl="0">
              <a:spcBef>
                <a:spcPts val="0"/>
              </a:spcBef>
              <a:spcAft>
                <a:spcPts val="0"/>
              </a:spcAft>
              <a:buNone/>
            </a:pPr>
            <a:r>
              <a:rPr lang="en-US" b="1" dirty="0"/>
              <a:t>Methodology:</a:t>
            </a:r>
          </a:p>
          <a:p>
            <a:pPr marL="0" lvl="0" indent="0" algn="l" rtl="0">
              <a:spcBef>
                <a:spcPts val="0"/>
              </a:spcBef>
              <a:spcAft>
                <a:spcPts val="0"/>
              </a:spcAft>
              <a:buNone/>
            </a:pPr>
            <a:r>
              <a:rPr lang="en-US" dirty="0"/>
              <a:t>In this case uses YOLO ( You Only Look Once)</a:t>
            </a:r>
          </a:p>
          <a:p>
            <a:pPr marL="0" lvl="0" indent="0" algn="l" rtl="0">
              <a:spcBef>
                <a:spcPts val="0"/>
              </a:spcBef>
              <a:spcAft>
                <a:spcPts val="0"/>
              </a:spcAft>
              <a:buNone/>
            </a:pPr>
            <a:endParaRPr lang="en-US" dirty="0"/>
          </a:p>
          <a:p>
            <a:pPr marL="0" lvl="0" indent="0" algn="l" rtl="0">
              <a:spcBef>
                <a:spcPts val="0"/>
              </a:spcBef>
              <a:spcAft>
                <a:spcPts val="0"/>
              </a:spcAft>
              <a:buNone/>
            </a:pPr>
            <a:endParaRPr lang="en-US" b="1"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b="1" dirty="0"/>
          </a:p>
          <a:p>
            <a:pPr marL="0" lvl="0" indent="0" algn="l" rtl="0">
              <a:spcBef>
                <a:spcPts val="0"/>
              </a:spcBef>
              <a:spcAft>
                <a:spcPts val="0"/>
              </a:spcAft>
              <a:buNone/>
            </a:pPr>
            <a:endParaRPr lang="en-US" dirty="0"/>
          </a:p>
        </p:txBody>
      </p:sp>
      <p:pic>
        <p:nvPicPr>
          <p:cNvPr id="3" name="Picture 2">
            <a:extLst>
              <a:ext uri="{FF2B5EF4-FFF2-40B4-BE49-F238E27FC236}">
                <a16:creationId xmlns:a16="http://schemas.microsoft.com/office/drawing/2014/main" id="{618108F5-0A0A-AD33-4BB7-CEF41F7EB930}"/>
              </a:ext>
            </a:extLst>
          </p:cNvPr>
          <p:cNvPicPr>
            <a:picLocks noChangeAspect="1"/>
          </p:cNvPicPr>
          <p:nvPr/>
        </p:nvPicPr>
        <p:blipFill>
          <a:blip r:embed="rId4"/>
          <a:stretch>
            <a:fillRect/>
          </a:stretch>
        </p:blipFill>
        <p:spPr>
          <a:xfrm>
            <a:off x="6172200" y="0"/>
            <a:ext cx="3958478" cy="5143500"/>
          </a:xfrm>
          <a:prstGeom prst="rect">
            <a:avLst/>
          </a:prstGeom>
        </p:spPr>
      </p:pic>
    </p:spTree>
    <p:extLst>
      <p:ext uri="{BB962C8B-B14F-4D97-AF65-F5344CB8AC3E}">
        <p14:creationId xmlns:p14="http://schemas.microsoft.com/office/powerpoint/2010/main" val="2930076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6"/>
          <p:cNvSpPr txBox="1">
            <a:spLocks noGrp="1"/>
          </p:cNvSpPr>
          <p:nvPr>
            <p:ph type="title"/>
          </p:nvPr>
        </p:nvSpPr>
        <p:spPr>
          <a:xfrm>
            <a:off x="1216475" y="1977150"/>
            <a:ext cx="5067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Introduction</a:t>
            </a:r>
            <a:endParaRPr dirty="0"/>
          </a:p>
        </p:txBody>
      </p:sp>
      <p:sp>
        <p:nvSpPr>
          <p:cNvPr id="330" name="Google Shape;330;p36"/>
          <p:cNvSpPr txBox="1">
            <a:spLocks noGrp="1"/>
          </p:cNvSpPr>
          <p:nvPr>
            <p:ph type="subTitle" idx="1"/>
          </p:nvPr>
        </p:nvSpPr>
        <p:spPr>
          <a:xfrm>
            <a:off x="1216474" y="2730749"/>
            <a:ext cx="5191469" cy="12983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1.1      Introduction to brain cancer</a:t>
            </a:r>
          </a:p>
          <a:p>
            <a:pPr marL="0" lvl="0" indent="0" algn="l" rtl="0">
              <a:spcBef>
                <a:spcPts val="0"/>
              </a:spcBef>
              <a:spcAft>
                <a:spcPts val="0"/>
              </a:spcAft>
              <a:buNone/>
            </a:pPr>
            <a:r>
              <a:rPr lang="en-US" dirty="0"/>
              <a:t>1.2      Objective</a:t>
            </a:r>
          </a:p>
          <a:p>
            <a:pPr marL="0" lvl="0" indent="0" algn="l" rtl="0">
              <a:spcBef>
                <a:spcPts val="0"/>
              </a:spcBef>
              <a:spcAft>
                <a:spcPts val="0"/>
              </a:spcAft>
              <a:buNone/>
            </a:pPr>
            <a:r>
              <a:rPr lang="en-US" dirty="0"/>
              <a:t>1.3      Problem Definition</a:t>
            </a:r>
          </a:p>
          <a:p>
            <a:pPr marL="0" lvl="0" indent="0" algn="l" rtl="0">
              <a:spcBef>
                <a:spcPts val="0"/>
              </a:spcBef>
              <a:spcAft>
                <a:spcPts val="0"/>
              </a:spcAft>
              <a:buNone/>
            </a:pPr>
            <a:r>
              <a:rPr lang="en-US" dirty="0"/>
              <a:t>1.4      Problem Solution</a:t>
            </a:r>
          </a:p>
          <a:p>
            <a:pPr marL="0" lvl="0" indent="0" algn="l" rtl="0">
              <a:spcBef>
                <a:spcPts val="0"/>
              </a:spcBef>
              <a:spcAft>
                <a:spcPts val="0"/>
              </a:spcAft>
              <a:buNone/>
            </a:pPr>
            <a:r>
              <a:rPr lang="en-US" dirty="0"/>
              <a:t>1.5      Challenges</a:t>
            </a:r>
          </a:p>
        </p:txBody>
      </p:sp>
      <p:sp>
        <p:nvSpPr>
          <p:cNvPr id="331" name="Google Shape;331;p36"/>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 name="Google Shape;422;p44">
            <a:extLst>
              <a:ext uri="{FF2B5EF4-FFF2-40B4-BE49-F238E27FC236}">
                <a16:creationId xmlns:a16="http://schemas.microsoft.com/office/drawing/2014/main" id="{999E0DB2-C0F2-FA92-EF75-A3A078AEE1E3}"/>
              </a:ext>
            </a:extLst>
          </p:cNvPr>
          <p:cNvSpPr txBox="1">
            <a:spLocks/>
          </p:cNvSpPr>
          <p:nvPr/>
        </p:nvSpPr>
        <p:spPr>
          <a:xfrm>
            <a:off x="243186" y="-750841"/>
            <a:ext cx="8649354"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kumimoji="0" lang="en-US" sz="2800" b="0" i="0" u="none" strike="noStrike" kern="0" cap="none" spc="0" normalizeH="0" baseline="0" noProof="0" dirty="0">
                <a:ln>
                  <a:noFill/>
                </a:ln>
                <a:solidFill>
                  <a:srgbClr val="C00000"/>
                </a:solidFill>
                <a:effectLst/>
                <a:uLnTx/>
                <a:uFillTx/>
                <a:latin typeface="Figtree Black"/>
                <a:sym typeface="Figtree Black"/>
              </a:rPr>
              <a:t>1.1) Introduction</a:t>
            </a:r>
            <a:endParaRPr lang="en-US" dirty="0">
              <a:solidFill>
                <a:srgbClr val="C00000"/>
              </a:solidFill>
            </a:endParaRPr>
          </a:p>
        </p:txBody>
      </p:sp>
      <p:sp>
        <p:nvSpPr>
          <p:cNvPr id="3" name="Google Shape;424;p44">
            <a:extLst>
              <a:ext uri="{FF2B5EF4-FFF2-40B4-BE49-F238E27FC236}">
                <a16:creationId xmlns:a16="http://schemas.microsoft.com/office/drawing/2014/main" id="{598426E0-81EC-200A-87AB-40C0B58D27E9}"/>
              </a:ext>
            </a:extLst>
          </p:cNvPr>
          <p:cNvSpPr txBox="1"/>
          <p:nvPr/>
        </p:nvSpPr>
        <p:spPr>
          <a:xfrm>
            <a:off x="-4258909" y="1029227"/>
            <a:ext cx="3988555" cy="3126214"/>
          </a:xfrm>
          <a:prstGeom prst="rect">
            <a:avLst/>
          </a:prstGeom>
          <a:noFill/>
          <a:ln>
            <a:noFill/>
          </a:ln>
        </p:spPr>
        <p:txBody>
          <a:bodyPr spcFirstLastPara="1" wrap="square" lIns="91425" tIns="91425" rIns="91425" bIns="91425" anchor="t" anchorCtr="0">
            <a:noAutofit/>
          </a:bodyPr>
          <a:lstStyle/>
          <a:p>
            <a:pPr marL="0" marR="0" algn="just">
              <a:lnSpc>
                <a:spcPct val="150000"/>
              </a:lnSpc>
              <a:spcBef>
                <a:spcPts val="0"/>
              </a:spcBef>
              <a:spcAft>
                <a:spcPts val="800"/>
              </a:spcAft>
            </a:pPr>
            <a:r>
              <a:rPr lang="en-US" b="1" kern="100" dirty="0">
                <a:solidFill>
                  <a:srgbClr val="000000"/>
                </a:solidFill>
                <a:effectLst/>
                <a:latin typeface="Hanken Grotesk" panose="020B0604020202020204" charset="0"/>
                <a:ea typeface="Calibri" panose="020F0502020204030204" pitchFamily="34" charset="0"/>
                <a:cs typeface="Arial" panose="020B0604020202020204" pitchFamily="34" charset="0"/>
              </a:rPr>
              <a:t>Introduction to brain</a:t>
            </a:r>
          </a:p>
          <a:p>
            <a:pPr marL="0" marR="0" algn="just">
              <a:lnSpc>
                <a:spcPct val="150000"/>
              </a:lnSpc>
              <a:spcBef>
                <a:spcPts val="0"/>
              </a:spcBef>
              <a:spcAft>
                <a:spcPts val="800"/>
              </a:spcAft>
            </a:pPr>
            <a:endParaRPr lang="en-US" sz="1000" b="1" kern="100" dirty="0">
              <a:solidFill>
                <a:srgbClr val="000000"/>
              </a:solidFill>
              <a:effectLst/>
              <a:latin typeface="Hanken Grotesk" panose="020B0604020202020204" charset="0"/>
              <a:ea typeface="Calibri" panose="020F0502020204030204" pitchFamily="34" charset="0"/>
              <a:cs typeface="Arial" panose="020B0604020202020204" pitchFamily="34" charset="0"/>
            </a:endParaRPr>
          </a:p>
          <a:p>
            <a:pPr marL="0" marR="0" algn="just">
              <a:lnSpc>
                <a:spcPct val="150000"/>
              </a:lnSpc>
              <a:spcBef>
                <a:spcPts val="0"/>
              </a:spcBef>
              <a:spcAft>
                <a:spcPts val="800"/>
              </a:spcAft>
            </a:pPr>
            <a:r>
              <a:rPr lang="en-US" kern="100" dirty="0">
                <a:solidFill>
                  <a:srgbClr val="000000"/>
                </a:solidFill>
                <a:effectLst/>
                <a:latin typeface="Hanken Grotesk" panose="020B0604020202020204" charset="0"/>
                <a:ea typeface="Calibri" panose="020F0502020204030204" pitchFamily="34" charset="0"/>
                <a:cs typeface="Arial" panose="020B0604020202020204" pitchFamily="34" charset="0"/>
              </a:rPr>
              <a:t>The brain is a complex organ that controls thought, memory, emotion, touch, motor skills, vision, breathing, temperature, hunger, and every process that regulates our body. Together, the brain and spinal cord that extends from it make up the central nervous system, or CNS.</a:t>
            </a:r>
          </a:p>
        </p:txBody>
      </p:sp>
      <p:pic>
        <p:nvPicPr>
          <p:cNvPr id="4" name="Picture 3">
            <a:extLst>
              <a:ext uri="{FF2B5EF4-FFF2-40B4-BE49-F238E27FC236}">
                <a16:creationId xmlns:a16="http://schemas.microsoft.com/office/drawing/2014/main" id="{003570CB-86C7-4847-95FD-71D750FBFCB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62000" y1="89333" x2="62000" y2="89333"/>
                        <a14:backgroundMark x1="64500" y1="26857" x2="70214" y2="28000"/>
                        <a14:backgroundMark x1="64857" y1="25714" x2="64857" y2="25714"/>
                        <a14:backgroundMark x1="66143" y1="24952" x2="63429" y2="24952"/>
                        <a14:backgroundMark x1="63429" y1="24857" x2="63000" y2="27143"/>
                        <a14:backgroundMark x1="65786" y1="26286" x2="65571" y2="30857"/>
                        <a14:backgroundMark x1="64500" y1="30286" x2="65286" y2="29714"/>
                        <a14:backgroundMark x1="65357" y1="29905" x2="65357" y2="29905"/>
                        <a14:backgroundMark x1="65429" y1="30667" x2="65429" y2="30667"/>
                        <a14:backgroundMark x1="65571" y1="29905" x2="65429" y2="30286"/>
                        <a14:backgroundMark x1="65429" y1="31048" x2="65429" y2="31048"/>
                        <a14:backgroundMark x1="27857" y1="74286" x2="27857" y2="74286"/>
                        <a14:backgroundMark x1="28214" y1="74381" x2="28214" y2="74381"/>
                        <a14:backgroundMark x1="28571" y1="74762" x2="27857" y2="74381"/>
                        <a14:backgroundMark x1="28643" y1="73905" x2="28643" y2="73905"/>
                      </a14:backgroundRemoval>
                    </a14:imgEffect>
                  </a14:imgLayer>
                </a14:imgProps>
              </a:ext>
            </a:extLst>
          </a:blip>
          <a:srcRect/>
          <a:stretch/>
        </p:blipFill>
        <p:spPr>
          <a:xfrm>
            <a:off x="9205839" y="1151147"/>
            <a:ext cx="3843163" cy="2882374"/>
          </a:xfrm>
          <a:prstGeom prst="rect">
            <a:avLst/>
          </a:prstGeom>
        </p:spPr>
      </p:pic>
    </p:spTree>
    <p:extLst>
      <p:ext uri="{BB962C8B-B14F-4D97-AF65-F5344CB8AC3E}">
        <p14:creationId xmlns:p14="http://schemas.microsoft.com/office/powerpoint/2010/main" val="3539733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DCC01ED-F99A-D533-747D-7C09012AD8EC}"/>
              </a:ext>
            </a:extLst>
          </p:cNvPr>
          <p:cNvSpPr>
            <a:spLocks noGrp="1"/>
          </p:cNvSpPr>
          <p:nvPr>
            <p:ph type="pic" idx="2"/>
          </p:nvPr>
        </p:nvSpPr>
        <p:spPr>
          <a:xfrm>
            <a:off x="-1122399" y="0"/>
            <a:ext cx="3958479" cy="5143500"/>
          </a:xfrm>
        </p:spPr>
      </p:sp>
      <p:sp>
        <p:nvSpPr>
          <p:cNvPr id="6" name="Google Shape;398;p41">
            <a:extLst>
              <a:ext uri="{FF2B5EF4-FFF2-40B4-BE49-F238E27FC236}">
                <a16:creationId xmlns:a16="http://schemas.microsoft.com/office/drawing/2014/main" id="{8D30B36F-DE92-EB16-89E6-690E058F0D8E}"/>
              </a:ext>
            </a:extLst>
          </p:cNvPr>
          <p:cNvSpPr txBox="1">
            <a:spLocks noGrp="1"/>
          </p:cNvSpPr>
          <p:nvPr>
            <p:ph type="subTitle" idx="1"/>
          </p:nvPr>
        </p:nvSpPr>
        <p:spPr>
          <a:xfrm>
            <a:off x="2891409" y="399260"/>
            <a:ext cx="5905349" cy="43652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experimental result:</a:t>
            </a:r>
          </a:p>
          <a:p>
            <a:pPr marL="285750" lvl="0" indent="-285750" algn="l" rtl="0">
              <a:spcBef>
                <a:spcPts val="0"/>
              </a:spcBef>
              <a:spcAft>
                <a:spcPts val="0"/>
              </a:spcAft>
              <a:buFont typeface="Wingdings" panose="05000000000000000000" pitchFamily="2" charset="2"/>
              <a:buChar char="§"/>
            </a:pPr>
            <a:r>
              <a:rPr lang="en-US" dirty="0"/>
              <a:t>The using of function YOLO presents: </a:t>
            </a:r>
          </a:p>
          <a:p>
            <a:pPr marL="0" lvl="0" indent="0" algn="l" rtl="0">
              <a:spcBef>
                <a:spcPts val="0"/>
              </a:spcBef>
              <a:spcAft>
                <a:spcPts val="0"/>
              </a:spcAft>
            </a:pPr>
            <a:r>
              <a:rPr lang="en-US" dirty="0"/>
              <a:t>	 presents a collection of plots illustrating the performance of the proposed model for detecting and localizing brain cancer</a:t>
            </a:r>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Advantage:</a:t>
            </a:r>
          </a:p>
          <a:p>
            <a:pPr marL="285750" lvl="0" indent="-285750" algn="l" rtl="0">
              <a:spcBef>
                <a:spcPts val="0"/>
              </a:spcBef>
              <a:spcAft>
                <a:spcPts val="0"/>
              </a:spcAft>
              <a:buFont typeface="Wingdings" panose="05000000000000000000" pitchFamily="2" charset="2"/>
              <a:buChar char="§"/>
            </a:pPr>
            <a:r>
              <a:rPr lang="en-US" dirty="0"/>
              <a:t>Fast: YOLO is a real-time object detection algorithm,</a:t>
            </a:r>
          </a:p>
          <a:p>
            <a:pPr marL="285750" lvl="0" indent="-285750" algn="l" rtl="0">
              <a:spcBef>
                <a:spcPts val="0"/>
              </a:spcBef>
              <a:spcAft>
                <a:spcPts val="0"/>
              </a:spcAft>
              <a:buFont typeface="Wingdings" panose="05000000000000000000" pitchFamily="2" charset="2"/>
              <a:buChar char="§"/>
            </a:pPr>
            <a:r>
              <a:rPr lang="en-US" dirty="0"/>
              <a:t>Accurate: YOLO is a very accurate object detection algorithm</a:t>
            </a:r>
          </a:p>
          <a:p>
            <a:pPr marL="285750" lvl="0" indent="-285750" algn="l" rtl="0">
              <a:spcBef>
                <a:spcPts val="0"/>
              </a:spcBef>
              <a:spcAft>
                <a:spcPts val="0"/>
              </a:spcAft>
              <a:buFont typeface="Wingdings" panose="05000000000000000000" pitchFamily="2" charset="2"/>
              <a:buChar char="§"/>
            </a:pPr>
            <a:r>
              <a:rPr lang="en-US" dirty="0"/>
              <a:t>Easy to use: YOLO is a relatively easy to use object detection algorithm. </a:t>
            </a:r>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Disadvantage:</a:t>
            </a:r>
          </a:p>
          <a:p>
            <a:pPr marL="285750" lvl="0" indent="-285750" algn="l" rtl="0">
              <a:spcBef>
                <a:spcPts val="0"/>
              </a:spcBef>
              <a:spcAft>
                <a:spcPts val="0"/>
              </a:spcAft>
              <a:buFont typeface="Wingdings" panose="05000000000000000000" pitchFamily="2" charset="2"/>
              <a:buChar char="§"/>
            </a:pPr>
            <a:r>
              <a:rPr lang="en-US" dirty="0"/>
              <a:t>Requires a lot of training data</a:t>
            </a:r>
          </a:p>
          <a:p>
            <a:pPr marL="285750" lvl="0" indent="-285750" algn="l" rtl="0">
              <a:spcBef>
                <a:spcPts val="0"/>
              </a:spcBef>
              <a:spcAft>
                <a:spcPts val="0"/>
              </a:spcAft>
              <a:buFont typeface="Wingdings" panose="05000000000000000000" pitchFamily="2" charset="2"/>
              <a:buChar char="§"/>
            </a:pPr>
            <a:r>
              <a:rPr lang="en-US" dirty="0"/>
              <a:t>Can be sensitive to noise</a:t>
            </a:r>
          </a:p>
          <a:p>
            <a:pPr marL="285750" lvl="0" indent="-285750" algn="l" rtl="0">
              <a:spcBef>
                <a:spcPts val="0"/>
              </a:spcBef>
              <a:spcAft>
                <a:spcPts val="0"/>
              </a:spcAft>
              <a:buFont typeface="Wingdings" panose="05000000000000000000" pitchFamily="2" charset="2"/>
              <a:buChar char="§"/>
            </a:pPr>
            <a:r>
              <a:rPr lang="en-US" dirty="0"/>
              <a:t>Not always generalizable</a:t>
            </a:r>
          </a:p>
          <a:p>
            <a:pPr marL="285750" lvl="0" indent="-285750" algn="l" rtl="0">
              <a:spcBef>
                <a:spcPts val="0"/>
              </a:spcBef>
              <a:spcAft>
                <a:spcPts val="0"/>
              </a:spcAft>
              <a:buFont typeface="Wingdings" panose="05000000000000000000" pitchFamily="2" charset="2"/>
              <a:buChar char="§"/>
            </a:pPr>
            <a:endParaRPr lang="en-US" dirty="0"/>
          </a:p>
          <a:p>
            <a:pPr marL="0" lvl="0" indent="0" algn="l" rtl="0">
              <a:spcBef>
                <a:spcPts val="0"/>
              </a:spcBef>
              <a:spcAft>
                <a:spcPts val="0"/>
              </a:spcAft>
              <a:buNone/>
            </a:pPr>
            <a:endParaRPr lang="en-US" b="1"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b="1" dirty="0"/>
          </a:p>
          <a:p>
            <a:pPr marL="0" lvl="0" indent="0" algn="l" rtl="0">
              <a:spcBef>
                <a:spcPts val="0"/>
              </a:spcBef>
              <a:spcAft>
                <a:spcPts val="0"/>
              </a:spcAft>
              <a:buNone/>
            </a:pPr>
            <a:endParaRPr lang="en-US" dirty="0"/>
          </a:p>
        </p:txBody>
      </p:sp>
      <p:pic>
        <p:nvPicPr>
          <p:cNvPr id="2" name="Picture 1">
            <a:extLst>
              <a:ext uri="{FF2B5EF4-FFF2-40B4-BE49-F238E27FC236}">
                <a16:creationId xmlns:a16="http://schemas.microsoft.com/office/drawing/2014/main" id="{DA81411D-0BF1-02CE-B3FA-011B319843D3}"/>
              </a:ext>
            </a:extLst>
          </p:cNvPr>
          <p:cNvPicPr>
            <a:picLocks noChangeAspect="1"/>
          </p:cNvPicPr>
          <p:nvPr/>
        </p:nvPicPr>
        <p:blipFill>
          <a:blip r:embed="rId2"/>
          <a:stretch>
            <a:fillRect/>
          </a:stretch>
        </p:blipFill>
        <p:spPr>
          <a:xfrm>
            <a:off x="-1122397" y="0"/>
            <a:ext cx="3958478" cy="5143500"/>
          </a:xfrm>
          <a:prstGeom prst="rect">
            <a:avLst/>
          </a:prstGeom>
        </p:spPr>
      </p:pic>
      <p:pic>
        <p:nvPicPr>
          <p:cNvPr id="11" name="Picture 10">
            <a:extLst>
              <a:ext uri="{FF2B5EF4-FFF2-40B4-BE49-F238E27FC236}">
                <a16:creationId xmlns:a16="http://schemas.microsoft.com/office/drawing/2014/main" id="{6237E03A-48EA-4FB5-601A-C40B3A473647}"/>
              </a:ext>
            </a:extLst>
          </p:cNvPr>
          <p:cNvPicPr>
            <a:picLocks noChangeAspect="1"/>
          </p:cNvPicPr>
          <p:nvPr/>
        </p:nvPicPr>
        <p:blipFill>
          <a:blip r:embed="rId3"/>
          <a:stretch>
            <a:fillRect/>
          </a:stretch>
        </p:blipFill>
        <p:spPr>
          <a:xfrm>
            <a:off x="9267816" y="0"/>
            <a:ext cx="3776241" cy="5143500"/>
          </a:xfrm>
          <a:prstGeom prst="rect">
            <a:avLst/>
          </a:prstGeom>
        </p:spPr>
      </p:pic>
    </p:spTree>
    <p:extLst>
      <p:ext uri="{BB962C8B-B14F-4D97-AF65-F5344CB8AC3E}">
        <p14:creationId xmlns:p14="http://schemas.microsoft.com/office/powerpoint/2010/main" val="3677323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8" name="Google Shape;398;p41"/>
          <p:cNvSpPr txBox="1">
            <a:spLocks noGrp="1"/>
          </p:cNvSpPr>
          <p:nvPr>
            <p:ph type="subTitle" idx="1"/>
          </p:nvPr>
        </p:nvSpPr>
        <p:spPr>
          <a:xfrm>
            <a:off x="344080" y="362928"/>
            <a:ext cx="5680800" cy="400715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Title:</a:t>
            </a:r>
          </a:p>
          <a:p>
            <a:pPr marL="0" lvl="0" indent="0" algn="l" rtl="0">
              <a:spcBef>
                <a:spcPts val="0"/>
              </a:spcBef>
              <a:spcAft>
                <a:spcPts val="0"/>
              </a:spcAft>
              <a:buNone/>
            </a:pPr>
            <a:r>
              <a:rPr lang="en-US" dirty="0"/>
              <a:t>Explainable Convolutional Neural Networks for Brain Cancer Detection and Localization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Author date:</a:t>
            </a:r>
          </a:p>
          <a:p>
            <a:pPr marL="285750" lvl="0" indent="-285750" algn="l" rtl="0">
              <a:spcBef>
                <a:spcPts val="0"/>
              </a:spcBef>
              <a:spcAft>
                <a:spcPts val="0"/>
              </a:spcAft>
              <a:buFont typeface="Wingdings" panose="05000000000000000000" pitchFamily="2" charset="2"/>
              <a:buChar char="§"/>
            </a:pPr>
            <a:r>
              <a:rPr lang="en-US" dirty="0"/>
              <a:t>September 2023</a:t>
            </a:r>
          </a:p>
          <a:p>
            <a:pPr marL="285750" lvl="0" indent="-285750" algn="l" rtl="0">
              <a:spcBef>
                <a:spcPts val="0"/>
              </a:spcBef>
              <a:spcAft>
                <a:spcPts val="0"/>
              </a:spcAft>
              <a:buFont typeface="Wingdings" panose="05000000000000000000" pitchFamily="2" charset="2"/>
              <a:buChar char="§"/>
            </a:pPr>
            <a:endParaRPr lang="en-US" dirty="0"/>
          </a:p>
          <a:p>
            <a:pPr marL="0" lvl="0" indent="0" algn="l" rtl="0">
              <a:spcBef>
                <a:spcPts val="0"/>
              </a:spcBef>
              <a:spcAft>
                <a:spcPts val="0"/>
              </a:spcAft>
              <a:buNone/>
            </a:pPr>
            <a:r>
              <a:rPr lang="en-US" b="1" dirty="0"/>
              <a:t>Methodology:</a:t>
            </a:r>
          </a:p>
          <a:p>
            <a:pPr marL="285750" lvl="0" indent="-285750" algn="l" rtl="0">
              <a:spcBef>
                <a:spcPts val="0"/>
              </a:spcBef>
              <a:spcAft>
                <a:spcPts val="0"/>
              </a:spcAft>
              <a:buFont typeface="Wingdings" panose="05000000000000000000" pitchFamily="2" charset="2"/>
              <a:buChar char="§"/>
            </a:pPr>
            <a:r>
              <a:rPr lang="en-US" dirty="0"/>
              <a:t>xCNNs</a:t>
            </a:r>
          </a:p>
          <a:p>
            <a:pPr marL="0" lvl="0" indent="0" algn="l" rtl="0">
              <a:spcBef>
                <a:spcPts val="0"/>
              </a:spcBef>
              <a:spcAft>
                <a:spcPts val="0"/>
              </a:spcAft>
            </a:pPr>
            <a:endParaRPr lang="en-US" dirty="0"/>
          </a:p>
          <a:p>
            <a:pPr marL="0" lvl="0" indent="0" algn="l" rtl="0">
              <a:spcBef>
                <a:spcPts val="0"/>
              </a:spcBef>
              <a:spcAft>
                <a:spcPts val="0"/>
              </a:spcAft>
            </a:pPr>
            <a:r>
              <a:rPr lang="en-US" b="1" dirty="0"/>
              <a:t>Experimental result:</a:t>
            </a:r>
          </a:p>
          <a:p>
            <a:pPr marL="285750" lvl="0" indent="-285750" algn="l" rtl="0">
              <a:spcBef>
                <a:spcPts val="0"/>
              </a:spcBef>
              <a:spcAft>
                <a:spcPts val="0"/>
              </a:spcAft>
              <a:buFont typeface="Wingdings" panose="05000000000000000000" pitchFamily="2" charset="2"/>
              <a:buChar char="§"/>
            </a:pPr>
            <a:r>
              <a:rPr lang="en-US" dirty="0"/>
              <a:t>The results we obtained are encouraging. We reach an accuracy ranging from 97.83% to 99.67% in brain cancer detection by exploiting four different models: VGG16, ResNet50, </a:t>
            </a:r>
            <a:r>
              <a:rPr lang="en-US" dirty="0" err="1"/>
              <a:t>Alex_Net</a:t>
            </a:r>
            <a:r>
              <a:rPr lang="en-US" dirty="0"/>
              <a:t>, and </a:t>
            </a:r>
            <a:r>
              <a:rPr lang="en-US" dirty="0" err="1"/>
              <a:t>MobileNet</a:t>
            </a:r>
            <a:r>
              <a:rPr lang="en-US" dirty="0"/>
              <a:t>, thus showing the effectiveness of the proposed method.</a:t>
            </a:r>
          </a:p>
          <a:p>
            <a:pPr marL="285750" lvl="0" indent="-285750" algn="l" rtl="0">
              <a:spcBef>
                <a:spcPts val="0"/>
              </a:spcBef>
              <a:spcAft>
                <a:spcPts val="0"/>
              </a:spcAft>
              <a:buFont typeface="Wingdings" panose="05000000000000000000" pitchFamily="2" charset="2"/>
              <a:buChar char="§"/>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b="1"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b="1" dirty="0"/>
          </a:p>
          <a:p>
            <a:pPr marL="0" lvl="0" indent="0" algn="l" rtl="0">
              <a:spcBef>
                <a:spcPts val="0"/>
              </a:spcBef>
              <a:spcAft>
                <a:spcPts val="0"/>
              </a:spcAft>
              <a:buNone/>
            </a:pPr>
            <a:endParaRPr lang="en-US" dirty="0"/>
          </a:p>
        </p:txBody>
      </p:sp>
      <p:sp>
        <p:nvSpPr>
          <p:cNvPr id="4" name="Picture Placeholder 3">
            <a:extLst>
              <a:ext uri="{FF2B5EF4-FFF2-40B4-BE49-F238E27FC236}">
                <a16:creationId xmlns:a16="http://schemas.microsoft.com/office/drawing/2014/main" id="{D5FB88A4-AA73-9486-053F-D20E07CA4BF4}"/>
              </a:ext>
            </a:extLst>
          </p:cNvPr>
          <p:cNvSpPr>
            <a:spLocks noGrp="1"/>
          </p:cNvSpPr>
          <p:nvPr>
            <p:ph type="pic" idx="2"/>
          </p:nvPr>
        </p:nvSpPr>
        <p:spPr>
          <a:xfrm>
            <a:off x="6250328" y="0"/>
            <a:ext cx="2893721" cy="5143500"/>
          </a:xfrm>
        </p:spPr>
        <p:txBody>
          <a:bodyPr/>
          <a:lstStyle/>
          <a:p>
            <a:endParaRPr lang="en-US"/>
          </a:p>
        </p:txBody>
      </p:sp>
      <p:pic>
        <p:nvPicPr>
          <p:cNvPr id="6" name="Picture 5">
            <a:extLst>
              <a:ext uri="{FF2B5EF4-FFF2-40B4-BE49-F238E27FC236}">
                <a16:creationId xmlns:a16="http://schemas.microsoft.com/office/drawing/2014/main" id="{F77AAB03-9A48-41E0-F900-4FA4A537F963}"/>
              </a:ext>
            </a:extLst>
          </p:cNvPr>
          <p:cNvPicPr>
            <a:picLocks noChangeAspect="1"/>
          </p:cNvPicPr>
          <p:nvPr/>
        </p:nvPicPr>
        <p:blipFill>
          <a:blip r:embed="rId3"/>
          <a:stretch>
            <a:fillRect/>
          </a:stretch>
        </p:blipFill>
        <p:spPr>
          <a:xfrm>
            <a:off x="6260456" y="0"/>
            <a:ext cx="3776241" cy="5143500"/>
          </a:xfrm>
          <a:prstGeom prst="rect">
            <a:avLst/>
          </a:prstGeom>
        </p:spPr>
      </p:pic>
    </p:spTree>
    <p:extLst>
      <p:ext uri="{BB962C8B-B14F-4D97-AF65-F5344CB8AC3E}">
        <p14:creationId xmlns:p14="http://schemas.microsoft.com/office/powerpoint/2010/main" val="3349755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398;p41">
            <a:extLst>
              <a:ext uri="{FF2B5EF4-FFF2-40B4-BE49-F238E27FC236}">
                <a16:creationId xmlns:a16="http://schemas.microsoft.com/office/drawing/2014/main" id="{8D30B36F-DE92-EB16-89E6-690E058F0D8E}"/>
              </a:ext>
            </a:extLst>
          </p:cNvPr>
          <p:cNvSpPr txBox="1">
            <a:spLocks noGrp="1"/>
          </p:cNvSpPr>
          <p:nvPr>
            <p:ph type="subTitle" idx="1"/>
          </p:nvPr>
        </p:nvSpPr>
        <p:spPr>
          <a:xfrm>
            <a:off x="2891409" y="399260"/>
            <a:ext cx="5905349" cy="43652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Advantage:</a:t>
            </a:r>
          </a:p>
          <a:p>
            <a:pPr marL="285750" lvl="0" indent="-285750" algn="l" rtl="0">
              <a:spcBef>
                <a:spcPts val="0"/>
              </a:spcBef>
              <a:spcAft>
                <a:spcPts val="0"/>
              </a:spcAft>
              <a:buFont typeface="Wingdings" panose="05000000000000000000" pitchFamily="2" charset="2"/>
              <a:buChar char="§"/>
            </a:pPr>
            <a:r>
              <a:rPr lang="en-US" dirty="0"/>
              <a:t>Increased trust and acceptance: xCNNs can increase trust and acceptance of AI models in medical applications by providing explanations for their decisions. This is important because doctors need to be able to understand how the model is making its predictions before they can trust it to make diagnoses</a:t>
            </a:r>
          </a:p>
          <a:p>
            <a:pPr marL="285750" lvl="0" indent="-285750" algn="l" rtl="0">
              <a:spcBef>
                <a:spcPts val="0"/>
              </a:spcBef>
              <a:spcAft>
                <a:spcPts val="0"/>
              </a:spcAft>
              <a:buFont typeface="Wingdings" panose="05000000000000000000" pitchFamily="2" charset="2"/>
              <a:buChar char="§"/>
            </a:pPr>
            <a:endParaRPr lang="en-US" sz="1200" dirty="0"/>
          </a:p>
          <a:p>
            <a:pPr marL="0" lvl="0" indent="0" algn="l" rtl="0">
              <a:spcBef>
                <a:spcPts val="0"/>
              </a:spcBef>
              <a:spcAft>
                <a:spcPts val="0"/>
              </a:spcAft>
              <a:buNone/>
            </a:pPr>
            <a:r>
              <a:rPr lang="en-US" b="1" dirty="0"/>
              <a:t>Disadvantage:</a:t>
            </a:r>
          </a:p>
          <a:p>
            <a:pPr marL="285750" lvl="0" indent="-285750" algn="l" rtl="0">
              <a:spcBef>
                <a:spcPts val="0"/>
              </a:spcBef>
              <a:spcAft>
                <a:spcPts val="0"/>
              </a:spcAft>
              <a:buFont typeface="Wingdings" panose="05000000000000000000" pitchFamily="2" charset="2"/>
              <a:buChar char="§"/>
            </a:pPr>
            <a:r>
              <a:rPr lang="en-US" dirty="0"/>
              <a:t>Increased computational complexity: xCNNs are often more computationally complex than standard CNNs, which can make them more difficult to train and deploy.</a:t>
            </a:r>
          </a:p>
          <a:p>
            <a:pPr marL="0" lvl="0" indent="0" algn="l" rtl="0">
              <a:spcBef>
                <a:spcPts val="0"/>
              </a:spcBef>
              <a:spcAft>
                <a:spcPts val="0"/>
              </a:spcAft>
            </a:pPr>
            <a:endParaRPr lang="en-US" dirty="0"/>
          </a:p>
          <a:p>
            <a:pPr marL="285750" lvl="0" indent="-285750" algn="l" rtl="0">
              <a:spcBef>
                <a:spcPts val="0"/>
              </a:spcBef>
              <a:spcAft>
                <a:spcPts val="0"/>
              </a:spcAft>
              <a:buFont typeface="Wingdings" panose="05000000000000000000" pitchFamily="2" charset="2"/>
              <a:buChar char="§"/>
            </a:pPr>
            <a:r>
              <a:rPr lang="en-US" dirty="0"/>
              <a:t>Potential for overfitting: xCNNs can be more prone to overfitting than standard CNNs, which can lead to poor performance on unseen data</a:t>
            </a:r>
            <a:r>
              <a:rPr lang="en-US" sz="1200" dirty="0"/>
              <a:t>.</a:t>
            </a:r>
          </a:p>
          <a:p>
            <a:pPr marL="285750" lvl="0" indent="-285750" algn="l" rtl="0">
              <a:spcBef>
                <a:spcPts val="0"/>
              </a:spcBef>
              <a:spcAft>
                <a:spcPts val="0"/>
              </a:spcAft>
              <a:buFont typeface="Wingdings" panose="05000000000000000000" pitchFamily="2" charset="2"/>
              <a:buChar char="§"/>
            </a:pPr>
            <a:endParaRPr lang="en-US" dirty="0"/>
          </a:p>
          <a:p>
            <a:pPr marL="0" lvl="0" indent="0" algn="l" rtl="0">
              <a:spcBef>
                <a:spcPts val="0"/>
              </a:spcBef>
              <a:spcAft>
                <a:spcPts val="0"/>
              </a:spcAft>
              <a:buNone/>
            </a:pPr>
            <a:endParaRPr lang="en-US" b="1"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b="1" dirty="0"/>
          </a:p>
          <a:p>
            <a:pPr marL="0" lvl="0" indent="0" algn="l" rtl="0">
              <a:spcBef>
                <a:spcPts val="0"/>
              </a:spcBef>
              <a:spcAft>
                <a:spcPts val="0"/>
              </a:spcAft>
              <a:buNone/>
            </a:pPr>
            <a:endParaRPr lang="en-US" dirty="0"/>
          </a:p>
        </p:txBody>
      </p:sp>
      <p:sp>
        <p:nvSpPr>
          <p:cNvPr id="4" name="Picture Placeholder 3">
            <a:extLst>
              <a:ext uri="{FF2B5EF4-FFF2-40B4-BE49-F238E27FC236}">
                <a16:creationId xmlns:a16="http://schemas.microsoft.com/office/drawing/2014/main" id="{17622E37-7D52-63A3-0CD9-B6BD9CF59091}"/>
              </a:ext>
            </a:extLst>
          </p:cNvPr>
          <p:cNvSpPr>
            <a:spLocks noGrp="1"/>
          </p:cNvSpPr>
          <p:nvPr>
            <p:ph type="pic" idx="2"/>
          </p:nvPr>
        </p:nvSpPr>
        <p:spPr>
          <a:xfrm>
            <a:off x="-1" y="0"/>
            <a:ext cx="2708521" cy="5143500"/>
          </a:xfrm>
        </p:spPr>
        <p:txBody>
          <a:bodyPr/>
          <a:lstStyle/>
          <a:p>
            <a:endParaRPr lang="en-US"/>
          </a:p>
        </p:txBody>
      </p:sp>
      <p:pic>
        <p:nvPicPr>
          <p:cNvPr id="8" name="Picture 7">
            <a:extLst>
              <a:ext uri="{FF2B5EF4-FFF2-40B4-BE49-F238E27FC236}">
                <a16:creationId xmlns:a16="http://schemas.microsoft.com/office/drawing/2014/main" id="{1AFE47BD-6637-4EEB-CEB2-54A0ABF3DED1}"/>
              </a:ext>
            </a:extLst>
          </p:cNvPr>
          <p:cNvPicPr>
            <a:picLocks noChangeAspect="1"/>
          </p:cNvPicPr>
          <p:nvPr/>
        </p:nvPicPr>
        <p:blipFill>
          <a:blip r:embed="rId2"/>
          <a:stretch>
            <a:fillRect/>
          </a:stretch>
        </p:blipFill>
        <p:spPr>
          <a:xfrm>
            <a:off x="-1077893" y="0"/>
            <a:ext cx="3776241" cy="5143500"/>
          </a:xfrm>
          <a:prstGeom prst="rect">
            <a:avLst/>
          </a:prstGeom>
        </p:spPr>
      </p:pic>
    </p:spTree>
    <p:extLst>
      <p:ext uri="{BB962C8B-B14F-4D97-AF65-F5344CB8AC3E}">
        <p14:creationId xmlns:p14="http://schemas.microsoft.com/office/powerpoint/2010/main" val="2018833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8" name="Google Shape;398;p41"/>
          <p:cNvSpPr txBox="1">
            <a:spLocks noGrp="1"/>
          </p:cNvSpPr>
          <p:nvPr>
            <p:ph type="subTitle" idx="1"/>
          </p:nvPr>
        </p:nvSpPr>
        <p:spPr>
          <a:xfrm>
            <a:off x="358829" y="886496"/>
            <a:ext cx="5680800" cy="400715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Title:</a:t>
            </a:r>
          </a:p>
          <a:p>
            <a:pPr marL="0" lvl="0" indent="0" algn="l" rtl="0">
              <a:spcBef>
                <a:spcPts val="0"/>
              </a:spcBef>
              <a:spcAft>
                <a:spcPts val="0"/>
              </a:spcAft>
              <a:buNone/>
            </a:pPr>
            <a:r>
              <a:rPr lang="en-US" dirty="0"/>
              <a:t>Brain Tumor Detection and Classification Using Intelligence Techniques: An Overview.</a:t>
            </a:r>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Author date:</a:t>
            </a:r>
          </a:p>
          <a:p>
            <a:pPr marL="285750" lvl="0" indent="-285750" algn="l" rtl="0">
              <a:spcBef>
                <a:spcPts val="0"/>
              </a:spcBef>
              <a:spcAft>
                <a:spcPts val="0"/>
              </a:spcAft>
              <a:buFont typeface="Wingdings" panose="05000000000000000000" pitchFamily="2" charset="2"/>
              <a:buChar char="§"/>
            </a:pPr>
            <a:r>
              <a:rPr lang="en-US" dirty="0"/>
              <a:t>Jan2023</a:t>
            </a:r>
          </a:p>
          <a:p>
            <a:pPr marL="285750" lvl="0" indent="-285750" algn="l" rtl="0">
              <a:spcBef>
                <a:spcPts val="0"/>
              </a:spcBef>
              <a:spcAft>
                <a:spcPts val="0"/>
              </a:spcAft>
              <a:buFont typeface="Wingdings" panose="05000000000000000000" pitchFamily="2" charset="2"/>
              <a:buChar char="§"/>
            </a:pPr>
            <a:endParaRPr lang="en-US" dirty="0"/>
          </a:p>
          <a:p>
            <a:pPr marL="0" lvl="0" indent="0" algn="l" rtl="0">
              <a:spcBef>
                <a:spcPts val="0"/>
              </a:spcBef>
              <a:spcAft>
                <a:spcPts val="0"/>
              </a:spcAft>
              <a:buNone/>
            </a:pPr>
            <a:r>
              <a:rPr lang="en-US" b="1" dirty="0"/>
              <a:t>Methodology:</a:t>
            </a:r>
          </a:p>
          <a:p>
            <a:pPr marL="285750" lvl="0" indent="-285750" algn="l" rtl="0">
              <a:spcBef>
                <a:spcPts val="0"/>
              </a:spcBef>
              <a:spcAft>
                <a:spcPts val="0"/>
              </a:spcAft>
              <a:buFont typeface="Wingdings" panose="05000000000000000000" pitchFamily="2" charset="2"/>
              <a:buChar char="§"/>
            </a:pPr>
            <a:r>
              <a:rPr lang="en-US" dirty="0"/>
              <a:t>Intelligence Techniques</a:t>
            </a:r>
          </a:p>
          <a:p>
            <a:pPr marL="0" lvl="0" indent="0" algn="l" rtl="0">
              <a:spcBef>
                <a:spcPts val="0"/>
              </a:spcBef>
              <a:spcAft>
                <a:spcPts val="0"/>
              </a:spcAft>
            </a:pPr>
            <a:endParaRPr lang="en-US" dirty="0"/>
          </a:p>
          <a:p>
            <a:pPr marL="0" lvl="0" indent="0" algn="l" rtl="0">
              <a:spcBef>
                <a:spcPts val="0"/>
              </a:spcBef>
              <a:spcAft>
                <a:spcPts val="0"/>
              </a:spcAft>
              <a:buNone/>
            </a:pPr>
            <a:endParaRPr lang="en-US" b="1"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b="1" dirty="0"/>
          </a:p>
          <a:p>
            <a:pPr marL="0" lvl="0" indent="0" algn="l" rtl="0">
              <a:spcBef>
                <a:spcPts val="0"/>
              </a:spcBef>
              <a:spcAft>
                <a:spcPts val="0"/>
              </a:spcAft>
              <a:buNone/>
            </a:pPr>
            <a:endParaRPr lang="en-US" dirty="0"/>
          </a:p>
        </p:txBody>
      </p:sp>
      <p:sp>
        <p:nvSpPr>
          <p:cNvPr id="4" name="Picture Placeholder 3">
            <a:extLst>
              <a:ext uri="{FF2B5EF4-FFF2-40B4-BE49-F238E27FC236}">
                <a16:creationId xmlns:a16="http://schemas.microsoft.com/office/drawing/2014/main" id="{D5FB88A4-AA73-9486-053F-D20E07CA4BF4}"/>
              </a:ext>
            </a:extLst>
          </p:cNvPr>
          <p:cNvSpPr>
            <a:spLocks noGrp="1"/>
          </p:cNvSpPr>
          <p:nvPr>
            <p:ph type="pic" idx="2"/>
          </p:nvPr>
        </p:nvSpPr>
        <p:spPr>
          <a:xfrm>
            <a:off x="6250328" y="0"/>
            <a:ext cx="2893721" cy="5143500"/>
          </a:xfrm>
        </p:spPr>
        <p:txBody>
          <a:bodyPr/>
          <a:lstStyle/>
          <a:p>
            <a:endParaRPr lang="en-US"/>
          </a:p>
        </p:txBody>
      </p:sp>
      <p:pic>
        <p:nvPicPr>
          <p:cNvPr id="3" name="Picture 2">
            <a:extLst>
              <a:ext uri="{FF2B5EF4-FFF2-40B4-BE49-F238E27FC236}">
                <a16:creationId xmlns:a16="http://schemas.microsoft.com/office/drawing/2014/main" id="{9D99779E-F130-98B5-52E0-7D31A7B033A7}"/>
              </a:ext>
            </a:extLst>
          </p:cNvPr>
          <p:cNvPicPr>
            <a:picLocks noChangeAspect="1"/>
          </p:cNvPicPr>
          <p:nvPr/>
        </p:nvPicPr>
        <p:blipFill>
          <a:blip r:embed="rId3"/>
          <a:stretch>
            <a:fillRect/>
          </a:stretch>
        </p:blipFill>
        <p:spPr>
          <a:xfrm>
            <a:off x="6258501" y="0"/>
            <a:ext cx="3882235" cy="5143500"/>
          </a:xfrm>
          <a:prstGeom prst="rect">
            <a:avLst/>
          </a:prstGeom>
        </p:spPr>
      </p:pic>
    </p:spTree>
    <p:extLst>
      <p:ext uri="{BB962C8B-B14F-4D97-AF65-F5344CB8AC3E}">
        <p14:creationId xmlns:p14="http://schemas.microsoft.com/office/powerpoint/2010/main" val="4108410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398;p41">
            <a:extLst>
              <a:ext uri="{FF2B5EF4-FFF2-40B4-BE49-F238E27FC236}">
                <a16:creationId xmlns:a16="http://schemas.microsoft.com/office/drawing/2014/main" id="{8D30B36F-DE92-EB16-89E6-690E058F0D8E}"/>
              </a:ext>
            </a:extLst>
          </p:cNvPr>
          <p:cNvSpPr txBox="1">
            <a:spLocks noGrp="1"/>
          </p:cNvSpPr>
          <p:nvPr>
            <p:ph type="subTitle" idx="1"/>
          </p:nvPr>
        </p:nvSpPr>
        <p:spPr>
          <a:xfrm>
            <a:off x="2891409" y="399260"/>
            <a:ext cx="5905349" cy="43652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Advantage:</a:t>
            </a:r>
          </a:p>
          <a:p>
            <a:pPr marL="285750" lvl="0" indent="-285750" algn="l" rtl="0">
              <a:spcBef>
                <a:spcPts val="0"/>
              </a:spcBef>
              <a:spcAft>
                <a:spcPts val="0"/>
              </a:spcAft>
              <a:buFont typeface="Wingdings" panose="05000000000000000000" pitchFamily="2" charset="2"/>
              <a:buChar char="§"/>
            </a:pPr>
            <a:r>
              <a:rPr lang="en-US" dirty="0"/>
              <a:t>Comprehensiveness</a:t>
            </a:r>
          </a:p>
          <a:p>
            <a:pPr marL="285750" lvl="0" indent="-285750" algn="l" rtl="0">
              <a:spcBef>
                <a:spcPts val="0"/>
              </a:spcBef>
              <a:spcAft>
                <a:spcPts val="0"/>
              </a:spcAft>
              <a:buFont typeface="Wingdings" panose="05000000000000000000" pitchFamily="2" charset="2"/>
              <a:buChar char="§"/>
            </a:pPr>
            <a:r>
              <a:rPr lang="en-US" dirty="0"/>
              <a:t>Focus on Techniques</a:t>
            </a:r>
          </a:p>
          <a:p>
            <a:pPr marL="285750" lvl="0" indent="-285750" algn="l" rtl="0">
              <a:spcBef>
                <a:spcPts val="0"/>
              </a:spcBef>
              <a:spcAft>
                <a:spcPts val="0"/>
              </a:spcAft>
              <a:buFont typeface="Wingdings" panose="05000000000000000000" pitchFamily="2" charset="2"/>
              <a:buChar char="§"/>
            </a:pPr>
            <a:r>
              <a:rPr lang="en-US" dirty="0"/>
              <a:t>Framework Proposal</a:t>
            </a:r>
          </a:p>
          <a:p>
            <a:pPr marL="0" lvl="0" indent="0" algn="l" rtl="0">
              <a:spcBef>
                <a:spcPts val="0"/>
              </a:spcBef>
              <a:spcAft>
                <a:spcPts val="0"/>
              </a:spcAft>
            </a:pPr>
            <a:endParaRPr lang="en-US" dirty="0"/>
          </a:p>
          <a:p>
            <a:pPr marL="0" lvl="0" indent="0" algn="l" rtl="0">
              <a:spcBef>
                <a:spcPts val="0"/>
              </a:spcBef>
              <a:spcAft>
                <a:spcPts val="0"/>
              </a:spcAft>
            </a:pPr>
            <a:r>
              <a:rPr lang="en-US" b="1" dirty="0"/>
              <a:t>Disadvantage:</a:t>
            </a:r>
          </a:p>
          <a:p>
            <a:pPr marL="285750" lvl="0" indent="-285750" algn="l" rtl="0">
              <a:spcBef>
                <a:spcPts val="0"/>
              </a:spcBef>
              <a:spcAft>
                <a:spcPts val="0"/>
              </a:spcAft>
              <a:buFont typeface="Wingdings" panose="05000000000000000000" pitchFamily="2" charset="2"/>
              <a:buChar char="§"/>
            </a:pPr>
            <a:r>
              <a:rPr lang="en-US" dirty="0"/>
              <a:t>Limited Originality</a:t>
            </a:r>
          </a:p>
          <a:p>
            <a:pPr marL="285750" lvl="0" indent="-285750" algn="l" rtl="0">
              <a:spcBef>
                <a:spcPts val="0"/>
              </a:spcBef>
              <a:spcAft>
                <a:spcPts val="0"/>
              </a:spcAft>
              <a:buFont typeface="Wingdings" panose="05000000000000000000" pitchFamily="2" charset="2"/>
              <a:buChar char="§"/>
            </a:pPr>
            <a:r>
              <a:rPr lang="en-US" dirty="0"/>
              <a:t>Lack of Detail on Proposed Framework.</a:t>
            </a:r>
          </a:p>
          <a:p>
            <a:pPr marL="285750" lvl="0" indent="-285750" algn="l" rtl="0">
              <a:spcBef>
                <a:spcPts val="0"/>
              </a:spcBef>
              <a:spcAft>
                <a:spcPts val="0"/>
              </a:spcAft>
              <a:buFont typeface="Wingdings" panose="05000000000000000000" pitchFamily="2" charset="2"/>
              <a:buChar char="§"/>
            </a:pPr>
            <a:r>
              <a:rPr lang="en-US" dirty="0"/>
              <a:t>Dependence on Source Quality</a:t>
            </a:r>
            <a:endParaRPr lang="en-US" b="1"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b="1" dirty="0"/>
          </a:p>
          <a:p>
            <a:pPr marL="0" lvl="0" indent="0" algn="l" rtl="0">
              <a:spcBef>
                <a:spcPts val="0"/>
              </a:spcBef>
              <a:spcAft>
                <a:spcPts val="0"/>
              </a:spcAft>
              <a:buNone/>
            </a:pPr>
            <a:endParaRPr lang="en-US" dirty="0"/>
          </a:p>
        </p:txBody>
      </p:sp>
      <p:sp>
        <p:nvSpPr>
          <p:cNvPr id="4" name="Picture Placeholder 3">
            <a:extLst>
              <a:ext uri="{FF2B5EF4-FFF2-40B4-BE49-F238E27FC236}">
                <a16:creationId xmlns:a16="http://schemas.microsoft.com/office/drawing/2014/main" id="{17622E37-7D52-63A3-0CD9-B6BD9CF59091}"/>
              </a:ext>
            </a:extLst>
          </p:cNvPr>
          <p:cNvSpPr>
            <a:spLocks noGrp="1"/>
          </p:cNvSpPr>
          <p:nvPr>
            <p:ph type="pic" idx="2"/>
          </p:nvPr>
        </p:nvSpPr>
        <p:spPr>
          <a:xfrm>
            <a:off x="-1" y="0"/>
            <a:ext cx="2708521" cy="5143500"/>
          </a:xfrm>
        </p:spPr>
        <p:txBody>
          <a:bodyPr/>
          <a:lstStyle/>
          <a:p>
            <a:endParaRPr lang="en-US"/>
          </a:p>
        </p:txBody>
      </p:sp>
      <p:pic>
        <p:nvPicPr>
          <p:cNvPr id="3" name="Picture 2">
            <a:extLst>
              <a:ext uri="{FF2B5EF4-FFF2-40B4-BE49-F238E27FC236}">
                <a16:creationId xmlns:a16="http://schemas.microsoft.com/office/drawing/2014/main" id="{6382E4E6-53F1-5697-FB85-5ED13111518F}"/>
              </a:ext>
            </a:extLst>
          </p:cNvPr>
          <p:cNvPicPr>
            <a:picLocks noChangeAspect="1"/>
          </p:cNvPicPr>
          <p:nvPr/>
        </p:nvPicPr>
        <p:blipFill>
          <a:blip r:embed="rId2"/>
          <a:stretch>
            <a:fillRect/>
          </a:stretch>
        </p:blipFill>
        <p:spPr>
          <a:xfrm>
            <a:off x="-1186738" y="0"/>
            <a:ext cx="3882235" cy="5143500"/>
          </a:xfrm>
          <a:prstGeom prst="rect">
            <a:avLst/>
          </a:prstGeom>
        </p:spPr>
      </p:pic>
    </p:spTree>
    <p:extLst>
      <p:ext uri="{BB962C8B-B14F-4D97-AF65-F5344CB8AC3E}">
        <p14:creationId xmlns:p14="http://schemas.microsoft.com/office/powerpoint/2010/main" val="2775324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8" name="Google Shape;398;p41"/>
          <p:cNvSpPr txBox="1">
            <a:spLocks noGrp="1"/>
          </p:cNvSpPr>
          <p:nvPr>
            <p:ph type="subTitle" idx="1"/>
          </p:nvPr>
        </p:nvSpPr>
        <p:spPr>
          <a:xfrm>
            <a:off x="344080" y="362928"/>
            <a:ext cx="5680800" cy="400715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Title:</a:t>
            </a:r>
          </a:p>
          <a:p>
            <a:pPr marL="0" lvl="0" indent="0" algn="l" rtl="0">
              <a:spcBef>
                <a:spcPts val="0"/>
              </a:spcBef>
              <a:spcAft>
                <a:spcPts val="0"/>
              </a:spcAft>
              <a:buNone/>
            </a:pPr>
            <a:r>
              <a:rPr lang="en-US" dirty="0"/>
              <a:t>Computer-Aided Diagnosis and Detection or Patient's Brain Cancer.</a:t>
            </a:r>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Author date:</a:t>
            </a:r>
          </a:p>
          <a:p>
            <a:pPr marL="285750" lvl="0" indent="-285750" algn="l" rtl="0">
              <a:spcBef>
                <a:spcPts val="0"/>
              </a:spcBef>
              <a:spcAft>
                <a:spcPts val="0"/>
              </a:spcAft>
              <a:buFont typeface="Wingdings" panose="05000000000000000000" pitchFamily="2" charset="2"/>
              <a:buChar char="§"/>
            </a:pPr>
            <a:r>
              <a:rPr lang="en-US" dirty="0"/>
              <a:t>Jan2024</a:t>
            </a:r>
          </a:p>
          <a:p>
            <a:pPr marL="285750" lvl="0" indent="-285750" algn="l" rtl="0">
              <a:spcBef>
                <a:spcPts val="0"/>
              </a:spcBef>
              <a:spcAft>
                <a:spcPts val="0"/>
              </a:spcAft>
              <a:buFont typeface="Wingdings" panose="05000000000000000000" pitchFamily="2" charset="2"/>
              <a:buChar char="§"/>
            </a:pPr>
            <a:endParaRPr lang="en-US" dirty="0"/>
          </a:p>
          <a:p>
            <a:pPr marL="0" lvl="0" indent="0" algn="l" rtl="0">
              <a:spcBef>
                <a:spcPts val="0"/>
              </a:spcBef>
              <a:spcAft>
                <a:spcPts val="0"/>
              </a:spcAft>
              <a:buNone/>
            </a:pPr>
            <a:r>
              <a:rPr lang="en-US" b="1" dirty="0"/>
              <a:t>Methodology:</a:t>
            </a:r>
          </a:p>
          <a:p>
            <a:pPr marL="285750" lvl="0" indent="-285750" algn="l" rtl="0">
              <a:spcBef>
                <a:spcPts val="0"/>
              </a:spcBef>
              <a:spcAft>
                <a:spcPts val="0"/>
              </a:spcAft>
              <a:buFont typeface="Wingdings" panose="05000000000000000000" pitchFamily="2" charset="2"/>
              <a:buChar char="§"/>
            </a:pPr>
            <a:r>
              <a:rPr lang="en-US" dirty="0"/>
              <a:t>ML and DL </a:t>
            </a:r>
          </a:p>
          <a:p>
            <a:pPr marL="0" lvl="0" indent="0" algn="l" rtl="0">
              <a:spcBef>
                <a:spcPts val="0"/>
              </a:spcBef>
              <a:spcAft>
                <a:spcPts val="0"/>
              </a:spcAft>
            </a:pPr>
            <a:endParaRPr lang="en-US" dirty="0"/>
          </a:p>
          <a:p>
            <a:pPr marL="0" lvl="0" indent="0" algn="l" rtl="0">
              <a:spcBef>
                <a:spcPts val="0"/>
              </a:spcBef>
              <a:spcAft>
                <a:spcPts val="0"/>
              </a:spcAft>
            </a:pPr>
            <a:r>
              <a:rPr lang="en-US" b="1" dirty="0"/>
              <a:t>Experimental result:</a:t>
            </a:r>
          </a:p>
          <a:p>
            <a:pPr marL="285750" lvl="0" indent="-285750" algn="l" rtl="0">
              <a:spcBef>
                <a:spcPts val="0"/>
              </a:spcBef>
              <a:spcAft>
                <a:spcPts val="0"/>
              </a:spcAft>
              <a:buFont typeface="Wingdings" panose="05000000000000000000" pitchFamily="2" charset="2"/>
              <a:buChar char="§"/>
            </a:pPr>
            <a:r>
              <a:rPr lang="en-US" dirty="0"/>
              <a:t>Accuracy: The study reports the following accuracy results:</a:t>
            </a:r>
            <a:r>
              <a:rPr lang="ar-EG" dirty="0"/>
              <a:t> </a:t>
            </a:r>
            <a:r>
              <a:rPr lang="en-US" dirty="0"/>
              <a:t>CNN: 99% , VGG16: 90% , SVM: 91% (This is lower than the Deep Learning models)</a:t>
            </a:r>
          </a:p>
          <a:p>
            <a:pPr marL="285750" lvl="0" indent="-285750" algn="l" rtl="0">
              <a:spcBef>
                <a:spcPts val="0"/>
              </a:spcBef>
              <a:spcAft>
                <a:spcPts val="0"/>
              </a:spcAft>
              <a:buFont typeface="Wingdings" panose="05000000000000000000" pitchFamily="2" charset="2"/>
              <a:buChar char="§"/>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b="1"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b="1" dirty="0"/>
          </a:p>
          <a:p>
            <a:pPr marL="0" lvl="0" indent="0" algn="l" rtl="0">
              <a:spcBef>
                <a:spcPts val="0"/>
              </a:spcBef>
              <a:spcAft>
                <a:spcPts val="0"/>
              </a:spcAft>
              <a:buNone/>
            </a:pPr>
            <a:endParaRPr lang="en-US" dirty="0"/>
          </a:p>
        </p:txBody>
      </p:sp>
      <p:sp>
        <p:nvSpPr>
          <p:cNvPr id="4" name="Picture Placeholder 3">
            <a:extLst>
              <a:ext uri="{FF2B5EF4-FFF2-40B4-BE49-F238E27FC236}">
                <a16:creationId xmlns:a16="http://schemas.microsoft.com/office/drawing/2014/main" id="{D5FB88A4-AA73-9486-053F-D20E07CA4BF4}"/>
              </a:ext>
            </a:extLst>
          </p:cNvPr>
          <p:cNvSpPr>
            <a:spLocks noGrp="1"/>
          </p:cNvSpPr>
          <p:nvPr>
            <p:ph type="pic" idx="2"/>
          </p:nvPr>
        </p:nvSpPr>
        <p:spPr>
          <a:xfrm>
            <a:off x="6250328" y="0"/>
            <a:ext cx="2893721" cy="5143500"/>
          </a:xfrm>
        </p:spPr>
        <p:txBody>
          <a:bodyPr/>
          <a:lstStyle/>
          <a:p>
            <a:endParaRPr lang="en-US"/>
          </a:p>
        </p:txBody>
      </p:sp>
      <p:pic>
        <p:nvPicPr>
          <p:cNvPr id="5" name="Picture 4">
            <a:extLst>
              <a:ext uri="{FF2B5EF4-FFF2-40B4-BE49-F238E27FC236}">
                <a16:creationId xmlns:a16="http://schemas.microsoft.com/office/drawing/2014/main" id="{CD6AC6CC-1AE5-D3D3-BEFD-FA84BFDECA0A}"/>
              </a:ext>
            </a:extLst>
          </p:cNvPr>
          <p:cNvPicPr>
            <a:picLocks noChangeAspect="1"/>
          </p:cNvPicPr>
          <p:nvPr/>
        </p:nvPicPr>
        <p:blipFill>
          <a:blip r:embed="rId3"/>
          <a:stretch>
            <a:fillRect/>
          </a:stretch>
        </p:blipFill>
        <p:spPr>
          <a:xfrm>
            <a:off x="6262050" y="0"/>
            <a:ext cx="4041779" cy="5143500"/>
          </a:xfrm>
          <a:prstGeom prst="rect">
            <a:avLst/>
          </a:prstGeom>
        </p:spPr>
      </p:pic>
    </p:spTree>
    <p:extLst>
      <p:ext uri="{BB962C8B-B14F-4D97-AF65-F5344CB8AC3E}">
        <p14:creationId xmlns:p14="http://schemas.microsoft.com/office/powerpoint/2010/main" val="863010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398;p41">
            <a:extLst>
              <a:ext uri="{FF2B5EF4-FFF2-40B4-BE49-F238E27FC236}">
                <a16:creationId xmlns:a16="http://schemas.microsoft.com/office/drawing/2014/main" id="{8D30B36F-DE92-EB16-89E6-690E058F0D8E}"/>
              </a:ext>
            </a:extLst>
          </p:cNvPr>
          <p:cNvSpPr txBox="1">
            <a:spLocks noGrp="1"/>
          </p:cNvSpPr>
          <p:nvPr>
            <p:ph type="subTitle" idx="1"/>
          </p:nvPr>
        </p:nvSpPr>
        <p:spPr>
          <a:xfrm>
            <a:off x="2891409" y="399260"/>
            <a:ext cx="5905349" cy="43652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Advantage:</a:t>
            </a:r>
          </a:p>
          <a:p>
            <a:pPr marL="285750" lvl="0" indent="-285750" algn="l" rtl="0">
              <a:spcBef>
                <a:spcPts val="0"/>
              </a:spcBef>
              <a:spcAft>
                <a:spcPts val="0"/>
              </a:spcAft>
              <a:buFont typeface="Wingdings" panose="05000000000000000000" pitchFamily="2" charset="2"/>
              <a:buChar char="§"/>
            </a:pPr>
            <a:r>
              <a:rPr lang="en-US" dirty="0"/>
              <a:t>High Accuracy</a:t>
            </a:r>
          </a:p>
          <a:p>
            <a:pPr marL="285750" lvl="0" indent="-285750" algn="l" rtl="0">
              <a:spcBef>
                <a:spcPts val="0"/>
              </a:spcBef>
              <a:spcAft>
                <a:spcPts val="0"/>
              </a:spcAft>
              <a:buFont typeface="Wingdings" panose="05000000000000000000" pitchFamily="2" charset="2"/>
              <a:buChar char="§"/>
            </a:pPr>
            <a:r>
              <a:rPr lang="en-US" dirty="0"/>
              <a:t>Reduced Human Error</a:t>
            </a:r>
          </a:p>
          <a:p>
            <a:pPr marL="285750" lvl="0" indent="-285750" algn="l" rtl="0">
              <a:spcBef>
                <a:spcPts val="0"/>
              </a:spcBef>
              <a:spcAft>
                <a:spcPts val="0"/>
              </a:spcAft>
              <a:buFont typeface="Wingdings" panose="05000000000000000000" pitchFamily="2" charset="2"/>
              <a:buChar char="§"/>
            </a:pPr>
            <a:r>
              <a:rPr lang="en-US" dirty="0"/>
              <a:t>Real-World Applicability</a:t>
            </a:r>
          </a:p>
          <a:p>
            <a:pPr marL="285750" lvl="0" indent="-285750" algn="l" rtl="0">
              <a:spcBef>
                <a:spcPts val="0"/>
              </a:spcBef>
              <a:spcAft>
                <a:spcPts val="0"/>
              </a:spcAft>
              <a:buFont typeface="Wingdings" panose="05000000000000000000" pitchFamily="2" charset="2"/>
              <a:buChar char="§"/>
            </a:pPr>
            <a:endParaRPr lang="en-US" dirty="0"/>
          </a:p>
          <a:p>
            <a:pPr marL="0" lvl="0" indent="0" algn="l" rtl="0">
              <a:spcBef>
                <a:spcPts val="0"/>
              </a:spcBef>
              <a:spcAft>
                <a:spcPts val="0"/>
              </a:spcAft>
            </a:pPr>
            <a:r>
              <a:rPr lang="en-US" b="1" dirty="0"/>
              <a:t>Disadvantage:</a:t>
            </a:r>
          </a:p>
          <a:p>
            <a:pPr marL="285750" lvl="0" indent="-285750" algn="l" rtl="0">
              <a:spcBef>
                <a:spcPts val="0"/>
              </a:spcBef>
              <a:spcAft>
                <a:spcPts val="0"/>
              </a:spcAft>
              <a:buFont typeface="Wingdings" panose="05000000000000000000" pitchFamily="2" charset="2"/>
              <a:buChar char="§"/>
            </a:pPr>
            <a:r>
              <a:rPr lang="en-US" dirty="0"/>
              <a:t>Limited ML Performance</a:t>
            </a:r>
          </a:p>
          <a:p>
            <a:pPr marL="285750" lvl="0" indent="-285750" algn="l" rtl="0">
              <a:spcBef>
                <a:spcPts val="0"/>
              </a:spcBef>
              <a:spcAft>
                <a:spcPts val="0"/>
              </a:spcAft>
              <a:buFont typeface="Wingdings" panose="05000000000000000000" pitchFamily="2" charset="2"/>
              <a:buChar char="§"/>
            </a:pPr>
            <a:r>
              <a:rPr lang="en-US" dirty="0"/>
              <a:t>Lack of Details on Evaluation Metrics</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dirty="0"/>
          </a:p>
        </p:txBody>
      </p:sp>
      <p:sp>
        <p:nvSpPr>
          <p:cNvPr id="4" name="Picture Placeholder 3">
            <a:extLst>
              <a:ext uri="{FF2B5EF4-FFF2-40B4-BE49-F238E27FC236}">
                <a16:creationId xmlns:a16="http://schemas.microsoft.com/office/drawing/2014/main" id="{17622E37-7D52-63A3-0CD9-B6BD9CF59091}"/>
              </a:ext>
            </a:extLst>
          </p:cNvPr>
          <p:cNvSpPr>
            <a:spLocks noGrp="1"/>
          </p:cNvSpPr>
          <p:nvPr>
            <p:ph type="pic" idx="2"/>
          </p:nvPr>
        </p:nvSpPr>
        <p:spPr>
          <a:xfrm>
            <a:off x="-1" y="0"/>
            <a:ext cx="2708521" cy="5143500"/>
          </a:xfrm>
        </p:spPr>
        <p:txBody>
          <a:bodyPr/>
          <a:lstStyle/>
          <a:p>
            <a:endParaRPr lang="en-US"/>
          </a:p>
        </p:txBody>
      </p:sp>
      <p:pic>
        <p:nvPicPr>
          <p:cNvPr id="5" name="Picture 4">
            <a:extLst>
              <a:ext uri="{FF2B5EF4-FFF2-40B4-BE49-F238E27FC236}">
                <a16:creationId xmlns:a16="http://schemas.microsoft.com/office/drawing/2014/main" id="{0A7D4E4C-6B62-545C-1BEA-283F1252D934}"/>
              </a:ext>
            </a:extLst>
          </p:cNvPr>
          <p:cNvPicPr>
            <a:picLocks noChangeAspect="1"/>
          </p:cNvPicPr>
          <p:nvPr/>
        </p:nvPicPr>
        <p:blipFill>
          <a:blip r:embed="rId2"/>
          <a:stretch>
            <a:fillRect/>
          </a:stretch>
        </p:blipFill>
        <p:spPr>
          <a:xfrm>
            <a:off x="-1342465" y="0"/>
            <a:ext cx="4041779" cy="5143500"/>
          </a:xfrm>
          <a:prstGeom prst="rect">
            <a:avLst/>
          </a:prstGeom>
        </p:spPr>
      </p:pic>
    </p:spTree>
    <p:extLst>
      <p:ext uri="{BB962C8B-B14F-4D97-AF65-F5344CB8AC3E}">
        <p14:creationId xmlns:p14="http://schemas.microsoft.com/office/powerpoint/2010/main" val="3788433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5">
            <a:extLst>
              <a:ext uri="{FF2B5EF4-FFF2-40B4-BE49-F238E27FC236}">
                <a16:creationId xmlns:a16="http://schemas.microsoft.com/office/drawing/2014/main" id="{51EAD597-A147-302F-9367-0559AD82430D}"/>
              </a:ext>
            </a:extLst>
          </p:cNvPr>
          <p:cNvGraphicFramePr>
            <a:graphicFrameLocks noGrp="1"/>
          </p:cNvGraphicFramePr>
          <p:nvPr>
            <p:extLst>
              <p:ext uri="{D42A27DB-BD31-4B8C-83A1-F6EECF244321}">
                <p14:modId xmlns:p14="http://schemas.microsoft.com/office/powerpoint/2010/main" val="782541792"/>
              </p:ext>
            </p:extLst>
          </p:nvPr>
        </p:nvGraphicFramePr>
        <p:xfrm>
          <a:off x="492981" y="932363"/>
          <a:ext cx="8158038" cy="3858430"/>
        </p:xfrm>
        <a:graphic>
          <a:graphicData uri="http://schemas.openxmlformats.org/drawingml/2006/table">
            <a:tbl>
              <a:tblPr firstRow="1" bandRow="1">
                <a:tableStyleId>{125E5076-3810-47DD-B79F-674D7AD40C01}</a:tableStyleId>
              </a:tblPr>
              <a:tblGrid>
                <a:gridCol w="1359673">
                  <a:extLst>
                    <a:ext uri="{9D8B030D-6E8A-4147-A177-3AD203B41FA5}">
                      <a16:colId xmlns:a16="http://schemas.microsoft.com/office/drawing/2014/main" val="657216548"/>
                    </a:ext>
                  </a:extLst>
                </a:gridCol>
                <a:gridCol w="1359673">
                  <a:extLst>
                    <a:ext uri="{9D8B030D-6E8A-4147-A177-3AD203B41FA5}">
                      <a16:colId xmlns:a16="http://schemas.microsoft.com/office/drawing/2014/main" val="1829325736"/>
                    </a:ext>
                  </a:extLst>
                </a:gridCol>
                <a:gridCol w="1359673">
                  <a:extLst>
                    <a:ext uri="{9D8B030D-6E8A-4147-A177-3AD203B41FA5}">
                      <a16:colId xmlns:a16="http://schemas.microsoft.com/office/drawing/2014/main" val="1998276594"/>
                    </a:ext>
                  </a:extLst>
                </a:gridCol>
                <a:gridCol w="1359673">
                  <a:extLst>
                    <a:ext uri="{9D8B030D-6E8A-4147-A177-3AD203B41FA5}">
                      <a16:colId xmlns:a16="http://schemas.microsoft.com/office/drawing/2014/main" val="3036785900"/>
                    </a:ext>
                  </a:extLst>
                </a:gridCol>
                <a:gridCol w="1359673">
                  <a:extLst>
                    <a:ext uri="{9D8B030D-6E8A-4147-A177-3AD203B41FA5}">
                      <a16:colId xmlns:a16="http://schemas.microsoft.com/office/drawing/2014/main" val="1298874745"/>
                    </a:ext>
                  </a:extLst>
                </a:gridCol>
                <a:gridCol w="1359673">
                  <a:extLst>
                    <a:ext uri="{9D8B030D-6E8A-4147-A177-3AD203B41FA5}">
                      <a16:colId xmlns:a16="http://schemas.microsoft.com/office/drawing/2014/main" val="649480304"/>
                    </a:ext>
                  </a:extLst>
                </a:gridCol>
              </a:tblGrid>
              <a:tr h="1269647">
                <a:tc>
                  <a:txBody>
                    <a:bodyPr/>
                    <a:lstStyle/>
                    <a:p>
                      <a:pPr algn="ctr"/>
                      <a:r>
                        <a:rPr lang="en-US" sz="900" b="1" kern="1200" dirty="0">
                          <a:solidFill>
                            <a:schemeClr val="lt1"/>
                          </a:solidFill>
                          <a:effectLst/>
                        </a:rPr>
                        <a:t>Title</a:t>
                      </a:r>
                      <a:endParaRPr lang="en-US" sz="900" dirty="0"/>
                    </a:p>
                  </a:txBody>
                  <a:tcPr marL="47343" marR="47343" marT="23671" marB="23671" anchor="ctr">
                    <a:lnL w="28575"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38100" cap="flat" cmpd="sng" algn="ctr">
                      <a:noFill/>
                      <a:prstDash val="solid"/>
                      <a:round/>
                      <a:headEnd type="none" w="med" len="med"/>
                      <a:tailEnd type="none" w="med" len="med"/>
                    </a:lnTlToBr>
                    <a:lnBlToTr w="12700" cmpd="sng">
                      <a:noFill/>
                      <a:prstDash val="solid"/>
                    </a:lnBlToTr>
                  </a:tcPr>
                </a:tc>
                <a:tc>
                  <a:txBody>
                    <a:bodyPr/>
                    <a:lstStyle/>
                    <a:p>
                      <a:pPr marL="0" marR="0" algn="ctr">
                        <a:lnSpc>
                          <a:spcPct val="107000"/>
                        </a:lnSpc>
                        <a:spcBef>
                          <a:spcPts val="0"/>
                        </a:spcBef>
                        <a:spcAft>
                          <a:spcPts val="0"/>
                        </a:spcAft>
                      </a:pPr>
                      <a:r>
                        <a:rPr lang="en-US" sz="1000" kern="100" dirty="0">
                          <a:effectLst/>
                        </a:rPr>
                        <a:t>Author date</a:t>
                      </a:r>
                      <a:endParaRPr lang="en-US" sz="600" kern="100" dirty="0">
                        <a:effectLst/>
                        <a:latin typeface="Calibri" panose="020F0502020204030204" pitchFamily="34" charset="0"/>
                        <a:ea typeface="Calibri" panose="020F0502020204030204" pitchFamily="34" charset="0"/>
                        <a:cs typeface="Arial" panose="020B0604020202020204" pitchFamily="34" charset="0"/>
                      </a:endParaRPr>
                    </a:p>
                  </a:txBody>
                  <a:tcPr marL="35507" marR="35507"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38100" cap="flat" cmpd="sng" algn="ctr">
                      <a:noFill/>
                      <a:prstDash val="solid"/>
                      <a:round/>
                      <a:headEnd type="none" w="med" len="med"/>
                      <a:tailEnd type="none" w="med" len="med"/>
                    </a:lnTlToBr>
                    <a:lnBlToTr w="12700" cmpd="sng">
                      <a:noFill/>
                      <a:prstDash val="solid"/>
                    </a:lnBlToTr>
                  </a:tcPr>
                </a:tc>
                <a:tc>
                  <a:txBody>
                    <a:bodyPr/>
                    <a:lstStyle/>
                    <a:p>
                      <a:pPr algn="ctr"/>
                      <a:r>
                        <a:rPr lang="en-US" sz="900" dirty="0">
                          <a:solidFill>
                            <a:schemeClr val="bg1"/>
                          </a:solidFill>
                        </a:rPr>
                        <a:t>Methodology</a:t>
                      </a:r>
                      <a:endParaRPr lang="en-US" sz="900" dirty="0"/>
                    </a:p>
                  </a:txBody>
                  <a:tcPr marL="47343" marR="47343" marT="23671" marB="2367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38100" cap="flat" cmpd="sng" algn="ctr">
                      <a:noFill/>
                      <a:prstDash val="solid"/>
                      <a:round/>
                      <a:headEnd type="none" w="med" len="med"/>
                      <a:tailEnd type="none" w="med" len="med"/>
                    </a:lnTlToBr>
                    <a:lnBlToTr w="12700" cmpd="sng">
                      <a:noFill/>
                      <a:prstDash val="solid"/>
                    </a:lnBlToTr>
                  </a:tcPr>
                </a:tc>
                <a:tc>
                  <a:txBody>
                    <a:bodyPr/>
                    <a:lstStyle/>
                    <a:p>
                      <a:pPr marL="0" marR="0" algn="ctr">
                        <a:lnSpc>
                          <a:spcPct val="107000"/>
                        </a:lnSpc>
                        <a:spcBef>
                          <a:spcPts val="0"/>
                        </a:spcBef>
                        <a:spcAft>
                          <a:spcPts val="0"/>
                        </a:spcAft>
                      </a:pPr>
                      <a:r>
                        <a:rPr lang="en-US" sz="1000" kern="100" dirty="0">
                          <a:effectLst/>
                        </a:rPr>
                        <a:t>experimental result</a:t>
                      </a:r>
                      <a:endParaRPr lang="en-US" sz="600" kern="100" dirty="0">
                        <a:effectLst/>
                        <a:latin typeface="Calibri" panose="020F0502020204030204" pitchFamily="34" charset="0"/>
                        <a:ea typeface="Calibri" panose="020F0502020204030204" pitchFamily="34" charset="0"/>
                        <a:cs typeface="Arial" panose="020B0604020202020204" pitchFamily="34" charset="0"/>
                      </a:endParaRPr>
                    </a:p>
                  </a:txBody>
                  <a:tcPr marL="35507" marR="35507"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38100" cap="flat" cmpd="sng" algn="ctr">
                      <a:noFill/>
                      <a:prstDash val="solid"/>
                      <a:round/>
                      <a:headEnd type="none" w="med" len="med"/>
                      <a:tailEnd type="none" w="med" len="med"/>
                    </a:lnTlToBr>
                    <a:lnBlToTr w="12700" cmpd="sng">
                      <a:noFill/>
                      <a:prstDash val="solid"/>
                    </a:lnBlToTr>
                  </a:tcPr>
                </a:tc>
                <a:tc>
                  <a:txBody>
                    <a:bodyPr/>
                    <a:lstStyle/>
                    <a:p>
                      <a:pPr algn="ctr"/>
                      <a:r>
                        <a:rPr lang="en-US" sz="900" b="1" kern="1200" dirty="0">
                          <a:solidFill>
                            <a:schemeClr val="lt1"/>
                          </a:solidFill>
                          <a:effectLst/>
                        </a:rPr>
                        <a:t>Advantage </a:t>
                      </a:r>
                      <a:endParaRPr lang="en-US" sz="900" dirty="0"/>
                    </a:p>
                  </a:txBody>
                  <a:tcPr marL="47343" marR="47343" marT="23671" marB="2367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38100" cap="flat" cmpd="sng" algn="ctr">
                      <a:noFill/>
                      <a:prstDash val="solid"/>
                      <a:round/>
                      <a:headEnd type="none" w="med" len="med"/>
                      <a:tailEnd type="none" w="med" len="med"/>
                    </a:lnTlToBr>
                    <a:lnBlToTr w="12700" cmpd="sng">
                      <a:noFill/>
                      <a:prstDash val="solid"/>
                    </a:lnBlToTr>
                  </a:tcPr>
                </a:tc>
                <a:tc>
                  <a:txBody>
                    <a:bodyPr/>
                    <a:lstStyle/>
                    <a:p>
                      <a:pPr algn="ctr"/>
                      <a:r>
                        <a:rPr lang="en-US" sz="900" b="1" kern="1200" dirty="0">
                          <a:solidFill>
                            <a:schemeClr val="lt1"/>
                          </a:solidFill>
                          <a:effectLst/>
                        </a:rPr>
                        <a:t>Disadvantage</a:t>
                      </a:r>
                      <a:endParaRPr lang="en-US" sz="900" dirty="0"/>
                    </a:p>
                  </a:txBody>
                  <a:tcPr marL="47343" marR="47343" marT="23671" marB="23671" anchor="ctr">
                    <a:lnL w="12700" cap="flat" cmpd="sng" algn="ctr">
                      <a:solidFill>
                        <a:schemeClr val="bg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38100" cap="flat" cmpd="sng" algn="ctr">
                      <a:noFill/>
                      <a:prstDash val="solid"/>
                      <a:round/>
                      <a:headEnd type="none" w="med" len="med"/>
                      <a:tailEnd type="none" w="med" len="med"/>
                    </a:lnTlToBr>
                    <a:lnBlToTr w="12700" cmpd="sng">
                      <a:noFill/>
                      <a:prstDash val="solid"/>
                    </a:lnBlToTr>
                  </a:tcPr>
                </a:tc>
                <a:extLst>
                  <a:ext uri="{0D108BD9-81ED-4DB2-BD59-A6C34878D82A}">
                    <a16:rowId xmlns:a16="http://schemas.microsoft.com/office/drawing/2014/main" val="679553825"/>
                  </a:ext>
                </a:extLst>
              </a:tr>
              <a:tr h="2588783">
                <a:tc>
                  <a:txBody>
                    <a:bodyPr/>
                    <a:lstStyle/>
                    <a:p>
                      <a:pPr algn="ctr"/>
                      <a:r>
                        <a:rPr lang="en-US" sz="900" dirty="0">
                          <a:solidFill>
                            <a:schemeClr val="tx1"/>
                          </a:solidFill>
                        </a:rPr>
                        <a:t>Object Detection for brain cancer Detection and Localization</a:t>
                      </a:r>
                    </a:p>
                  </a:txBody>
                  <a:tcPr marL="47343" marR="47343" marT="23671" marB="23671" anchor="ctr">
                    <a:lnL w="28575"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38100" cap="flat" cmpd="sng" algn="ctr">
                      <a:noFill/>
                      <a:prstDash val="solid"/>
                      <a:round/>
                      <a:headEnd type="none" w="med" len="med"/>
                      <a:tailEnd type="none" w="med" len="med"/>
                    </a:lnTlToBr>
                    <a:lnBlToTr w="12700" cmpd="sng">
                      <a:noFill/>
                      <a:prstDash val="solid"/>
                    </a:lnBlToTr>
                    <a:solidFill>
                      <a:schemeClr val="bg1">
                        <a:lumMod val="95000"/>
                      </a:schemeClr>
                    </a:solidFill>
                  </a:tcPr>
                </a:tc>
                <a:tc>
                  <a:txBody>
                    <a:bodyPr/>
                    <a:lstStyle/>
                    <a:p>
                      <a:pPr algn="ctr"/>
                      <a:r>
                        <a:rPr lang="en-US" sz="900" dirty="0">
                          <a:solidFill>
                            <a:schemeClr val="tx1"/>
                          </a:solidFill>
                        </a:rPr>
                        <a:t>Aug 2023</a:t>
                      </a:r>
                    </a:p>
                  </a:txBody>
                  <a:tcPr marL="47343" marR="47343" marT="23671" marB="2367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38100" cap="flat" cmpd="sng" algn="ctr">
                      <a:noFill/>
                      <a:prstDash val="solid"/>
                      <a:round/>
                      <a:headEnd type="none" w="med" len="med"/>
                      <a:tailEnd type="none" w="med" len="med"/>
                    </a:lnTlToBr>
                    <a:lnBlToTr w="12700" cmpd="sng">
                      <a:noFill/>
                      <a:prstDash val="solid"/>
                    </a:lnBlToTr>
                    <a:solidFill>
                      <a:schemeClr val="bg1">
                        <a:lumMod val="95000"/>
                      </a:schemeClr>
                    </a:solidFill>
                  </a:tcPr>
                </a:tc>
                <a:tc>
                  <a:txBody>
                    <a:bodyPr/>
                    <a:lstStyle/>
                    <a:p>
                      <a:pPr algn="just"/>
                      <a:r>
                        <a:rPr lang="en-US" sz="900" dirty="0">
                          <a:solidFill>
                            <a:schemeClr val="tx1"/>
                          </a:solidFill>
                        </a:rPr>
                        <a:t>In this case uses YOLO ( You Only Look Once)</a:t>
                      </a:r>
                    </a:p>
                  </a:txBody>
                  <a:tcPr marL="47343" marR="47343" marT="23671" marB="2367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38100" cap="flat" cmpd="sng" algn="ctr">
                      <a:noFill/>
                      <a:prstDash val="solid"/>
                      <a:round/>
                      <a:headEnd type="none" w="med" len="med"/>
                      <a:tailEnd type="none" w="med" len="med"/>
                    </a:lnTlToBr>
                    <a:lnBlToTr w="12700" cmpd="sng">
                      <a:noFill/>
                      <a:prstDash val="solid"/>
                    </a:lnBlToTr>
                    <a:solidFill>
                      <a:schemeClr val="bg1">
                        <a:lumMod val="95000"/>
                      </a:schemeClr>
                    </a:solidFill>
                  </a:tcPr>
                </a:tc>
                <a:tc>
                  <a:txBody>
                    <a:bodyPr/>
                    <a:lstStyle/>
                    <a:p>
                      <a:pPr algn="just"/>
                      <a:r>
                        <a:rPr lang="en-US" sz="900" dirty="0">
                          <a:solidFill>
                            <a:schemeClr val="tx1"/>
                          </a:solidFill>
                        </a:rPr>
                        <a:t>The using of function YOLO presents: </a:t>
                      </a:r>
                    </a:p>
                    <a:p>
                      <a:pPr algn="just"/>
                      <a:r>
                        <a:rPr lang="en-US" sz="900" dirty="0">
                          <a:solidFill>
                            <a:schemeClr val="tx1"/>
                          </a:solidFill>
                        </a:rPr>
                        <a:t>• presents a collection of plots illustrating the performance of the proposed model for detecting and localizing brain cancer</a:t>
                      </a:r>
                    </a:p>
                  </a:txBody>
                  <a:tcPr marL="47343" marR="47343" marT="23671" marB="2367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38100" cap="flat" cmpd="sng" algn="ctr">
                      <a:noFill/>
                      <a:prstDash val="solid"/>
                      <a:round/>
                      <a:headEnd type="none" w="med" len="med"/>
                      <a:tailEnd type="none" w="med" len="med"/>
                    </a:lnTlToBr>
                    <a:lnBlToTr w="12700" cmpd="sng">
                      <a:noFill/>
                      <a:prstDash val="solid"/>
                    </a:lnBlToTr>
                    <a:solidFill>
                      <a:schemeClr val="bg1">
                        <a:lumMod val="95000"/>
                      </a:schemeClr>
                    </a:solidFill>
                  </a:tcPr>
                </a:tc>
                <a:tc>
                  <a:txBody>
                    <a:bodyPr/>
                    <a:lstStyle/>
                    <a:p>
                      <a:pPr algn="just"/>
                      <a:r>
                        <a:rPr lang="en-US" sz="900" dirty="0">
                          <a:solidFill>
                            <a:schemeClr val="tx1"/>
                          </a:solidFill>
                        </a:rPr>
                        <a:t>•Fast: YOLO is a real-time object detection algorithm,</a:t>
                      </a:r>
                    </a:p>
                    <a:p>
                      <a:pPr algn="just"/>
                      <a:r>
                        <a:rPr lang="en-US" sz="900" dirty="0">
                          <a:solidFill>
                            <a:schemeClr val="tx1"/>
                          </a:solidFill>
                        </a:rPr>
                        <a:t>Accurate: YOLO is a very accurate object detection algorithm</a:t>
                      </a:r>
                    </a:p>
                    <a:p>
                      <a:pPr algn="just"/>
                      <a:r>
                        <a:rPr lang="en-US" sz="900" dirty="0">
                          <a:solidFill>
                            <a:schemeClr val="tx1"/>
                          </a:solidFill>
                        </a:rPr>
                        <a:t>•Easy to use: YOLO is a relatively easy to use object detection algorithm. </a:t>
                      </a:r>
                    </a:p>
                  </a:txBody>
                  <a:tcPr marL="47343" marR="47343" marT="23671" marB="2367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38100" cap="flat" cmpd="sng" algn="ctr">
                      <a:noFill/>
                      <a:prstDash val="solid"/>
                      <a:round/>
                      <a:headEnd type="none" w="med" len="med"/>
                      <a:tailEnd type="none" w="med" len="med"/>
                    </a:lnTlToBr>
                    <a:lnBlToTr w="12700" cmpd="sng">
                      <a:noFill/>
                      <a:prstDash val="solid"/>
                    </a:lnBlToTr>
                    <a:solidFill>
                      <a:schemeClr val="bg1">
                        <a:lumMod val="95000"/>
                      </a:schemeClr>
                    </a:solidFill>
                  </a:tcPr>
                </a:tc>
                <a:tc>
                  <a:txBody>
                    <a:bodyPr/>
                    <a:lstStyle/>
                    <a:p>
                      <a:pPr algn="just"/>
                      <a:r>
                        <a:rPr lang="en-US" sz="900" dirty="0">
                          <a:solidFill>
                            <a:schemeClr val="tx1"/>
                          </a:solidFill>
                        </a:rPr>
                        <a:t>•Requires a lot of training data</a:t>
                      </a:r>
                    </a:p>
                    <a:p>
                      <a:pPr algn="just"/>
                      <a:r>
                        <a:rPr lang="en-US" sz="900" dirty="0">
                          <a:solidFill>
                            <a:schemeClr val="tx1"/>
                          </a:solidFill>
                        </a:rPr>
                        <a:t>•Can be sensitive to noise</a:t>
                      </a:r>
                    </a:p>
                    <a:p>
                      <a:pPr algn="just"/>
                      <a:r>
                        <a:rPr lang="en-US" sz="900" dirty="0">
                          <a:solidFill>
                            <a:schemeClr val="tx1"/>
                          </a:solidFill>
                        </a:rPr>
                        <a:t>•Not always generalizable</a:t>
                      </a:r>
                    </a:p>
                  </a:txBody>
                  <a:tcPr marL="47343" marR="47343" marT="23671" marB="23671" anchor="ctr">
                    <a:lnL w="28575" cap="flat" cmpd="sng" algn="ctr">
                      <a:solidFill>
                        <a:schemeClr val="bg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38100" cap="flat" cmpd="sng" algn="ctr">
                      <a:noFill/>
                      <a:prstDash val="solid"/>
                      <a:round/>
                      <a:headEnd type="none" w="med" len="med"/>
                      <a:tailEnd type="none" w="med" len="med"/>
                    </a:lnTlToBr>
                    <a:lnBlToTr w="12700" cmpd="sng">
                      <a:noFill/>
                      <a:prstDash val="solid"/>
                    </a:lnBlToTr>
                    <a:solidFill>
                      <a:schemeClr val="bg1">
                        <a:lumMod val="95000"/>
                      </a:schemeClr>
                    </a:solidFill>
                  </a:tcPr>
                </a:tc>
                <a:extLst>
                  <a:ext uri="{0D108BD9-81ED-4DB2-BD59-A6C34878D82A}">
                    <a16:rowId xmlns:a16="http://schemas.microsoft.com/office/drawing/2014/main" val="2583171143"/>
                  </a:ext>
                </a:extLst>
              </a:tr>
            </a:tbl>
          </a:graphicData>
        </a:graphic>
      </p:graphicFrame>
    </p:spTree>
    <p:extLst>
      <p:ext uri="{BB962C8B-B14F-4D97-AF65-F5344CB8AC3E}">
        <p14:creationId xmlns:p14="http://schemas.microsoft.com/office/powerpoint/2010/main" val="11127098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5">
            <a:extLst>
              <a:ext uri="{FF2B5EF4-FFF2-40B4-BE49-F238E27FC236}">
                <a16:creationId xmlns:a16="http://schemas.microsoft.com/office/drawing/2014/main" id="{418E26EB-5189-CE51-7EF5-9EDC52D59943}"/>
              </a:ext>
            </a:extLst>
          </p:cNvPr>
          <p:cNvGraphicFramePr>
            <a:graphicFrameLocks noGrp="1"/>
          </p:cNvGraphicFramePr>
          <p:nvPr>
            <p:extLst>
              <p:ext uri="{D42A27DB-BD31-4B8C-83A1-F6EECF244321}">
                <p14:modId xmlns:p14="http://schemas.microsoft.com/office/powerpoint/2010/main" val="3561881392"/>
              </p:ext>
            </p:extLst>
          </p:nvPr>
        </p:nvGraphicFramePr>
        <p:xfrm>
          <a:off x="508221" y="926458"/>
          <a:ext cx="8127558" cy="3844015"/>
        </p:xfrm>
        <a:graphic>
          <a:graphicData uri="http://schemas.openxmlformats.org/drawingml/2006/table">
            <a:tbl>
              <a:tblPr firstRow="1" bandRow="1">
                <a:tableStyleId>{125E5076-3810-47DD-B79F-674D7AD40C01}</a:tableStyleId>
              </a:tblPr>
              <a:tblGrid>
                <a:gridCol w="1354593">
                  <a:extLst>
                    <a:ext uri="{9D8B030D-6E8A-4147-A177-3AD203B41FA5}">
                      <a16:colId xmlns:a16="http://schemas.microsoft.com/office/drawing/2014/main" val="657216548"/>
                    </a:ext>
                  </a:extLst>
                </a:gridCol>
                <a:gridCol w="1354593">
                  <a:extLst>
                    <a:ext uri="{9D8B030D-6E8A-4147-A177-3AD203B41FA5}">
                      <a16:colId xmlns:a16="http://schemas.microsoft.com/office/drawing/2014/main" val="1829325736"/>
                    </a:ext>
                  </a:extLst>
                </a:gridCol>
                <a:gridCol w="1354593">
                  <a:extLst>
                    <a:ext uri="{9D8B030D-6E8A-4147-A177-3AD203B41FA5}">
                      <a16:colId xmlns:a16="http://schemas.microsoft.com/office/drawing/2014/main" val="1998276594"/>
                    </a:ext>
                  </a:extLst>
                </a:gridCol>
                <a:gridCol w="1354593">
                  <a:extLst>
                    <a:ext uri="{9D8B030D-6E8A-4147-A177-3AD203B41FA5}">
                      <a16:colId xmlns:a16="http://schemas.microsoft.com/office/drawing/2014/main" val="3036785900"/>
                    </a:ext>
                  </a:extLst>
                </a:gridCol>
                <a:gridCol w="1354593">
                  <a:extLst>
                    <a:ext uri="{9D8B030D-6E8A-4147-A177-3AD203B41FA5}">
                      <a16:colId xmlns:a16="http://schemas.microsoft.com/office/drawing/2014/main" val="1298874745"/>
                    </a:ext>
                  </a:extLst>
                </a:gridCol>
                <a:gridCol w="1354593">
                  <a:extLst>
                    <a:ext uri="{9D8B030D-6E8A-4147-A177-3AD203B41FA5}">
                      <a16:colId xmlns:a16="http://schemas.microsoft.com/office/drawing/2014/main" val="649480304"/>
                    </a:ext>
                  </a:extLst>
                </a:gridCol>
              </a:tblGrid>
              <a:tr h="1264904">
                <a:tc>
                  <a:txBody>
                    <a:bodyPr/>
                    <a:lstStyle/>
                    <a:p>
                      <a:pPr algn="ctr"/>
                      <a:r>
                        <a:rPr lang="en-US" sz="1000" b="1" kern="1200" dirty="0">
                          <a:solidFill>
                            <a:schemeClr val="lt1"/>
                          </a:solidFill>
                          <a:effectLst/>
                        </a:rPr>
                        <a:t>Title</a:t>
                      </a:r>
                      <a:endParaRPr lang="en-US" sz="1000" dirty="0"/>
                    </a:p>
                  </a:txBody>
                  <a:tcPr marL="47166" marR="47166" marT="23583" marB="23583" anchor="ctr">
                    <a:lnL w="28575"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38100" cap="flat" cmpd="sng" algn="ctr">
                      <a:noFill/>
                      <a:prstDash val="solid"/>
                      <a:round/>
                      <a:headEnd type="none" w="med" len="med"/>
                      <a:tailEnd type="none" w="med" len="med"/>
                    </a:lnTlToBr>
                    <a:lnBlToTr w="12700" cmpd="sng">
                      <a:noFill/>
                      <a:prstDash val="solid"/>
                    </a:lnBlToTr>
                  </a:tcPr>
                </a:tc>
                <a:tc>
                  <a:txBody>
                    <a:bodyPr/>
                    <a:lstStyle/>
                    <a:p>
                      <a:pPr marL="0" marR="0" algn="ctr">
                        <a:lnSpc>
                          <a:spcPct val="107000"/>
                        </a:lnSpc>
                        <a:spcBef>
                          <a:spcPts val="0"/>
                        </a:spcBef>
                        <a:spcAft>
                          <a:spcPts val="0"/>
                        </a:spcAft>
                      </a:pPr>
                      <a:r>
                        <a:rPr lang="en-US" sz="1000" kern="100" dirty="0">
                          <a:effectLst/>
                        </a:rPr>
                        <a:t>Author date</a:t>
                      </a:r>
                      <a:endParaRPr lang="en-US" sz="500" kern="100" dirty="0">
                        <a:effectLst/>
                        <a:latin typeface="Calibri" panose="020F0502020204030204" pitchFamily="34" charset="0"/>
                        <a:ea typeface="Calibri" panose="020F0502020204030204" pitchFamily="34" charset="0"/>
                        <a:cs typeface="Arial" panose="020B0604020202020204" pitchFamily="34" charset="0"/>
                      </a:endParaRPr>
                    </a:p>
                  </a:txBody>
                  <a:tcPr marL="35374" marR="3537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38100" cap="flat" cmpd="sng" algn="ctr">
                      <a:noFill/>
                      <a:prstDash val="solid"/>
                      <a:round/>
                      <a:headEnd type="none" w="med" len="med"/>
                      <a:tailEnd type="none" w="med" len="med"/>
                    </a:lnTlToBr>
                    <a:lnBlToTr w="12700" cmpd="sng">
                      <a:noFill/>
                      <a:prstDash val="solid"/>
                    </a:lnBlToTr>
                  </a:tcPr>
                </a:tc>
                <a:tc>
                  <a:txBody>
                    <a:bodyPr/>
                    <a:lstStyle/>
                    <a:p>
                      <a:pPr algn="ctr"/>
                      <a:r>
                        <a:rPr lang="en-US" sz="1000" dirty="0">
                          <a:solidFill>
                            <a:schemeClr val="bg1"/>
                          </a:solidFill>
                        </a:rPr>
                        <a:t>Methodology</a:t>
                      </a:r>
                      <a:endParaRPr lang="en-US" sz="1000" dirty="0"/>
                    </a:p>
                  </a:txBody>
                  <a:tcPr marL="47166" marR="47166" marT="23583" marB="235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38100" cap="flat" cmpd="sng" algn="ctr">
                      <a:noFill/>
                      <a:prstDash val="solid"/>
                      <a:round/>
                      <a:headEnd type="none" w="med" len="med"/>
                      <a:tailEnd type="none" w="med" len="med"/>
                    </a:lnTlToBr>
                    <a:lnBlToTr w="12700" cmpd="sng">
                      <a:noFill/>
                      <a:prstDash val="solid"/>
                    </a:lnBlToTr>
                  </a:tcPr>
                </a:tc>
                <a:tc>
                  <a:txBody>
                    <a:bodyPr/>
                    <a:lstStyle/>
                    <a:p>
                      <a:pPr marL="0" marR="0" algn="ctr">
                        <a:lnSpc>
                          <a:spcPct val="107000"/>
                        </a:lnSpc>
                        <a:spcBef>
                          <a:spcPts val="0"/>
                        </a:spcBef>
                        <a:spcAft>
                          <a:spcPts val="0"/>
                        </a:spcAft>
                      </a:pPr>
                      <a:r>
                        <a:rPr lang="en-US" sz="1000" kern="100" dirty="0">
                          <a:effectLst/>
                        </a:rPr>
                        <a:t>experimental result</a:t>
                      </a:r>
                      <a:endParaRPr lang="en-US" sz="500" kern="100" dirty="0">
                        <a:effectLst/>
                        <a:latin typeface="Calibri" panose="020F0502020204030204" pitchFamily="34" charset="0"/>
                        <a:ea typeface="Calibri" panose="020F0502020204030204" pitchFamily="34" charset="0"/>
                        <a:cs typeface="Arial" panose="020B0604020202020204" pitchFamily="34" charset="0"/>
                      </a:endParaRPr>
                    </a:p>
                  </a:txBody>
                  <a:tcPr marL="35374" marR="3537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38100" cap="flat" cmpd="sng" algn="ctr">
                      <a:noFill/>
                      <a:prstDash val="solid"/>
                      <a:round/>
                      <a:headEnd type="none" w="med" len="med"/>
                      <a:tailEnd type="none" w="med" len="med"/>
                    </a:lnTlToBr>
                    <a:lnBlToTr w="12700" cmpd="sng">
                      <a:noFill/>
                      <a:prstDash val="solid"/>
                    </a:lnBlToTr>
                  </a:tcPr>
                </a:tc>
                <a:tc>
                  <a:txBody>
                    <a:bodyPr/>
                    <a:lstStyle/>
                    <a:p>
                      <a:pPr algn="ctr"/>
                      <a:r>
                        <a:rPr lang="en-US" sz="1000" b="1" kern="1200" dirty="0">
                          <a:solidFill>
                            <a:schemeClr val="lt1"/>
                          </a:solidFill>
                          <a:effectLst/>
                        </a:rPr>
                        <a:t>Advantage </a:t>
                      </a:r>
                      <a:endParaRPr lang="en-US" sz="1000" dirty="0"/>
                    </a:p>
                  </a:txBody>
                  <a:tcPr marL="47166" marR="47166" marT="23583" marB="235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38100" cap="flat" cmpd="sng" algn="ctr">
                      <a:noFill/>
                      <a:prstDash val="solid"/>
                      <a:round/>
                      <a:headEnd type="none" w="med" len="med"/>
                      <a:tailEnd type="none" w="med" len="med"/>
                    </a:lnTlToBr>
                    <a:lnBlToTr w="12700" cmpd="sng">
                      <a:noFill/>
                      <a:prstDash val="solid"/>
                    </a:lnBlToTr>
                  </a:tcPr>
                </a:tc>
                <a:tc>
                  <a:txBody>
                    <a:bodyPr/>
                    <a:lstStyle/>
                    <a:p>
                      <a:pPr algn="ctr"/>
                      <a:r>
                        <a:rPr lang="en-US" sz="1000" b="1" kern="1200" dirty="0">
                          <a:solidFill>
                            <a:schemeClr val="lt1"/>
                          </a:solidFill>
                          <a:effectLst/>
                        </a:rPr>
                        <a:t>Disadvantage</a:t>
                      </a:r>
                      <a:endParaRPr lang="en-US" sz="1000" dirty="0"/>
                    </a:p>
                  </a:txBody>
                  <a:tcPr marL="47166" marR="47166" marT="23583" marB="23583" anchor="ctr">
                    <a:lnL w="12700" cap="flat" cmpd="sng" algn="ctr">
                      <a:solidFill>
                        <a:schemeClr val="bg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38100" cap="flat" cmpd="sng" algn="ctr">
                      <a:noFill/>
                      <a:prstDash val="solid"/>
                      <a:round/>
                      <a:headEnd type="none" w="med" len="med"/>
                      <a:tailEnd type="none" w="med" len="med"/>
                    </a:lnTlToBr>
                    <a:lnBlToTr w="12700" cmpd="sng">
                      <a:noFill/>
                      <a:prstDash val="solid"/>
                    </a:lnBlToTr>
                  </a:tcPr>
                </a:tc>
                <a:extLst>
                  <a:ext uri="{0D108BD9-81ED-4DB2-BD59-A6C34878D82A}">
                    <a16:rowId xmlns:a16="http://schemas.microsoft.com/office/drawing/2014/main" val="679553825"/>
                  </a:ext>
                </a:extLst>
              </a:tr>
              <a:tr h="2579111">
                <a:tc>
                  <a:txBody>
                    <a:bodyPr/>
                    <a:lstStyle/>
                    <a:p>
                      <a:pPr algn="ctr"/>
                      <a:r>
                        <a:rPr lang="en-US" sz="1000" kern="1200" dirty="0">
                          <a:solidFill>
                            <a:schemeClr val="dk1"/>
                          </a:solidFill>
                          <a:effectLst/>
                        </a:rPr>
                        <a:t>A Review of Current Developments in The Detection of Brain Cancer Using Machine Learning: A Systematic Analysis of Methodology, Comparisons, Results and Challenges</a:t>
                      </a:r>
                      <a:endParaRPr lang="en-US" sz="1000" dirty="0"/>
                    </a:p>
                  </a:txBody>
                  <a:tcPr marL="47166" marR="47166" marT="23583" marB="23583" anchor="ctr">
                    <a:lnL w="28575"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38100" cap="flat" cmpd="sng" algn="ctr">
                      <a:noFill/>
                      <a:prstDash val="solid"/>
                      <a:round/>
                      <a:headEnd type="none" w="med" len="med"/>
                      <a:tailEnd type="none" w="med" len="med"/>
                    </a:lnTlToBr>
                    <a:lnBlToTr w="12700" cmpd="sng">
                      <a:noFill/>
                      <a:prstDash val="solid"/>
                    </a:lnBlToTr>
                    <a:solidFill>
                      <a:schemeClr val="bg1">
                        <a:lumMod val="95000"/>
                      </a:schemeClr>
                    </a:solidFill>
                  </a:tcPr>
                </a:tc>
                <a:tc>
                  <a:txBody>
                    <a:bodyPr/>
                    <a:lstStyle/>
                    <a:p>
                      <a:pPr algn="ctr"/>
                      <a:r>
                        <a:rPr lang="en-US" sz="1000" kern="1200" dirty="0">
                          <a:solidFill>
                            <a:schemeClr val="dk1"/>
                          </a:solidFill>
                          <a:effectLst/>
                        </a:rPr>
                        <a:t>Oct 2023</a:t>
                      </a:r>
                      <a:endParaRPr lang="en-US" sz="1000" dirty="0"/>
                    </a:p>
                  </a:txBody>
                  <a:tcPr marL="47166" marR="47166" marT="23583" marB="2358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38100" cap="flat" cmpd="sng" algn="ctr">
                      <a:noFill/>
                      <a:prstDash val="solid"/>
                      <a:round/>
                      <a:headEnd type="none" w="med" len="med"/>
                      <a:tailEnd type="none" w="med" len="med"/>
                    </a:lnTlToBr>
                    <a:lnBlToTr w="12700" cmpd="sng">
                      <a:noFill/>
                      <a:prstDash val="solid"/>
                    </a:lnBlToTr>
                    <a:solidFill>
                      <a:schemeClr val="bg1">
                        <a:lumMod val="95000"/>
                      </a:schemeClr>
                    </a:solidFill>
                  </a:tcPr>
                </a:tc>
                <a:tc>
                  <a:txBody>
                    <a:bodyPr/>
                    <a:lstStyle/>
                    <a:p>
                      <a:pPr algn="ctr"/>
                      <a:r>
                        <a:rPr lang="en-US" sz="1000" kern="1200" dirty="0">
                          <a:solidFill>
                            <a:schemeClr val="dk1"/>
                          </a:solidFill>
                          <a:effectLst/>
                        </a:rPr>
                        <a:t>Deep learning, machine learning</a:t>
                      </a:r>
                      <a:endParaRPr lang="en-US" sz="1000" dirty="0"/>
                    </a:p>
                  </a:txBody>
                  <a:tcPr marL="47166" marR="47166" marT="23583" marB="2358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38100" cap="flat" cmpd="sng" algn="ctr">
                      <a:noFill/>
                      <a:prstDash val="solid"/>
                      <a:round/>
                      <a:headEnd type="none" w="med" len="med"/>
                      <a:tailEnd type="none" w="med" len="med"/>
                    </a:lnTlToBr>
                    <a:lnBlToTr w="12700" cmpd="sng">
                      <a:noFill/>
                      <a:prstDash val="solid"/>
                    </a:lnBlToTr>
                    <a:solidFill>
                      <a:schemeClr val="bg1">
                        <a:lumMod val="95000"/>
                      </a:schemeClr>
                    </a:solidFill>
                  </a:tcPr>
                </a:tc>
                <a:tc>
                  <a:txBody>
                    <a:bodyPr/>
                    <a:lstStyle/>
                    <a:p>
                      <a:pPr algn="ctr"/>
                      <a:r>
                        <a:rPr lang="en-US" sz="1000" kern="1200" dirty="0">
                          <a:solidFill>
                            <a:schemeClr val="dk1"/>
                          </a:solidFill>
                          <a:effectLst/>
                        </a:rPr>
                        <a:t>The results of the study showed that machine learning can be an effective tool for the detection of brain cancer. </a:t>
                      </a:r>
                      <a:endParaRPr lang="en-US" sz="1000" dirty="0"/>
                    </a:p>
                  </a:txBody>
                  <a:tcPr marL="47166" marR="47166" marT="23583" marB="2358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38100" cap="flat" cmpd="sng" algn="ctr">
                      <a:noFill/>
                      <a:prstDash val="solid"/>
                      <a:round/>
                      <a:headEnd type="none" w="med" len="med"/>
                      <a:tailEnd type="none" w="med" len="med"/>
                    </a:lnTlToBr>
                    <a:lnBlToTr w="12700" cmpd="sng">
                      <a:noFill/>
                      <a:prstDash val="solid"/>
                    </a:lnBlToTr>
                    <a:solidFill>
                      <a:schemeClr val="bg1">
                        <a:lumMod val="95000"/>
                      </a:schemeClr>
                    </a:solidFill>
                  </a:tcPr>
                </a:tc>
                <a:tc>
                  <a:txBody>
                    <a:bodyPr/>
                    <a:lstStyle/>
                    <a:p>
                      <a:pPr algn="ctr"/>
                      <a:r>
                        <a:rPr lang="en-US" sz="1000" kern="1200" dirty="0">
                          <a:solidFill>
                            <a:schemeClr val="dk1"/>
                          </a:solidFill>
                          <a:effectLst/>
                        </a:rPr>
                        <a:t>Machine learning models can be trained on large amounts of data, which can make them more accurate than traditional methods of brain cancer detection</a:t>
                      </a:r>
                      <a:endParaRPr lang="en-US" sz="1000" dirty="0"/>
                    </a:p>
                  </a:txBody>
                  <a:tcPr marL="47166" marR="47166" marT="23583" marB="2358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38100" cap="flat" cmpd="sng" algn="ctr">
                      <a:noFill/>
                      <a:prstDash val="solid"/>
                      <a:round/>
                      <a:headEnd type="none" w="med" len="med"/>
                      <a:tailEnd type="none" w="med" len="med"/>
                    </a:lnTlToBr>
                    <a:lnBlToTr w="12700" cmpd="sng">
                      <a:noFill/>
                      <a:prstDash val="solid"/>
                    </a:lnBlToTr>
                    <a:solidFill>
                      <a:schemeClr val="bg1">
                        <a:lumMod val="95000"/>
                      </a:schemeClr>
                    </a:solidFill>
                  </a:tcPr>
                </a:tc>
                <a:tc>
                  <a:txBody>
                    <a:bodyPr/>
                    <a:lstStyle/>
                    <a:p>
                      <a:pPr algn="ctr"/>
                      <a:r>
                        <a:rPr lang="en-US" sz="1000" kern="1200" dirty="0">
                          <a:solidFill>
                            <a:schemeClr val="dk1"/>
                          </a:solidFill>
                          <a:effectLst/>
                        </a:rPr>
                        <a:t>Machine learning models can be complex and difficult to interpret</a:t>
                      </a:r>
                      <a:endParaRPr lang="en-US" sz="1000" dirty="0"/>
                    </a:p>
                  </a:txBody>
                  <a:tcPr marL="47166" marR="47166" marT="23583" marB="23583" anchor="ctr">
                    <a:lnL w="28575" cap="flat" cmpd="sng" algn="ctr">
                      <a:solidFill>
                        <a:schemeClr val="bg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38100" cap="flat" cmpd="sng" algn="ctr">
                      <a:noFill/>
                      <a:prstDash val="solid"/>
                      <a:round/>
                      <a:headEnd type="none" w="med" len="med"/>
                      <a:tailEnd type="none" w="med" len="med"/>
                    </a:lnTlToBr>
                    <a:lnBlToTr w="12700" cmpd="sng">
                      <a:noFill/>
                      <a:prstDash val="solid"/>
                    </a:lnBlToTr>
                    <a:solidFill>
                      <a:schemeClr val="bg1">
                        <a:lumMod val="95000"/>
                      </a:schemeClr>
                    </a:solidFill>
                  </a:tcPr>
                </a:tc>
                <a:extLst>
                  <a:ext uri="{0D108BD9-81ED-4DB2-BD59-A6C34878D82A}">
                    <a16:rowId xmlns:a16="http://schemas.microsoft.com/office/drawing/2014/main" val="2583171143"/>
                  </a:ext>
                </a:extLst>
              </a:tr>
            </a:tbl>
          </a:graphicData>
        </a:graphic>
      </p:graphicFrame>
    </p:spTree>
    <p:extLst>
      <p:ext uri="{BB962C8B-B14F-4D97-AF65-F5344CB8AC3E}">
        <p14:creationId xmlns:p14="http://schemas.microsoft.com/office/powerpoint/2010/main" val="629025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5">
            <a:extLst>
              <a:ext uri="{FF2B5EF4-FFF2-40B4-BE49-F238E27FC236}">
                <a16:creationId xmlns:a16="http://schemas.microsoft.com/office/drawing/2014/main" id="{D2FE9126-0CFF-8967-057C-F69064BD2340}"/>
              </a:ext>
            </a:extLst>
          </p:cNvPr>
          <p:cNvGraphicFramePr>
            <a:graphicFrameLocks noGrp="1"/>
          </p:cNvGraphicFramePr>
          <p:nvPr>
            <p:extLst>
              <p:ext uri="{D42A27DB-BD31-4B8C-83A1-F6EECF244321}">
                <p14:modId xmlns:p14="http://schemas.microsoft.com/office/powerpoint/2010/main" val="2921179320"/>
              </p:ext>
            </p:extLst>
          </p:nvPr>
        </p:nvGraphicFramePr>
        <p:xfrm>
          <a:off x="345438" y="280129"/>
          <a:ext cx="8453124" cy="4583241"/>
        </p:xfrm>
        <a:graphic>
          <a:graphicData uri="http://schemas.openxmlformats.org/drawingml/2006/table">
            <a:tbl>
              <a:tblPr firstRow="1" bandRow="1">
                <a:tableStyleId>{125E5076-3810-47DD-B79F-674D7AD40C01}</a:tableStyleId>
              </a:tblPr>
              <a:tblGrid>
                <a:gridCol w="1408854">
                  <a:extLst>
                    <a:ext uri="{9D8B030D-6E8A-4147-A177-3AD203B41FA5}">
                      <a16:colId xmlns:a16="http://schemas.microsoft.com/office/drawing/2014/main" val="657216548"/>
                    </a:ext>
                  </a:extLst>
                </a:gridCol>
                <a:gridCol w="1408854">
                  <a:extLst>
                    <a:ext uri="{9D8B030D-6E8A-4147-A177-3AD203B41FA5}">
                      <a16:colId xmlns:a16="http://schemas.microsoft.com/office/drawing/2014/main" val="1829325736"/>
                    </a:ext>
                  </a:extLst>
                </a:gridCol>
                <a:gridCol w="1408854">
                  <a:extLst>
                    <a:ext uri="{9D8B030D-6E8A-4147-A177-3AD203B41FA5}">
                      <a16:colId xmlns:a16="http://schemas.microsoft.com/office/drawing/2014/main" val="1998276594"/>
                    </a:ext>
                  </a:extLst>
                </a:gridCol>
                <a:gridCol w="1408854">
                  <a:extLst>
                    <a:ext uri="{9D8B030D-6E8A-4147-A177-3AD203B41FA5}">
                      <a16:colId xmlns:a16="http://schemas.microsoft.com/office/drawing/2014/main" val="3036785900"/>
                    </a:ext>
                  </a:extLst>
                </a:gridCol>
                <a:gridCol w="1408854">
                  <a:extLst>
                    <a:ext uri="{9D8B030D-6E8A-4147-A177-3AD203B41FA5}">
                      <a16:colId xmlns:a16="http://schemas.microsoft.com/office/drawing/2014/main" val="1298874745"/>
                    </a:ext>
                  </a:extLst>
                </a:gridCol>
                <a:gridCol w="1408854">
                  <a:extLst>
                    <a:ext uri="{9D8B030D-6E8A-4147-A177-3AD203B41FA5}">
                      <a16:colId xmlns:a16="http://schemas.microsoft.com/office/drawing/2014/main" val="649480304"/>
                    </a:ext>
                  </a:extLst>
                </a:gridCol>
              </a:tblGrid>
              <a:tr h="716162">
                <a:tc>
                  <a:txBody>
                    <a:bodyPr/>
                    <a:lstStyle/>
                    <a:p>
                      <a:pPr algn="ctr"/>
                      <a:r>
                        <a:rPr lang="en-US" sz="1200" b="1" kern="1200" dirty="0">
                          <a:solidFill>
                            <a:schemeClr val="lt1"/>
                          </a:solidFill>
                          <a:effectLst/>
                        </a:rPr>
                        <a:t>Title</a:t>
                      </a:r>
                      <a:endParaRPr lang="en-US" sz="1200" dirty="0"/>
                    </a:p>
                  </a:txBody>
                  <a:tcPr marL="60445" marR="60445" marT="30222" marB="30222" anchor="ctr">
                    <a:lnL w="28575"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38100" cap="flat" cmpd="sng" algn="ctr">
                      <a:noFill/>
                      <a:prstDash val="solid"/>
                      <a:round/>
                      <a:headEnd type="none" w="med" len="med"/>
                      <a:tailEnd type="none" w="med" len="med"/>
                    </a:lnTlToBr>
                    <a:lnBlToTr w="12700" cmpd="sng">
                      <a:noFill/>
                      <a:prstDash val="solid"/>
                    </a:lnBlToTr>
                  </a:tcPr>
                </a:tc>
                <a:tc>
                  <a:txBody>
                    <a:bodyPr/>
                    <a:lstStyle/>
                    <a:p>
                      <a:pPr marL="0" marR="0" algn="ctr">
                        <a:lnSpc>
                          <a:spcPct val="107000"/>
                        </a:lnSpc>
                        <a:spcBef>
                          <a:spcPts val="0"/>
                        </a:spcBef>
                        <a:spcAft>
                          <a:spcPts val="0"/>
                        </a:spcAft>
                      </a:pPr>
                      <a:r>
                        <a:rPr lang="en-US" sz="1300" kern="100" dirty="0">
                          <a:effectLst/>
                        </a:rPr>
                        <a:t>Author date</a:t>
                      </a:r>
                      <a:endParaRPr lang="en-US" sz="700" kern="100" dirty="0">
                        <a:effectLst/>
                        <a:latin typeface="Calibri" panose="020F0502020204030204" pitchFamily="34" charset="0"/>
                        <a:ea typeface="Calibri" panose="020F0502020204030204" pitchFamily="34" charset="0"/>
                        <a:cs typeface="Arial" panose="020B0604020202020204" pitchFamily="34" charset="0"/>
                      </a:endParaRPr>
                    </a:p>
                  </a:txBody>
                  <a:tcPr marL="45334" marR="4533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38100" cap="flat" cmpd="sng" algn="ctr">
                      <a:noFill/>
                      <a:prstDash val="solid"/>
                      <a:round/>
                      <a:headEnd type="none" w="med" len="med"/>
                      <a:tailEnd type="none" w="med" len="med"/>
                    </a:lnTlToBr>
                    <a:lnBlToTr w="12700" cmpd="sng">
                      <a:noFill/>
                      <a:prstDash val="solid"/>
                    </a:lnBlToTr>
                  </a:tcPr>
                </a:tc>
                <a:tc>
                  <a:txBody>
                    <a:bodyPr/>
                    <a:lstStyle/>
                    <a:p>
                      <a:pPr algn="ctr"/>
                      <a:r>
                        <a:rPr lang="en-US" sz="1200" dirty="0">
                          <a:solidFill>
                            <a:schemeClr val="bg1"/>
                          </a:solidFill>
                        </a:rPr>
                        <a:t>Methodology</a:t>
                      </a:r>
                      <a:endParaRPr lang="en-US" sz="1200" dirty="0"/>
                    </a:p>
                  </a:txBody>
                  <a:tcPr marL="60445" marR="60445" marT="30222" marB="3022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38100" cap="flat" cmpd="sng" algn="ctr">
                      <a:noFill/>
                      <a:prstDash val="solid"/>
                      <a:round/>
                      <a:headEnd type="none" w="med" len="med"/>
                      <a:tailEnd type="none" w="med" len="med"/>
                    </a:lnTlToBr>
                    <a:lnBlToTr w="12700" cmpd="sng">
                      <a:noFill/>
                      <a:prstDash val="solid"/>
                    </a:lnBlToTr>
                  </a:tcPr>
                </a:tc>
                <a:tc>
                  <a:txBody>
                    <a:bodyPr/>
                    <a:lstStyle/>
                    <a:p>
                      <a:pPr marL="0" marR="0" algn="ctr">
                        <a:lnSpc>
                          <a:spcPct val="107000"/>
                        </a:lnSpc>
                        <a:spcBef>
                          <a:spcPts val="0"/>
                        </a:spcBef>
                        <a:spcAft>
                          <a:spcPts val="0"/>
                        </a:spcAft>
                      </a:pPr>
                      <a:r>
                        <a:rPr lang="en-US" sz="1300" kern="100" dirty="0">
                          <a:effectLst/>
                        </a:rPr>
                        <a:t>experimental result</a:t>
                      </a:r>
                      <a:endParaRPr lang="en-US" sz="700" kern="100" dirty="0">
                        <a:effectLst/>
                        <a:latin typeface="Calibri" panose="020F0502020204030204" pitchFamily="34" charset="0"/>
                        <a:ea typeface="Calibri" panose="020F0502020204030204" pitchFamily="34" charset="0"/>
                        <a:cs typeface="Arial" panose="020B0604020202020204" pitchFamily="34" charset="0"/>
                      </a:endParaRPr>
                    </a:p>
                  </a:txBody>
                  <a:tcPr marL="45334" marR="4533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38100" cap="flat" cmpd="sng" algn="ctr">
                      <a:noFill/>
                      <a:prstDash val="solid"/>
                      <a:round/>
                      <a:headEnd type="none" w="med" len="med"/>
                      <a:tailEnd type="none" w="med" len="med"/>
                    </a:lnTlToBr>
                    <a:lnBlToTr w="12700" cmpd="sng">
                      <a:noFill/>
                      <a:prstDash val="solid"/>
                    </a:lnBlToTr>
                  </a:tcPr>
                </a:tc>
                <a:tc>
                  <a:txBody>
                    <a:bodyPr/>
                    <a:lstStyle/>
                    <a:p>
                      <a:pPr algn="ctr"/>
                      <a:r>
                        <a:rPr lang="en-US" sz="1200" b="1" kern="1200" dirty="0">
                          <a:solidFill>
                            <a:schemeClr val="lt1"/>
                          </a:solidFill>
                          <a:effectLst/>
                        </a:rPr>
                        <a:t>Advantage </a:t>
                      </a:r>
                      <a:endParaRPr lang="en-US" sz="1200" dirty="0"/>
                    </a:p>
                  </a:txBody>
                  <a:tcPr marL="60445" marR="60445" marT="30222" marB="3022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38100" cap="flat" cmpd="sng" algn="ctr">
                      <a:noFill/>
                      <a:prstDash val="solid"/>
                      <a:round/>
                      <a:headEnd type="none" w="med" len="med"/>
                      <a:tailEnd type="none" w="med" len="med"/>
                    </a:lnTlToBr>
                    <a:lnBlToTr w="12700" cmpd="sng">
                      <a:noFill/>
                      <a:prstDash val="solid"/>
                    </a:lnBlToTr>
                  </a:tcPr>
                </a:tc>
                <a:tc>
                  <a:txBody>
                    <a:bodyPr/>
                    <a:lstStyle/>
                    <a:p>
                      <a:pPr algn="ctr"/>
                      <a:r>
                        <a:rPr lang="en-US" sz="1200" b="1" kern="1200" dirty="0">
                          <a:solidFill>
                            <a:schemeClr val="lt1"/>
                          </a:solidFill>
                          <a:effectLst/>
                        </a:rPr>
                        <a:t>Disadvantage</a:t>
                      </a:r>
                      <a:endParaRPr lang="en-US" sz="1200" dirty="0"/>
                    </a:p>
                  </a:txBody>
                  <a:tcPr marL="60445" marR="60445" marT="30222" marB="30222" anchor="ctr">
                    <a:lnL w="12700" cap="flat" cmpd="sng" algn="ctr">
                      <a:solidFill>
                        <a:schemeClr val="bg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38100" cap="flat" cmpd="sng" algn="ctr">
                      <a:noFill/>
                      <a:prstDash val="solid"/>
                      <a:round/>
                      <a:headEnd type="none" w="med" len="med"/>
                      <a:tailEnd type="none" w="med" len="med"/>
                    </a:lnTlToBr>
                    <a:lnBlToTr w="12700" cmpd="sng">
                      <a:noFill/>
                      <a:prstDash val="solid"/>
                    </a:lnBlToTr>
                  </a:tcPr>
                </a:tc>
                <a:extLst>
                  <a:ext uri="{0D108BD9-81ED-4DB2-BD59-A6C34878D82A}">
                    <a16:rowId xmlns:a16="http://schemas.microsoft.com/office/drawing/2014/main" val="679553825"/>
                  </a:ext>
                </a:extLst>
              </a:tr>
              <a:tr h="3752835">
                <a:tc>
                  <a:txBody>
                    <a:bodyPr/>
                    <a:lstStyle/>
                    <a:p>
                      <a:pPr algn="ctr"/>
                      <a:r>
                        <a:rPr lang="en-US" sz="1300" kern="1200" dirty="0">
                          <a:solidFill>
                            <a:schemeClr val="dk1"/>
                          </a:solidFill>
                          <a:effectLst/>
                        </a:rPr>
                        <a:t>Explainable Convolutional Neural Networks for Brain Cancer Detection and Localization</a:t>
                      </a:r>
                      <a:endParaRPr lang="en-US" sz="1300" dirty="0"/>
                    </a:p>
                  </a:txBody>
                  <a:tcPr marL="60445" marR="60445" marT="30222" marB="30222" anchor="ctr">
                    <a:lnL w="28575"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38100" cap="flat" cmpd="sng" algn="ctr">
                      <a:noFill/>
                      <a:prstDash val="solid"/>
                      <a:round/>
                      <a:headEnd type="none" w="med" len="med"/>
                      <a:tailEnd type="none" w="med" len="med"/>
                    </a:lnTlToBr>
                    <a:lnBlToTr w="12700" cmpd="sng">
                      <a:noFill/>
                      <a:prstDash val="solid"/>
                    </a:lnBlToTr>
                    <a:solidFill>
                      <a:schemeClr val="bg1">
                        <a:lumMod val="95000"/>
                      </a:schemeClr>
                    </a:solidFill>
                  </a:tcPr>
                </a:tc>
                <a:tc>
                  <a:txBody>
                    <a:bodyPr/>
                    <a:lstStyle/>
                    <a:p>
                      <a:pPr algn="ctr"/>
                      <a:r>
                        <a:rPr lang="en-US" sz="1300" kern="1200" dirty="0">
                          <a:solidFill>
                            <a:schemeClr val="dk1"/>
                          </a:solidFill>
                          <a:effectLst/>
                        </a:rPr>
                        <a:t>September 2023</a:t>
                      </a:r>
                      <a:endParaRPr lang="en-US" sz="1300" dirty="0"/>
                    </a:p>
                  </a:txBody>
                  <a:tcPr marL="60445" marR="60445" marT="30222" marB="30222"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38100" cap="flat" cmpd="sng" algn="ctr">
                      <a:noFill/>
                      <a:prstDash val="solid"/>
                      <a:round/>
                      <a:headEnd type="none" w="med" len="med"/>
                      <a:tailEnd type="none" w="med" len="med"/>
                    </a:lnTlToBr>
                    <a:lnBlToTr w="12700" cmpd="sng">
                      <a:noFill/>
                      <a:prstDash val="solid"/>
                    </a:lnBlToTr>
                    <a:solidFill>
                      <a:schemeClr val="bg1">
                        <a:lumMod val="95000"/>
                      </a:schemeClr>
                    </a:solidFill>
                  </a:tcPr>
                </a:tc>
                <a:tc>
                  <a:txBody>
                    <a:bodyPr/>
                    <a:lstStyle/>
                    <a:p>
                      <a:pPr algn="ctr"/>
                      <a:r>
                        <a:rPr lang="en-US" sz="1300" kern="1200" dirty="0">
                          <a:solidFill>
                            <a:schemeClr val="dk1"/>
                          </a:solidFill>
                          <a:effectLst/>
                        </a:rPr>
                        <a:t>xCNNs</a:t>
                      </a:r>
                      <a:endParaRPr lang="en-US" sz="1300" dirty="0"/>
                    </a:p>
                  </a:txBody>
                  <a:tcPr marL="60445" marR="60445" marT="30222" marB="30222"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38100" cap="flat" cmpd="sng" algn="ctr">
                      <a:noFill/>
                      <a:prstDash val="solid"/>
                      <a:round/>
                      <a:headEnd type="none" w="med" len="med"/>
                      <a:tailEnd type="none" w="med" len="med"/>
                    </a:lnTlToBr>
                    <a:lnBlToTr w="12700" cmpd="sng">
                      <a:noFill/>
                      <a:prstDash val="solid"/>
                    </a:lnBlToTr>
                    <a:solidFill>
                      <a:schemeClr val="bg1">
                        <a:lumMod val="95000"/>
                      </a:schemeClr>
                    </a:solidFill>
                  </a:tcPr>
                </a:tc>
                <a:tc>
                  <a:txBody>
                    <a:bodyPr/>
                    <a:lstStyle/>
                    <a:p>
                      <a:pPr lvl="0" algn="ctr" rtl="0">
                        <a:lnSpc>
                          <a:spcPct val="110000"/>
                        </a:lnSpc>
                      </a:pPr>
                      <a:r>
                        <a:rPr lang="en-US" sz="1200" kern="1200" dirty="0">
                          <a:solidFill>
                            <a:schemeClr val="dk1"/>
                          </a:solidFill>
                          <a:effectLst/>
                        </a:rPr>
                        <a:t>The results we obtained are encouraging. We reach an accuracy ranging from 97.83% to 99.67% in brain cancer detection by exploiting four different models: VGG16, ResNet50, Alex_Net, and MobileNet, thus showing the effectiveness of the proposed method.</a:t>
                      </a:r>
                      <a:endParaRPr lang="en-US" sz="1200" kern="1200" dirty="0">
                        <a:solidFill>
                          <a:schemeClr val="dk1"/>
                        </a:solidFill>
                        <a:effectLst/>
                        <a:latin typeface="+mn-lt"/>
                        <a:ea typeface="+mn-ea"/>
                        <a:cs typeface="+mn-cs"/>
                      </a:endParaRPr>
                    </a:p>
                  </a:txBody>
                  <a:tcPr marL="60445" marR="60445" marT="30222" marB="30222"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38100" cap="flat" cmpd="sng" algn="ctr">
                      <a:noFill/>
                      <a:prstDash val="solid"/>
                      <a:round/>
                      <a:headEnd type="none" w="med" len="med"/>
                      <a:tailEnd type="none" w="med" len="med"/>
                    </a:lnTlToBr>
                    <a:lnBlToTr w="12700" cmpd="sng">
                      <a:noFill/>
                      <a:prstDash val="solid"/>
                    </a:lnBlToTr>
                    <a:solidFill>
                      <a:schemeClr val="bg1">
                        <a:lumMod val="95000"/>
                      </a:schemeClr>
                    </a:solidFill>
                  </a:tcPr>
                </a:tc>
                <a:tc>
                  <a:txBody>
                    <a:bodyPr/>
                    <a:lstStyle/>
                    <a:p>
                      <a:pPr algn="ctr">
                        <a:lnSpc>
                          <a:spcPct val="110000"/>
                        </a:lnSpc>
                      </a:pPr>
                      <a:r>
                        <a:rPr lang="en-US" sz="1200" kern="1200" dirty="0">
                          <a:solidFill>
                            <a:schemeClr val="dk1"/>
                          </a:solidFill>
                          <a:effectLst/>
                        </a:rPr>
                        <a:t>Increased trust and acceptance: xCNNs can increase trust and acceptance of AI models in medical applications by providing explanations for their decisions. This is important because doctors need to be able to understand how the model is making its predictions before they can trust it to make diagnoses.</a:t>
                      </a:r>
                      <a:endParaRPr lang="en-US" sz="1200" kern="1200" dirty="0">
                        <a:solidFill>
                          <a:schemeClr val="dk1"/>
                        </a:solidFill>
                        <a:effectLst/>
                        <a:latin typeface="+mn-lt"/>
                        <a:ea typeface="+mn-ea"/>
                        <a:cs typeface="+mn-cs"/>
                      </a:endParaRPr>
                    </a:p>
                  </a:txBody>
                  <a:tcPr marL="60445" marR="60445" marT="30222" marB="30222"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38100" cap="flat" cmpd="sng" algn="ctr">
                      <a:noFill/>
                      <a:prstDash val="solid"/>
                      <a:round/>
                      <a:headEnd type="none" w="med" len="med"/>
                      <a:tailEnd type="none" w="med" len="med"/>
                    </a:lnTlToBr>
                    <a:lnBlToTr w="12700" cmpd="sng">
                      <a:noFill/>
                      <a:prstDash val="solid"/>
                    </a:lnBlToTr>
                    <a:solidFill>
                      <a:schemeClr val="bg1">
                        <a:lumMod val="95000"/>
                      </a:schemeClr>
                    </a:solidFill>
                  </a:tcPr>
                </a:tc>
                <a:tc>
                  <a:txBody>
                    <a:bodyPr/>
                    <a:lstStyle/>
                    <a:p>
                      <a:pPr algn="ctr">
                        <a:lnSpc>
                          <a:spcPct val="110000"/>
                        </a:lnSpc>
                      </a:pPr>
                      <a:r>
                        <a:rPr lang="en-US" sz="1200" kern="1200" dirty="0">
                          <a:solidFill>
                            <a:schemeClr val="dk1"/>
                          </a:solidFill>
                          <a:effectLst/>
                        </a:rPr>
                        <a:t>Increased computational complexity: xCNNs are often more computationally complex than standard CNNs, which can make them more difficult to train and deploy.</a:t>
                      </a:r>
                    </a:p>
                    <a:p>
                      <a:pPr algn="ctr">
                        <a:lnSpc>
                          <a:spcPct val="110000"/>
                        </a:lnSpc>
                      </a:pPr>
                      <a:r>
                        <a:rPr lang="en-US" sz="1200" kern="1200" dirty="0">
                          <a:solidFill>
                            <a:schemeClr val="dk1"/>
                          </a:solidFill>
                          <a:effectLst/>
                        </a:rPr>
                        <a:t> </a:t>
                      </a:r>
                    </a:p>
                    <a:p>
                      <a:pPr algn="ctr">
                        <a:lnSpc>
                          <a:spcPct val="110000"/>
                        </a:lnSpc>
                      </a:pPr>
                      <a:r>
                        <a:rPr lang="en-US" sz="1200" kern="1200" dirty="0">
                          <a:solidFill>
                            <a:schemeClr val="dk1"/>
                          </a:solidFill>
                          <a:effectLst/>
                        </a:rPr>
                        <a:t>Potential for overfitting: xCNNs can be more prone to overfitting than standard CNNs, which can lead to poor performance on unseen data.</a:t>
                      </a:r>
                      <a:endParaRPr lang="en-US" sz="1200" kern="1200" dirty="0">
                        <a:solidFill>
                          <a:schemeClr val="dk1"/>
                        </a:solidFill>
                        <a:effectLst/>
                        <a:latin typeface="+mn-lt"/>
                        <a:ea typeface="+mn-ea"/>
                        <a:cs typeface="+mn-cs"/>
                      </a:endParaRPr>
                    </a:p>
                  </a:txBody>
                  <a:tcPr marL="60445" marR="60445" marT="30222" marB="30222" anchor="ctr">
                    <a:lnL w="28575" cap="flat" cmpd="sng" algn="ctr">
                      <a:solidFill>
                        <a:schemeClr val="bg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38100" cap="flat" cmpd="sng" algn="ctr">
                      <a:noFill/>
                      <a:prstDash val="solid"/>
                      <a:round/>
                      <a:headEnd type="none" w="med" len="med"/>
                      <a:tailEnd type="none" w="med" len="med"/>
                    </a:lnTlToBr>
                    <a:lnBlToTr w="12700" cmpd="sng">
                      <a:noFill/>
                      <a:prstDash val="solid"/>
                    </a:lnBlToTr>
                    <a:solidFill>
                      <a:schemeClr val="bg1">
                        <a:lumMod val="95000"/>
                      </a:schemeClr>
                    </a:solidFill>
                  </a:tcPr>
                </a:tc>
                <a:extLst>
                  <a:ext uri="{0D108BD9-81ED-4DB2-BD59-A6C34878D82A}">
                    <a16:rowId xmlns:a16="http://schemas.microsoft.com/office/drawing/2014/main" val="2583171143"/>
                  </a:ext>
                </a:extLst>
              </a:tr>
            </a:tbl>
          </a:graphicData>
        </a:graphic>
      </p:graphicFrame>
    </p:spTree>
    <p:extLst>
      <p:ext uri="{BB962C8B-B14F-4D97-AF65-F5344CB8AC3E}">
        <p14:creationId xmlns:p14="http://schemas.microsoft.com/office/powerpoint/2010/main" val="3389357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24;p44">
            <a:extLst>
              <a:ext uri="{FF2B5EF4-FFF2-40B4-BE49-F238E27FC236}">
                <a16:creationId xmlns:a16="http://schemas.microsoft.com/office/drawing/2014/main" id="{4AA20843-B9D2-C7F8-160C-41AA46159371}"/>
              </a:ext>
            </a:extLst>
          </p:cNvPr>
          <p:cNvSpPr txBox="1"/>
          <p:nvPr/>
        </p:nvSpPr>
        <p:spPr>
          <a:xfrm>
            <a:off x="579308" y="1029227"/>
            <a:ext cx="3988555" cy="3126214"/>
          </a:xfrm>
          <a:prstGeom prst="rect">
            <a:avLst/>
          </a:prstGeom>
          <a:noFill/>
          <a:ln>
            <a:noFill/>
          </a:ln>
        </p:spPr>
        <p:txBody>
          <a:bodyPr spcFirstLastPara="1" wrap="square" lIns="91425" tIns="91425" rIns="91425" bIns="91425" anchor="t" anchorCtr="0">
            <a:noAutofit/>
          </a:bodyPr>
          <a:lstStyle/>
          <a:p>
            <a:pPr marL="0" marR="0" algn="just">
              <a:lnSpc>
                <a:spcPct val="150000"/>
              </a:lnSpc>
              <a:spcBef>
                <a:spcPts val="0"/>
              </a:spcBef>
              <a:spcAft>
                <a:spcPts val="800"/>
              </a:spcAft>
            </a:pPr>
            <a:r>
              <a:rPr lang="en-US" b="1" kern="100" dirty="0">
                <a:solidFill>
                  <a:srgbClr val="000000"/>
                </a:solidFill>
                <a:effectLst/>
                <a:latin typeface="Hanken Grotesk" panose="020B0604020202020204" charset="0"/>
                <a:ea typeface="Calibri" panose="020F0502020204030204" pitchFamily="34" charset="0"/>
                <a:cs typeface="Arial" panose="020B0604020202020204" pitchFamily="34" charset="0"/>
              </a:rPr>
              <a:t>Introduction to brain</a:t>
            </a:r>
          </a:p>
          <a:p>
            <a:pPr marL="0" marR="0" algn="just">
              <a:lnSpc>
                <a:spcPct val="150000"/>
              </a:lnSpc>
              <a:spcBef>
                <a:spcPts val="0"/>
              </a:spcBef>
              <a:spcAft>
                <a:spcPts val="800"/>
              </a:spcAft>
            </a:pPr>
            <a:endParaRPr lang="en-US" sz="1000" b="1" kern="100" dirty="0">
              <a:solidFill>
                <a:srgbClr val="000000"/>
              </a:solidFill>
              <a:effectLst/>
              <a:latin typeface="Hanken Grotesk" panose="020B0604020202020204" charset="0"/>
              <a:ea typeface="Calibri" panose="020F0502020204030204" pitchFamily="34" charset="0"/>
              <a:cs typeface="Arial" panose="020B0604020202020204" pitchFamily="34" charset="0"/>
            </a:endParaRPr>
          </a:p>
          <a:p>
            <a:pPr marL="0" marR="0" algn="just">
              <a:lnSpc>
                <a:spcPct val="150000"/>
              </a:lnSpc>
              <a:spcBef>
                <a:spcPts val="0"/>
              </a:spcBef>
              <a:spcAft>
                <a:spcPts val="800"/>
              </a:spcAft>
            </a:pPr>
            <a:r>
              <a:rPr lang="en-US" kern="100" dirty="0">
                <a:solidFill>
                  <a:srgbClr val="000000"/>
                </a:solidFill>
                <a:effectLst/>
                <a:latin typeface="Hanken Grotesk" panose="020B0604020202020204" charset="0"/>
                <a:ea typeface="Calibri" panose="020F0502020204030204" pitchFamily="34" charset="0"/>
                <a:cs typeface="Arial" panose="020B0604020202020204" pitchFamily="34" charset="0"/>
              </a:rPr>
              <a:t>The brain is a complex organ that controls thought, memory, emotion, touch, motor skills, vision, breathing, temperature, hunger, and every process that regulates our body. Together, the brain and spinal cord that extends from it make up the central nervous system, or CNS.</a:t>
            </a:r>
          </a:p>
        </p:txBody>
      </p:sp>
      <p:sp>
        <p:nvSpPr>
          <p:cNvPr id="3" name="Google Shape;422;p44">
            <a:extLst>
              <a:ext uri="{FF2B5EF4-FFF2-40B4-BE49-F238E27FC236}">
                <a16:creationId xmlns:a16="http://schemas.microsoft.com/office/drawing/2014/main" id="{55206773-9F73-9251-CBA6-986F465795DC}"/>
              </a:ext>
            </a:extLst>
          </p:cNvPr>
          <p:cNvSpPr txBox="1">
            <a:spLocks/>
          </p:cNvSpPr>
          <p:nvPr/>
        </p:nvSpPr>
        <p:spPr>
          <a:xfrm>
            <a:off x="243186" y="233007"/>
            <a:ext cx="8649354"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kumimoji="0" lang="en-US" sz="2800" b="0" i="0" u="none" strike="noStrike" kern="0" cap="none" spc="0" normalizeH="0" baseline="0" noProof="0" dirty="0">
                <a:ln>
                  <a:noFill/>
                </a:ln>
                <a:solidFill>
                  <a:srgbClr val="C00000"/>
                </a:solidFill>
                <a:effectLst/>
                <a:uLnTx/>
                <a:uFillTx/>
                <a:latin typeface="Figtree Black"/>
                <a:sym typeface="Figtree Black"/>
              </a:rPr>
              <a:t>1.1) Introduction</a:t>
            </a:r>
            <a:endParaRPr lang="en-US" dirty="0">
              <a:solidFill>
                <a:srgbClr val="C00000"/>
              </a:solidFill>
            </a:endParaRPr>
          </a:p>
        </p:txBody>
      </p:sp>
      <p:pic>
        <p:nvPicPr>
          <p:cNvPr id="4" name="Picture 3">
            <a:extLst>
              <a:ext uri="{FF2B5EF4-FFF2-40B4-BE49-F238E27FC236}">
                <a16:creationId xmlns:a16="http://schemas.microsoft.com/office/drawing/2014/main" id="{CEE37F4E-C153-5314-7D03-1AA640EBA81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62000" y1="89333" x2="62000" y2="89333"/>
                        <a14:backgroundMark x1="64500" y1="26857" x2="70214" y2="28000"/>
                        <a14:backgroundMark x1="64857" y1="25714" x2="64857" y2="25714"/>
                        <a14:backgroundMark x1="66143" y1="24952" x2="63429" y2="24952"/>
                        <a14:backgroundMark x1="63429" y1="24857" x2="63000" y2="27143"/>
                        <a14:backgroundMark x1="65786" y1="26286" x2="65571" y2="30857"/>
                        <a14:backgroundMark x1="64500" y1="30286" x2="65286" y2="29714"/>
                        <a14:backgroundMark x1="65357" y1="29905" x2="65357" y2="29905"/>
                        <a14:backgroundMark x1="65429" y1="30667" x2="65429" y2="30667"/>
                        <a14:backgroundMark x1="65571" y1="29905" x2="65429" y2="30286"/>
                        <a14:backgroundMark x1="65429" y1="31048" x2="65429" y2="31048"/>
                        <a14:backgroundMark x1="27857" y1="74286" x2="27857" y2="74286"/>
                        <a14:backgroundMark x1="28214" y1="74381" x2="28214" y2="74381"/>
                        <a14:backgroundMark x1="28571" y1="74762" x2="27857" y2="74381"/>
                        <a14:backgroundMark x1="28643" y1="73905" x2="28643" y2="73905"/>
                      </a14:backgroundRemoval>
                    </a14:imgEffect>
                  </a14:imgLayer>
                </a14:imgProps>
              </a:ext>
            </a:extLst>
          </a:blip>
          <a:srcRect/>
          <a:stretch/>
        </p:blipFill>
        <p:spPr>
          <a:xfrm>
            <a:off x="4842183" y="1151147"/>
            <a:ext cx="3843163" cy="2882374"/>
          </a:xfrm>
          <a:prstGeom prst="rect">
            <a:avLst/>
          </a:prstGeom>
        </p:spPr>
      </p:pic>
      <p:pic>
        <p:nvPicPr>
          <p:cNvPr id="6" name="Picture 5" descr="A diagram of the human body&#10;&#10;Description automatically generated">
            <a:extLst>
              <a:ext uri="{FF2B5EF4-FFF2-40B4-BE49-F238E27FC236}">
                <a16:creationId xmlns:a16="http://schemas.microsoft.com/office/drawing/2014/main" id="{FF9E947B-0017-BE62-0954-E976D66134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4234" y="5973579"/>
            <a:ext cx="3946733" cy="2826484"/>
          </a:xfrm>
          <a:prstGeom prst="rect">
            <a:avLst/>
          </a:prstGeom>
        </p:spPr>
      </p:pic>
      <p:sp>
        <p:nvSpPr>
          <p:cNvPr id="7" name="Google Shape;424;p44">
            <a:extLst>
              <a:ext uri="{FF2B5EF4-FFF2-40B4-BE49-F238E27FC236}">
                <a16:creationId xmlns:a16="http://schemas.microsoft.com/office/drawing/2014/main" id="{FBC14D8F-16A2-B43E-2BDC-25C153F3C84E}"/>
              </a:ext>
            </a:extLst>
          </p:cNvPr>
          <p:cNvSpPr txBox="1"/>
          <p:nvPr/>
        </p:nvSpPr>
        <p:spPr>
          <a:xfrm>
            <a:off x="-4463120" y="805706"/>
            <a:ext cx="3826323" cy="3939475"/>
          </a:xfrm>
          <a:prstGeom prst="rect">
            <a:avLst/>
          </a:prstGeom>
          <a:noFill/>
          <a:ln>
            <a:noFill/>
          </a:ln>
        </p:spPr>
        <p:txBody>
          <a:bodyPr spcFirstLastPara="1" wrap="square" lIns="91425" tIns="91425" rIns="91425" bIns="91425" anchor="t" anchorCtr="0">
            <a:noAutofit/>
          </a:bodyPr>
          <a:lstStyle/>
          <a:p>
            <a:pPr marL="0" marR="0" algn="just">
              <a:lnSpc>
                <a:spcPct val="150000"/>
              </a:lnSpc>
              <a:spcBef>
                <a:spcPts val="0"/>
              </a:spcBef>
              <a:spcAft>
                <a:spcPts val="800"/>
              </a:spcAft>
            </a:pPr>
            <a:r>
              <a:rPr lang="en-US" b="1" kern="100" dirty="0">
                <a:solidFill>
                  <a:srgbClr val="000000"/>
                </a:solidFill>
                <a:effectLst/>
                <a:latin typeface="Hanken Grotesk" panose="020B0604020202020204" charset="0"/>
                <a:ea typeface="Calibri" panose="020F0502020204030204" pitchFamily="34" charset="0"/>
                <a:cs typeface="Arial" panose="020B0604020202020204" pitchFamily="34" charset="0"/>
              </a:rPr>
              <a:t>Introduction to brain</a:t>
            </a:r>
          </a:p>
          <a:p>
            <a:pPr marL="0" marR="0" algn="just">
              <a:lnSpc>
                <a:spcPct val="150000"/>
              </a:lnSpc>
              <a:spcBef>
                <a:spcPts val="0"/>
              </a:spcBef>
              <a:spcAft>
                <a:spcPts val="800"/>
              </a:spcAft>
            </a:pPr>
            <a:r>
              <a:rPr lang="en-US" kern="100" dirty="0">
                <a:solidFill>
                  <a:srgbClr val="000000"/>
                </a:solidFill>
                <a:effectLst/>
                <a:latin typeface="Hanken Grotesk" panose="020B0604020202020204" charset="0"/>
                <a:ea typeface="Calibri" panose="020F0502020204030204" pitchFamily="34" charset="0"/>
                <a:cs typeface="Arial" panose="020B0604020202020204" pitchFamily="34" charset="0"/>
              </a:rPr>
              <a:t>The cerebral cortex is divided into two halves or hemispheres. The two halves join at a large, deep sulcus (the interhemispheric fissure, AKA the medial longitudinal fissure) that runs from the front of the head to the back. The right hemisphere controls the left side of the body, and the left half controls the right side of the body.</a:t>
            </a:r>
          </a:p>
        </p:txBody>
      </p:sp>
    </p:spTree>
    <p:extLst>
      <p:ext uri="{BB962C8B-B14F-4D97-AF65-F5344CB8AC3E}">
        <p14:creationId xmlns:p14="http://schemas.microsoft.com/office/powerpoint/2010/main" val="2110847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5">
            <a:extLst>
              <a:ext uri="{FF2B5EF4-FFF2-40B4-BE49-F238E27FC236}">
                <a16:creationId xmlns:a16="http://schemas.microsoft.com/office/drawing/2014/main" id="{12E975A9-38A7-562F-DB0A-B154CA2178C7}"/>
              </a:ext>
            </a:extLst>
          </p:cNvPr>
          <p:cNvGraphicFramePr>
            <a:graphicFrameLocks noGrp="1"/>
          </p:cNvGraphicFramePr>
          <p:nvPr>
            <p:extLst>
              <p:ext uri="{D42A27DB-BD31-4B8C-83A1-F6EECF244321}">
                <p14:modId xmlns:p14="http://schemas.microsoft.com/office/powerpoint/2010/main" val="1624926448"/>
              </p:ext>
            </p:extLst>
          </p:nvPr>
        </p:nvGraphicFramePr>
        <p:xfrm>
          <a:off x="1040019" y="959216"/>
          <a:ext cx="7063961" cy="3674654"/>
        </p:xfrm>
        <a:graphic>
          <a:graphicData uri="http://schemas.openxmlformats.org/drawingml/2006/table">
            <a:tbl>
              <a:tblPr firstRow="1" bandRow="1">
                <a:tableStyleId>{8EC20E35-A176-4012-BC5E-935CFFF8708E}</a:tableStyleId>
              </a:tblPr>
              <a:tblGrid>
                <a:gridCol w="1518930">
                  <a:extLst>
                    <a:ext uri="{9D8B030D-6E8A-4147-A177-3AD203B41FA5}">
                      <a16:colId xmlns:a16="http://schemas.microsoft.com/office/drawing/2014/main" val="657216548"/>
                    </a:ext>
                  </a:extLst>
                </a:gridCol>
                <a:gridCol w="2610102">
                  <a:extLst>
                    <a:ext uri="{9D8B030D-6E8A-4147-A177-3AD203B41FA5}">
                      <a16:colId xmlns:a16="http://schemas.microsoft.com/office/drawing/2014/main" val="3036785900"/>
                    </a:ext>
                  </a:extLst>
                </a:gridCol>
                <a:gridCol w="1238864">
                  <a:extLst>
                    <a:ext uri="{9D8B030D-6E8A-4147-A177-3AD203B41FA5}">
                      <a16:colId xmlns:a16="http://schemas.microsoft.com/office/drawing/2014/main" val="2557555127"/>
                    </a:ext>
                  </a:extLst>
                </a:gridCol>
                <a:gridCol w="1696065">
                  <a:extLst>
                    <a:ext uri="{9D8B030D-6E8A-4147-A177-3AD203B41FA5}">
                      <a16:colId xmlns:a16="http://schemas.microsoft.com/office/drawing/2014/main" val="1298874745"/>
                    </a:ext>
                  </a:extLst>
                </a:gridCol>
              </a:tblGrid>
              <a:tr h="1121453">
                <a:tc>
                  <a:txBody>
                    <a:bodyPr/>
                    <a:lstStyle/>
                    <a:p>
                      <a:pPr algn="ctr"/>
                      <a:r>
                        <a:rPr lang="en-US" sz="1200" b="1" kern="1200" dirty="0">
                          <a:solidFill>
                            <a:schemeClr val="lt1"/>
                          </a:solidFill>
                          <a:effectLst/>
                        </a:rPr>
                        <a:t>Title</a:t>
                      </a:r>
                      <a:endParaRPr lang="en-US" sz="1200" dirty="0"/>
                    </a:p>
                  </a:txBody>
                  <a:tcPr marL="60960" marR="60960" marT="30480" marB="30480" anchor="ctr">
                    <a:lnR w="12700"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300" kern="100" dirty="0">
                          <a:effectLst/>
                        </a:rPr>
                        <a:t>experimental result</a:t>
                      </a:r>
                      <a:endParaRPr lang="en-US" sz="700" kern="100" dirty="0">
                        <a:effectLst/>
                        <a:latin typeface="Calibri" panose="020F0502020204030204" pitchFamily="34" charset="0"/>
                        <a:ea typeface="Calibri" panose="020F0502020204030204" pitchFamily="34" charset="0"/>
                        <a:cs typeface="Arial" panose="020B0604020202020204" pitchFamily="34" charset="0"/>
                      </a:endParaRPr>
                    </a:p>
                  </a:txBody>
                  <a:tcPr marL="45720" marR="4572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300" dirty="0">
                          <a:solidFill>
                            <a:schemeClr val="bg1"/>
                          </a:solidFill>
                        </a:rPr>
                        <a:t>Methodology</a:t>
                      </a:r>
                      <a:endParaRPr lang="en-US" sz="1300" kern="100" dirty="0">
                        <a:effectLst/>
                        <a:latin typeface="Calibri" panose="020F0502020204030204" pitchFamily="34" charset="0"/>
                        <a:ea typeface="Calibri" panose="020F0502020204030204" pitchFamily="34" charset="0"/>
                        <a:cs typeface="Arial" panose="020B0604020202020204" pitchFamily="34" charset="0"/>
                      </a:endParaRPr>
                    </a:p>
                  </a:txBody>
                  <a:tcPr marL="45720" marR="4572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pPr algn="ctr"/>
                      <a:r>
                        <a:rPr lang="en-US" sz="1200" b="1" kern="1200" dirty="0">
                          <a:solidFill>
                            <a:schemeClr val="lt1"/>
                          </a:solidFill>
                          <a:effectLst/>
                        </a:rPr>
                        <a:t>Advantage </a:t>
                      </a:r>
                      <a:endParaRPr lang="en-US" sz="1200" dirty="0"/>
                    </a:p>
                  </a:txBody>
                  <a:tcPr marL="60960" marR="60960" marT="30480" marB="304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79553825"/>
                  </a:ext>
                </a:extLst>
              </a:tr>
              <a:tr h="2553201">
                <a:tc>
                  <a:txBody>
                    <a:bodyPr/>
                    <a:lstStyle/>
                    <a:p>
                      <a:pPr algn="ctr"/>
                      <a:r>
                        <a:rPr lang="en-US" sz="1200" kern="1200" dirty="0">
                          <a:solidFill>
                            <a:schemeClr val="tx1"/>
                          </a:solidFill>
                          <a:effectLst/>
                        </a:rPr>
                        <a:t>Brain Cancer Detection</a:t>
                      </a:r>
                      <a:endParaRPr lang="en-US" sz="1200" dirty="0">
                        <a:solidFill>
                          <a:schemeClr val="tx1"/>
                        </a:solidFill>
                      </a:endParaRPr>
                    </a:p>
                  </a:txBody>
                  <a:tcPr marL="60960" marR="60960" marT="30480" marB="30480"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solidFill>
                      <a:schemeClr val="bg1">
                        <a:lumMod val="95000"/>
                      </a:schemeClr>
                    </a:solidFill>
                  </a:tcPr>
                </a:tc>
                <a:tc>
                  <a:txBody>
                    <a:bodyPr/>
                    <a:lstStyle/>
                    <a:p>
                      <a:pPr marL="285750" lvl="0" indent="-285750" algn="l" rtl="0">
                        <a:buFont typeface="Arial" panose="020B0604020202020204" pitchFamily="34" charset="0"/>
                        <a:buChar char="•"/>
                      </a:pPr>
                      <a:r>
                        <a:rPr lang="en-US" sz="1200" kern="1200" dirty="0">
                          <a:solidFill>
                            <a:schemeClr val="dk1"/>
                          </a:solidFill>
                          <a:effectLst/>
                        </a:rPr>
                        <a:t>Tell the user if he has tumor or not and if the has, he told the type of the tumor</a:t>
                      </a:r>
                    </a:p>
                    <a:p>
                      <a:pPr marL="285750" lvl="0" indent="-285750" algn="l" rtl="0">
                        <a:buFont typeface="Arial" panose="020B0604020202020204" pitchFamily="34" charset="0"/>
                        <a:buChar char="•"/>
                      </a:pPr>
                      <a:r>
                        <a:rPr lang="en-US" sz="1200" kern="1200" dirty="0">
                          <a:solidFill>
                            <a:schemeClr val="dk1"/>
                          </a:solidFill>
                          <a:effectLst/>
                          <a:latin typeface="+mn-lt"/>
                          <a:ea typeface="+mn-ea"/>
                          <a:cs typeface="+mn-cs"/>
                        </a:rPr>
                        <a:t>Tell the location of the tumor </a:t>
                      </a:r>
                    </a:p>
                    <a:p>
                      <a:pPr marL="285750" lvl="0" indent="-285750" algn="l" rtl="0">
                        <a:buFont typeface="Arial" panose="020B0604020202020204" pitchFamily="34" charset="0"/>
                        <a:buChar char="•"/>
                      </a:pPr>
                      <a:r>
                        <a:rPr lang="en-US" sz="1200" kern="1200" dirty="0">
                          <a:solidFill>
                            <a:schemeClr val="dk1"/>
                          </a:solidFill>
                          <a:effectLst/>
                          <a:latin typeface="+mn-lt"/>
                          <a:ea typeface="+mn-ea"/>
                          <a:cs typeface="+mn-cs"/>
                        </a:rPr>
                        <a:t>Tell the stage of the tumor</a:t>
                      </a:r>
                    </a:p>
                    <a:p>
                      <a:pPr marL="285750" lvl="0" indent="-285750" algn="l" rtl="0">
                        <a:buFont typeface="Arial" panose="020B0604020202020204" pitchFamily="34" charset="0"/>
                        <a:buChar char="•"/>
                      </a:pPr>
                      <a:r>
                        <a:rPr lang="en-US" sz="1200" kern="1200" dirty="0">
                          <a:solidFill>
                            <a:schemeClr val="dk1"/>
                          </a:solidFill>
                          <a:effectLst/>
                          <a:latin typeface="+mn-lt"/>
                          <a:ea typeface="+mn-ea"/>
                          <a:cs typeface="+mn-cs"/>
                        </a:rPr>
                        <a:t>Tell the treatment of the tumor </a:t>
                      </a:r>
                    </a:p>
                    <a:p>
                      <a:pPr marL="285750" lvl="0" indent="-285750" algn="l" rtl="0">
                        <a:buFont typeface="Arial" panose="020B0604020202020204" pitchFamily="34" charset="0"/>
                        <a:buChar char="•"/>
                      </a:pPr>
                      <a:r>
                        <a:rPr lang="en-US" sz="1200" kern="1200" dirty="0">
                          <a:solidFill>
                            <a:schemeClr val="dk1"/>
                          </a:solidFill>
                          <a:effectLst/>
                          <a:latin typeface="+mn-lt"/>
                          <a:ea typeface="+mn-ea"/>
                          <a:cs typeface="+mn-cs"/>
                        </a:rPr>
                        <a:t>Tell if the tumor malignant or benign </a:t>
                      </a:r>
                    </a:p>
                    <a:p>
                      <a:pPr marL="285750" lvl="0" indent="-285750" algn="l" rtl="0">
                        <a:buFont typeface="Arial" panose="020B0604020202020204" pitchFamily="34" charset="0"/>
                        <a:buChar char="•"/>
                      </a:pPr>
                      <a:endParaRPr lang="en-US" sz="1200" kern="1200" dirty="0">
                        <a:solidFill>
                          <a:schemeClr val="dk1"/>
                        </a:solidFill>
                        <a:effectLst/>
                        <a:latin typeface="+mn-lt"/>
                        <a:ea typeface="+mn-ea"/>
                        <a:cs typeface="+mn-cs"/>
                      </a:endParaRPr>
                    </a:p>
                  </a:txBody>
                  <a:tcPr marL="60960" marR="60960" marT="30480" marB="3048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solidFill>
                      <a:schemeClr val="bg1">
                        <a:lumMod val="95000"/>
                      </a:schemeClr>
                    </a:solidFill>
                  </a:tcPr>
                </a:tc>
                <a:tc>
                  <a:txBody>
                    <a:bodyPr/>
                    <a:lstStyle/>
                    <a:p>
                      <a:pPr marL="285750" lvl="0" indent="-285750" algn="l" rtl="0">
                        <a:buFont typeface="Arial" panose="020B0604020202020204" pitchFamily="34" charset="0"/>
                        <a:buChar char="•"/>
                      </a:pPr>
                      <a:r>
                        <a:rPr lang="en-US" sz="1200" kern="1200" dirty="0">
                          <a:solidFill>
                            <a:schemeClr val="dk1"/>
                          </a:solidFill>
                          <a:effectLst/>
                          <a:latin typeface="+mn-lt"/>
                          <a:ea typeface="+mn-ea"/>
                          <a:cs typeface="+mn-cs"/>
                        </a:rPr>
                        <a:t>CNN &amp; ML</a:t>
                      </a:r>
                    </a:p>
                  </a:txBody>
                  <a:tcPr marL="60960" marR="60960" marT="30480" marB="3048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solidFill>
                      <a:schemeClr val="bg1">
                        <a:lumMod val="95000"/>
                      </a:schemeClr>
                    </a:solidFill>
                  </a:tcPr>
                </a:tc>
                <a:tc>
                  <a:txBody>
                    <a:bodyPr/>
                    <a:lstStyle/>
                    <a:p>
                      <a:pPr marL="171450" indent="-171450" algn="l">
                        <a:buFont typeface="Arial" panose="020B0604020202020204" pitchFamily="34" charset="0"/>
                        <a:buChar char="•"/>
                      </a:pPr>
                      <a:r>
                        <a:rPr lang="en-US" sz="1200" kern="1200" dirty="0">
                          <a:solidFill>
                            <a:schemeClr val="dk1"/>
                          </a:solidFill>
                          <a:effectLst/>
                          <a:latin typeface="+mn-lt"/>
                          <a:ea typeface="+mn-ea"/>
                          <a:cs typeface="+mn-cs"/>
                        </a:rPr>
                        <a:t>High accuracy </a:t>
                      </a:r>
                    </a:p>
                    <a:p>
                      <a:pPr marL="171450" indent="-171450" algn="l">
                        <a:buFont typeface="Arial" panose="020B0604020202020204" pitchFamily="34" charset="0"/>
                        <a:buChar char="•"/>
                      </a:pPr>
                      <a:r>
                        <a:rPr lang="en-US" sz="1200" kern="1200" dirty="0">
                          <a:solidFill>
                            <a:schemeClr val="dk1"/>
                          </a:solidFill>
                          <a:effectLst/>
                          <a:latin typeface="+mn-lt"/>
                          <a:ea typeface="+mn-ea"/>
                          <a:cs typeface="+mn-cs"/>
                        </a:rPr>
                        <a:t>Fast predication </a:t>
                      </a:r>
                    </a:p>
                    <a:p>
                      <a:pPr marL="171450" indent="-171450" algn="l">
                        <a:buFont typeface="Arial" panose="020B0604020202020204" pitchFamily="34" charset="0"/>
                        <a:buChar char="•"/>
                      </a:pPr>
                      <a:r>
                        <a:rPr lang="en-US" sz="1200" kern="1200" dirty="0">
                          <a:solidFill>
                            <a:schemeClr val="dk1"/>
                          </a:solidFill>
                          <a:effectLst/>
                          <a:latin typeface="+mn-lt"/>
                          <a:ea typeface="+mn-ea"/>
                          <a:cs typeface="+mn-cs"/>
                        </a:rPr>
                        <a:t>Friendly UI</a:t>
                      </a:r>
                    </a:p>
                  </a:txBody>
                  <a:tcPr marL="60960" marR="60960" marT="30480" marB="30480"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2583171143"/>
                  </a:ext>
                </a:extLst>
              </a:tr>
            </a:tbl>
          </a:graphicData>
        </a:graphic>
      </p:graphicFrame>
      <p:sp>
        <p:nvSpPr>
          <p:cNvPr id="2" name="Google Shape;422;p44">
            <a:extLst>
              <a:ext uri="{FF2B5EF4-FFF2-40B4-BE49-F238E27FC236}">
                <a16:creationId xmlns:a16="http://schemas.microsoft.com/office/drawing/2014/main" id="{A5EEA51F-FFDE-2906-6D3E-040061AAB457}"/>
              </a:ext>
            </a:extLst>
          </p:cNvPr>
          <p:cNvSpPr txBox="1">
            <a:spLocks/>
          </p:cNvSpPr>
          <p:nvPr/>
        </p:nvSpPr>
        <p:spPr>
          <a:xfrm>
            <a:off x="243186" y="233007"/>
            <a:ext cx="8649354"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dirty="0">
                <a:solidFill>
                  <a:srgbClr val="C00000"/>
                </a:solidFill>
                <a:latin typeface="Figtree Black" panose="020B0604020202020204" charset="0"/>
              </a:rPr>
              <a:t>3.2) Our work</a:t>
            </a:r>
          </a:p>
        </p:txBody>
      </p:sp>
    </p:spTree>
    <p:extLst>
      <p:ext uri="{BB962C8B-B14F-4D97-AF65-F5344CB8AC3E}">
        <p14:creationId xmlns:p14="http://schemas.microsoft.com/office/powerpoint/2010/main" val="2544091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6"/>
          <p:cNvSpPr txBox="1">
            <a:spLocks noGrp="1"/>
          </p:cNvSpPr>
          <p:nvPr>
            <p:ph type="title"/>
          </p:nvPr>
        </p:nvSpPr>
        <p:spPr>
          <a:xfrm>
            <a:off x="1084394" y="1702830"/>
            <a:ext cx="5712645"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Proposed System</a:t>
            </a:r>
            <a:endParaRPr dirty="0"/>
          </a:p>
        </p:txBody>
      </p:sp>
      <p:sp>
        <p:nvSpPr>
          <p:cNvPr id="330" name="Google Shape;330;p36"/>
          <p:cNvSpPr txBox="1">
            <a:spLocks noGrp="1"/>
          </p:cNvSpPr>
          <p:nvPr>
            <p:ph type="subTitle" idx="1"/>
          </p:nvPr>
        </p:nvSpPr>
        <p:spPr>
          <a:xfrm>
            <a:off x="1132200" y="2395469"/>
            <a:ext cx="5191469" cy="12983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4.1   System Analysis</a:t>
            </a:r>
          </a:p>
          <a:p>
            <a:pPr marL="0" lvl="0" indent="0" algn="l" rtl="0">
              <a:spcBef>
                <a:spcPts val="0"/>
              </a:spcBef>
              <a:spcAft>
                <a:spcPts val="0"/>
              </a:spcAft>
              <a:buNone/>
            </a:pPr>
            <a:r>
              <a:rPr lang="en-US" dirty="0"/>
              <a:t>                       4.1.1    Use case </a:t>
            </a:r>
          </a:p>
          <a:p>
            <a:pPr marL="0" lvl="0" indent="0" algn="l" rtl="0">
              <a:spcBef>
                <a:spcPts val="0"/>
              </a:spcBef>
              <a:spcAft>
                <a:spcPts val="0"/>
              </a:spcAft>
              <a:buNone/>
            </a:pPr>
            <a:r>
              <a:rPr lang="en-US" dirty="0"/>
              <a:t>                       4.1.2   Activity Diagram</a:t>
            </a:r>
          </a:p>
          <a:p>
            <a:pPr marL="0" lvl="0" indent="0" algn="l" rtl="0">
              <a:spcBef>
                <a:spcPts val="0"/>
              </a:spcBef>
              <a:spcAft>
                <a:spcPts val="0"/>
              </a:spcAft>
              <a:buNone/>
            </a:pPr>
            <a:r>
              <a:rPr lang="en-US" dirty="0"/>
              <a:t>                       4.1.3   Sequence Diagram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4.2  Applications</a:t>
            </a:r>
          </a:p>
          <a:p>
            <a:pPr marL="0" lvl="0" indent="0" algn="l" rtl="0">
              <a:spcBef>
                <a:spcPts val="0"/>
              </a:spcBef>
              <a:spcAft>
                <a:spcPts val="0"/>
              </a:spcAft>
              <a:buNone/>
            </a:pPr>
            <a:r>
              <a:rPr lang="en-US" dirty="0"/>
              <a:t>                       4.2.1   Mobile Application</a:t>
            </a:r>
          </a:p>
          <a:p>
            <a:pPr marL="0" lvl="0" indent="0" algn="l" rtl="0">
              <a:spcBef>
                <a:spcPts val="0"/>
              </a:spcBef>
              <a:spcAft>
                <a:spcPts val="0"/>
              </a:spcAft>
              <a:buNone/>
            </a:pPr>
            <a:r>
              <a:rPr lang="en-US" dirty="0"/>
              <a:t>                       4.2.2  Web Application </a:t>
            </a:r>
          </a:p>
        </p:txBody>
      </p:sp>
      <p:sp>
        <p:nvSpPr>
          <p:cNvPr id="331" name="Google Shape;331;p36"/>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en-US" dirty="0"/>
              <a:t>4</a:t>
            </a:r>
            <a:endParaRPr dirty="0"/>
          </a:p>
        </p:txBody>
      </p:sp>
    </p:spTree>
    <p:extLst>
      <p:ext uri="{BB962C8B-B14F-4D97-AF65-F5344CB8AC3E}">
        <p14:creationId xmlns:p14="http://schemas.microsoft.com/office/powerpoint/2010/main" val="258633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43"/>
          <p:cNvSpPr txBox="1">
            <a:spLocks noGrp="1"/>
          </p:cNvSpPr>
          <p:nvPr>
            <p:ph type="title"/>
          </p:nvPr>
        </p:nvSpPr>
        <p:spPr>
          <a:xfrm>
            <a:off x="1644450" y="733031"/>
            <a:ext cx="5855100" cy="760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4.1   System Analysis</a:t>
            </a:r>
          </a:p>
        </p:txBody>
      </p:sp>
      <p:pic>
        <p:nvPicPr>
          <p:cNvPr id="2" name="Picture 1" descr="A person pointing at a computer screen&#10;&#10;Description automatically generated">
            <a:extLst>
              <a:ext uri="{FF2B5EF4-FFF2-40B4-BE49-F238E27FC236}">
                <a16:creationId xmlns:a16="http://schemas.microsoft.com/office/drawing/2014/main" id="{3C73CFF9-213E-5E70-151B-5763F3313A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8625" y="847709"/>
            <a:ext cx="4146750" cy="4146750"/>
          </a:xfrm>
          <a:prstGeom prst="rect">
            <a:avLst/>
          </a:prstGeom>
        </p:spPr>
      </p:pic>
    </p:spTree>
    <p:extLst>
      <p:ext uri="{BB962C8B-B14F-4D97-AF65-F5344CB8AC3E}">
        <p14:creationId xmlns:p14="http://schemas.microsoft.com/office/powerpoint/2010/main" val="1307325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69A4797-1FB0-8937-85C5-92952E4703FA}"/>
              </a:ext>
            </a:extLst>
          </p:cNvPr>
          <p:cNvPicPr>
            <a:picLocks noChangeAspect="1"/>
          </p:cNvPicPr>
          <p:nvPr/>
        </p:nvPicPr>
        <p:blipFill>
          <a:blip r:embed="rId2"/>
          <a:stretch>
            <a:fillRect/>
          </a:stretch>
        </p:blipFill>
        <p:spPr>
          <a:xfrm>
            <a:off x="544176" y="609654"/>
            <a:ext cx="7890759" cy="4191174"/>
          </a:xfrm>
          <a:prstGeom prst="rect">
            <a:avLst/>
          </a:prstGeom>
        </p:spPr>
      </p:pic>
      <p:sp>
        <p:nvSpPr>
          <p:cNvPr id="10" name="Google Shape;422;p44">
            <a:extLst>
              <a:ext uri="{FF2B5EF4-FFF2-40B4-BE49-F238E27FC236}">
                <a16:creationId xmlns:a16="http://schemas.microsoft.com/office/drawing/2014/main" id="{F83A3685-1D5D-EE38-386B-CAFDC08A3255}"/>
              </a:ext>
            </a:extLst>
          </p:cNvPr>
          <p:cNvSpPr txBox="1">
            <a:spLocks noGrp="1"/>
          </p:cNvSpPr>
          <p:nvPr>
            <p:ph type="title"/>
          </p:nvPr>
        </p:nvSpPr>
        <p:spPr>
          <a:xfrm>
            <a:off x="243186" y="233007"/>
            <a:ext cx="864935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2.5) use case</a:t>
            </a:r>
          </a:p>
        </p:txBody>
      </p:sp>
    </p:spTree>
    <p:extLst>
      <p:ext uri="{BB962C8B-B14F-4D97-AF65-F5344CB8AC3E}">
        <p14:creationId xmlns:p14="http://schemas.microsoft.com/office/powerpoint/2010/main" val="3737022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422;p44">
            <a:extLst>
              <a:ext uri="{FF2B5EF4-FFF2-40B4-BE49-F238E27FC236}">
                <a16:creationId xmlns:a16="http://schemas.microsoft.com/office/drawing/2014/main" id="{F83A3685-1D5D-EE38-386B-CAFDC08A3255}"/>
              </a:ext>
            </a:extLst>
          </p:cNvPr>
          <p:cNvSpPr txBox="1">
            <a:spLocks noGrp="1"/>
          </p:cNvSpPr>
          <p:nvPr>
            <p:ph type="title"/>
          </p:nvPr>
        </p:nvSpPr>
        <p:spPr>
          <a:xfrm>
            <a:off x="243186" y="233007"/>
            <a:ext cx="864935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2.5) use case</a:t>
            </a:r>
          </a:p>
        </p:txBody>
      </p:sp>
      <p:pic>
        <p:nvPicPr>
          <p:cNvPr id="2" name="Picture 1">
            <a:extLst>
              <a:ext uri="{FF2B5EF4-FFF2-40B4-BE49-F238E27FC236}">
                <a16:creationId xmlns:a16="http://schemas.microsoft.com/office/drawing/2014/main" id="{16A17EDE-BC33-5962-611C-76E55E55EA8D}"/>
              </a:ext>
            </a:extLst>
          </p:cNvPr>
          <p:cNvPicPr>
            <a:picLocks noChangeAspect="1"/>
          </p:cNvPicPr>
          <p:nvPr/>
        </p:nvPicPr>
        <p:blipFill>
          <a:blip r:embed="rId3"/>
          <a:stretch>
            <a:fillRect/>
          </a:stretch>
        </p:blipFill>
        <p:spPr>
          <a:xfrm>
            <a:off x="1677790" y="977409"/>
            <a:ext cx="6899049" cy="3692151"/>
          </a:xfrm>
          <a:prstGeom prst="rect">
            <a:avLst/>
          </a:prstGeom>
        </p:spPr>
      </p:pic>
      <p:sp>
        <p:nvSpPr>
          <p:cNvPr id="4" name="TextBox 3">
            <a:extLst>
              <a:ext uri="{FF2B5EF4-FFF2-40B4-BE49-F238E27FC236}">
                <a16:creationId xmlns:a16="http://schemas.microsoft.com/office/drawing/2014/main" id="{7FA57A14-74E4-5949-1564-8788FCB553F9}"/>
              </a:ext>
            </a:extLst>
          </p:cNvPr>
          <p:cNvSpPr txBox="1"/>
          <p:nvPr/>
        </p:nvSpPr>
        <p:spPr>
          <a:xfrm>
            <a:off x="567161" y="977409"/>
            <a:ext cx="5052348" cy="338554"/>
          </a:xfrm>
          <a:prstGeom prst="rect">
            <a:avLst/>
          </a:prstGeom>
          <a:noFill/>
        </p:spPr>
        <p:txBody>
          <a:bodyPr wrap="square">
            <a:spAutoFit/>
          </a:bodyPr>
          <a:lstStyle/>
          <a:p>
            <a:r>
              <a:rPr lang="en-US" sz="1600" b="1" dirty="0">
                <a:ln w="0"/>
                <a:effectLst>
                  <a:outerShdw blurRad="38100" dist="19050" dir="2700000" algn="tl" rotWithShape="0">
                    <a:schemeClr val="dk1">
                      <a:alpha val="40000"/>
                    </a:schemeClr>
                  </a:outerShdw>
                </a:effectLst>
              </a:rPr>
              <a:t>Login / Register</a:t>
            </a:r>
          </a:p>
        </p:txBody>
      </p:sp>
    </p:spTree>
    <p:extLst>
      <p:ext uri="{BB962C8B-B14F-4D97-AF65-F5344CB8AC3E}">
        <p14:creationId xmlns:p14="http://schemas.microsoft.com/office/powerpoint/2010/main" val="427266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422;p44">
            <a:extLst>
              <a:ext uri="{FF2B5EF4-FFF2-40B4-BE49-F238E27FC236}">
                <a16:creationId xmlns:a16="http://schemas.microsoft.com/office/drawing/2014/main" id="{F83A3685-1D5D-EE38-386B-CAFDC08A3255}"/>
              </a:ext>
            </a:extLst>
          </p:cNvPr>
          <p:cNvSpPr txBox="1">
            <a:spLocks noGrp="1"/>
          </p:cNvSpPr>
          <p:nvPr>
            <p:ph type="title"/>
          </p:nvPr>
        </p:nvSpPr>
        <p:spPr>
          <a:xfrm>
            <a:off x="243186" y="233007"/>
            <a:ext cx="864935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2.5) use case</a:t>
            </a:r>
          </a:p>
        </p:txBody>
      </p:sp>
      <p:sp>
        <p:nvSpPr>
          <p:cNvPr id="4" name="TextBox 3">
            <a:extLst>
              <a:ext uri="{FF2B5EF4-FFF2-40B4-BE49-F238E27FC236}">
                <a16:creationId xmlns:a16="http://schemas.microsoft.com/office/drawing/2014/main" id="{7FA57A14-74E4-5949-1564-8788FCB553F9}"/>
              </a:ext>
            </a:extLst>
          </p:cNvPr>
          <p:cNvSpPr txBox="1"/>
          <p:nvPr/>
        </p:nvSpPr>
        <p:spPr>
          <a:xfrm>
            <a:off x="-114010" y="1003995"/>
            <a:ext cx="5052348" cy="369332"/>
          </a:xfrm>
          <a:prstGeom prst="rect">
            <a:avLst/>
          </a:prstGeom>
          <a:noFill/>
        </p:spPr>
        <p:txBody>
          <a:bodyPr wrap="square">
            <a:spAutoFit/>
          </a:bodyPr>
          <a:lstStyle/>
          <a:p>
            <a:pPr algn="ctr"/>
            <a:r>
              <a:rPr lang="en-US" sz="1800" b="1" dirty="0">
                <a:ln w="0"/>
                <a:effectLst>
                  <a:outerShdw blurRad="38100" dist="19050" dir="2700000" algn="tl" rotWithShape="0">
                    <a:schemeClr val="dk1">
                      <a:alpha val="40000"/>
                    </a:schemeClr>
                  </a:outerShdw>
                </a:effectLst>
              </a:rPr>
              <a:t>Image processing diagram</a:t>
            </a:r>
          </a:p>
        </p:txBody>
      </p:sp>
      <p:pic>
        <p:nvPicPr>
          <p:cNvPr id="3" name="Picture 2">
            <a:extLst>
              <a:ext uri="{FF2B5EF4-FFF2-40B4-BE49-F238E27FC236}">
                <a16:creationId xmlns:a16="http://schemas.microsoft.com/office/drawing/2014/main" id="{0CC86C48-0650-D89F-88D4-BDBBD02EBF95}"/>
              </a:ext>
            </a:extLst>
          </p:cNvPr>
          <p:cNvPicPr>
            <a:picLocks noChangeAspect="1"/>
          </p:cNvPicPr>
          <p:nvPr/>
        </p:nvPicPr>
        <p:blipFill>
          <a:blip r:embed="rId2"/>
          <a:stretch>
            <a:fillRect/>
          </a:stretch>
        </p:blipFill>
        <p:spPr>
          <a:xfrm>
            <a:off x="371008" y="1761360"/>
            <a:ext cx="8393709" cy="1620779"/>
          </a:xfrm>
          <a:prstGeom prst="rect">
            <a:avLst/>
          </a:prstGeom>
        </p:spPr>
      </p:pic>
    </p:spTree>
    <p:extLst>
      <p:ext uri="{BB962C8B-B14F-4D97-AF65-F5344CB8AC3E}">
        <p14:creationId xmlns:p14="http://schemas.microsoft.com/office/powerpoint/2010/main" val="1913114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422;p44">
            <a:extLst>
              <a:ext uri="{FF2B5EF4-FFF2-40B4-BE49-F238E27FC236}">
                <a16:creationId xmlns:a16="http://schemas.microsoft.com/office/drawing/2014/main" id="{F83A3685-1D5D-EE38-386B-CAFDC08A3255}"/>
              </a:ext>
            </a:extLst>
          </p:cNvPr>
          <p:cNvSpPr txBox="1">
            <a:spLocks noGrp="1"/>
          </p:cNvSpPr>
          <p:nvPr>
            <p:ph type="title"/>
          </p:nvPr>
        </p:nvSpPr>
        <p:spPr>
          <a:xfrm>
            <a:off x="243186" y="233007"/>
            <a:ext cx="864935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2.5) use case</a:t>
            </a:r>
          </a:p>
        </p:txBody>
      </p:sp>
      <p:pic>
        <p:nvPicPr>
          <p:cNvPr id="2" name="Picture 1">
            <a:extLst>
              <a:ext uri="{FF2B5EF4-FFF2-40B4-BE49-F238E27FC236}">
                <a16:creationId xmlns:a16="http://schemas.microsoft.com/office/drawing/2014/main" id="{0BDD12E6-AFFD-BC1C-AEC9-C8A77ADE72BC}"/>
              </a:ext>
            </a:extLst>
          </p:cNvPr>
          <p:cNvPicPr>
            <a:picLocks noChangeAspect="1"/>
          </p:cNvPicPr>
          <p:nvPr/>
        </p:nvPicPr>
        <p:blipFill>
          <a:blip r:embed="rId2"/>
          <a:stretch>
            <a:fillRect/>
          </a:stretch>
        </p:blipFill>
        <p:spPr>
          <a:xfrm>
            <a:off x="365506" y="1025670"/>
            <a:ext cx="8404714" cy="3818106"/>
          </a:xfrm>
          <a:prstGeom prst="rect">
            <a:avLst/>
          </a:prstGeom>
        </p:spPr>
      </p:pic>
      <p:sp>
        <p:nvSpPr>
          <p:cNvPr id="3" name="TextBox 2">
            <a:extLst>
              <a:ext uri="{FF2B5EF4-FFF2-40B4-BE49-F238E27FC236}">
                <a16:creationId xmlns:a16="http://schemas.microsoft.com/office/drawing/2014/main" id="{7130851A-5FF0-807B-05D2-B3D07308E9EA}"/>
              </a:ext>
            </a:extLst>
          </p:cNvPr>
          <p:cNvSpPr txBox="1"/>
          <p:nvPr/>
        </p:nvSpPr>
        <p:spPr>
          <a:xfrm>
            <a:off x="-1109325" y="805707"/>
            <a:ext cx="5052348" cy="369332"/>
          </a:xfrm>
          <a:prstGeom prst="rect">
            <a:avLst/>
          </a:prstGeom>
          <a:noFill/>
        </p:spPr>
        <p:txBody>
          <a:bodyPr wrap="square">
            <a:spAutoFit/>
          </a:bodyPr>
          <a:lstStyle/>
          <a:p>
            <a:pPr algn="ctr"/>
            <a:r>
              <a:rPr lang="en-US" sz="1800" b="1" dirty="0">
                <a:ln w="0"/>
                <a:effectLst>
                  <a:outerShdw blurRad="38100" dist="19050" dir="2700000" algn="tl" rotWithShape="0">
                    <a:schemeClr val="dk1">
                      <a:alpha val="40000"/>
                    </a:schemeClr>
                  </a:outerShdw>
                </a:effectLst>
              </a:rPr>
              <a:t>Profile diagram </a:t>
            </a:r>
          </a:p>
        </p:txBody>
      </p:sp>
    </p:spTree>
    <p:extLst>
      <p:ext uri="{BB962C8B-B14F-4D97-AF65-F5344CB8AC3E}">
        <p14:creationId xmlns:p14="http://schemas.microsoft.com/office/powerpoint/2010/main" val="2777255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422;p44">
            <a:extLst>
              <a:ext uri="{FF2B5EF4-FFF2-40B4-BE49-F238E27FC236}">
                <a16:creationId xmlns:a16="http://schemas.microsoft.com/office/drawing/2014/main" id="{F83A3685-1D5D-EE38-386B-CAFDC08A3255}"/>
              </a:ext>
            </a:extLst>
          </p:cNvPr>
          <p:cNvSpPr txBox="1">
            <a:spLocks noGrp="1"/>
          </p:cNvSpPr>
          <p:nvPr>
            <p:ph type="title"/>
          </p:nvPr>
        </p:nvSpPr>
        <p:spPr>
          <a:xfrm>
            <a:off x="243186" y="233007"/>
            <a:ext cx="864935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Activity diagram</a:t>
            </a:r>
          </a:p>
        </p:txBody>
      </p:sp>
      <p:pic>
        <p:nvPicPr>
          <p:cNvPr id="7" name="Picture 6" descr="A screenshot of a computer&#10;&#10;Description automatically generated">
            <a:extLst>
              <a:ext uri="{FF2B5EF4-FFF2-40B4-BE49-F238E27FC236}">
                <a16:creationId xmlns:a16="http://schemas.microsoft.com/office/drawing/2014/main" id="{A3A8D5DA-08D9-72B7-5074-B40B7F8A4F93}"/>
              </a:ext>
            </a:extLst>
          </p:cNvPr>
          <p:cNvPicPr>
            <a:picLocks noChangeAspect="1"/>
          </p:cNvPicPr>
          <p:nvPr/>
        </p:nvPicPr>
        <p:blipFill>
          <a:blip r:embed="rId3"/>
          <a:stretch>
            <a:fillRect/>
          </a:stretch>
        </p:blipFill>
        <p:spPr>
          <a:xfrm>
            <a:off x="634431" y="990373"/>
            <a:ext cx="7866863" cy="3840056"/>
          </a:xfrm>
          <a:prstGeom prst="rect">
            <a:avLst/>
          </a:prstGeom>
        </p:spPr>
      </p:pic>
    </p:spTree>
    <p:extLst>
      <p:ext uri="{BB962C8B-B14F-4D97-AF65-F5344CB8AC3E}">
        <p14:creationId xmlns:p14="http://schemas.microsoft.com/office/powerpoint/2010/main" val="4286192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A3A8D5DA-08D9-72B7-5074-B40B7F8A4F93}"/>
              </a:ext>
            </a:extLst>
          </p:cNvPr>
          <p:cNvPicPr>
            <a:picLocks noChangeAspect="1"/>
          </p:cNvPicPr>
          <p:nvPr/>
        </p:nvPicPr>
        <p:blipFill>
          <a:blip r:embed="rId2"/>
          <a:stretch>
            <a:fillRect/>
          </a:stretch>
        </p:blipFill>
        <p:spPr>
          <a:xfrm>
            <a:off x="2069941" y="-274856"/>
            <a:ext cx="13032899" cy="6361755"/>
          </a:xfrm>
          <a:prstGeom prst="rect">
            <a:avLst/>
          </a:prstGeom>
        </p:spPr>
      </p:pic>
    </p:spTree>
    <p:extLst>
      <p:ext uri="{BB962C8B-B14F-4D97-AF65-F5344CB8AC3E}">
        <p14:creationId xmlns:p14="http://schemas.microsoft.com/office/powerpoint/2010/main" val="2111565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A3A8D5DA-08D9-72B7-5074-B40B7F8A4F93}"/>
              </a:ext>
            </a:extLst>
          </p:cNvPr>
          <p:cNvPicPr>
            <a:picLocks noChangeAspect="1"/>
          </p:cNvPicPr>
          <p:nvPr/>
        </p:nvPicPr>
        <p:blipFill>
          <a:blip r:embed="rId2"/>
          <a:stretch>
            <a:fillRect/>
          </a:stretch>
        </p:blipFill>
        <p:spPr>
          <a:xfrm>
            <a:off x="-5290979" y="1386304"/>
            <a:ext cx="13032899" cy="6361755"/>
          </a:xfrm>
          <a:prstGeom prst="rect">
            <a:avLst/>
          </a:prstGeom>
        </p:spPr>
      </p:pic>
      <p:sp>
        <p:nvSpPr>
          <p:cNvPr id="3" name="Title 2">
            <a:extLst>
              <a:ext uri="{FF2B5EF4-FFF2-40B4-BE49-F238E27FC236}">
                <a16:creationId xmlns:a16="http://schemas.microsoft.com/office/drawing/2014/main" id="{F013C972-A98E-49B3-F636-B2EFC2718CDA}"/>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876718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24;p44">
            <a:extLst>
              <a:ext uri="{FF2B5EF4-FFF2-40B4-BE49-F238E27FC236}">
                <a16:creationId xmlns:a16="http://schemas.microsoft.com/office/drawing/2014/main" id="{4AA20843-B9D2-C7F8-160C-41AA46159371}"/>
              </a:ext>
            </a:extLst>
          </p:cNvPr>
          <p:cNvSpPr txBox="1"/>
          <p:nvPr/>
        </p:nvSpPr>
        <p:spPr>
          <a:xfrm>
            <a:off x="583445" y="805706"/>
            <a:ext cx="3826323" cy="3939475"/>
          </a:xfrm>
          <a:prstGeom prst="rect">
            <a:avLst/>
          </a:prstGeom>
          <a:noFill/>
          <a:ln>
            <a:noFill/>
          </a:ln>
        </p:spPr>
        <p:txBody>
          <a:bodyPr spcFirstLastPara="1" wrap="square" lIns="91425" tIns="91425" rIns="91425" bIns="91425" anchor="t" anchorCtr="0">
            <a:noAutofit/>
          </a:bodyPr>
          <a:lstStyle/>
          <a:p>
            <a:pPr marL="0" marR="0" algn="just">
              <a:lnSpc>
                <a:spcPct val="150000"/>
              </a:lnSpc>
              <a:spcBef>
                <a:spcPts val="0"/>
              </a:spcBef>
              <a:spcAft>
                <a:spcPts val="800"/>
              </a:spcAft>
            </a:pPr>
            <a:r>
              <a:rPr lang="en-US" b="1" kern="100" dirty="0">
                <a:solidFill>
                  <a:srgbClr val="000000"/>
                </a:solidFill>
                <a:effectLst/>
                <a:latin typeface="Hanken Grotesk" panose="020B0604020202020204" charset="0"/>
                <a:ea typeface="Calibri" panose="020F0502020204030204" pitchFamily="34" charset="0"/>
                <a:cs typeface="Arial" panose="020B0604020202020204" pitchFamily="34" charset="0"/>
              </a:rPr>
              <a:t>Introduction to brain</a:t>
            </a:r>
          </a:p>
          <a:p>
            <a:pPr marL="0" marR="0" algn="just">
              <a:lnSpc>
                <a:spcPct val="150000"/>
              </a:lnSpc>
              <a:spcBef>
                <a:spcPts val="0"/>
              </a:spcBef>
              <a:spcAft>
                <a:spcPts val="800"/>
              </a:spcAft>
            </a:pPr>
            <a:r>
              <a:rPr lang="en-US" kern="100" dirty="0">
                <a:solidFill>
                  <a:srgbClr val="000000"/>
                </a:solidFill>
                <a:effectLst/>
                <a:latin typeface="Hanken Grotesk" panose="020B0604020202020204" charset="0"/>
                <a:ea typeface="Calibri" panose="020F0502020204030204" pitchFamily="34" charset="0"/>
                <a:cs typeface="Arial" panose="020B0604020202020204" pitchFamily="34" charset="0"/>
              </a:rPr>
              <a:t>The cerebral cortex is divided into two halves or hemispheres. The two halves join at a large, deep sulcus (the interhemispheric fissure, AKA the medial longitudinal fissure) that runs from the front of the head to the back. The right hemisphere controls the left side of the body, and the left half controls the right side of the body.</a:t>
            </a:r>
          </a:p>
        </p:txBody>
      </p:sp>
      <p:sp>
        <p:nvSpPr>
          <p:cNvPr id="3" name="Google Shape;422;p44">
            <a:extLst>
              <a:ext uri="{FF2B5EF4-FFF2-40B4-BE49-F238E27FC236}">
                <a16:creationId xmlns:a16="http://schemas.microsoft.com/office/drawing/2014/main" id="{55206773-9F73-9251-CBA6-986F465795DC}"/>
              </a:ext>
            </a:extLst>
          </p:cNvPr>
          <p:cNvSpPr txBox="1">
            <a:spLocks/>
          </p:cNvSpPr>
          <p:nvPr/>
        </p:nvSpPr>
        <p:spPr>
          <a:xfrm>
            <a:off x="243186" y="233007"/>
            <a:ext cx="8649354"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kumimoji="0" lang="en-US" sz="2800" b="0" i="0" u="none" strike="noStrike" kern="0" cap="none" spc="0" normalizeH="0" baseline="0" noProof="0" dirty="0">
                <a:ln>
                  <a:noFill/>
                </a:ln>
                <a:solidFill>
                  <a:srgbClr val="C00000"/>
                </a:solidFill>
                <a:effectLst/>
                <a:uLnTx/>
                <a:uFillTx/>
                <a:latin typeface="Figtree Black"/>
                <a:sym typeface="Figtree Black"/>
              </a:rPr>
              <a:t>1.1) Introduction</a:t>
            </a:r>
            <a:endParaRPr lang="en-US" dirty="0">
              <a:solidFill>
                <a:srgbClr val="C00000"/>
              </a:solidFill>
            </a:endParaRPr>
          </a:p>
        </p:txBody>
      </p:sp>
      <p:pic>
        <p:nvPicPr>
          <p:cNvPr id="5" name="Picture 4" descr="A diagram of the human body&#10;&#10;Description automatically generated">
            <a:extLst>
              <a:ext uri="{FF2B5EF4-FFF2-40B4-BE49-F238E27FC236}">
                <a16:creationId xmlns:a16="http://schemas.microsoft.com/office/drawing/2014/main" id="{B55572DD-EBFE-B505-EA5E-E4DF917719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4234" y="1158508"/>
            <a:ext cx="3946733" cy="2826484"/>
          </a:xfrm>
          <a:prstGeom prst="rect">
            <a:avLst/>
          </a:prstGeom>
        </p:spPr>
      </p:pic>
      <p:pic>
        <p:nvPicPr>
          <p:cNvPr id="4" name="Picture 3">
            <a:extLst>
              <a:ext uri="{FF2B5EF4-FFF2-40B4-BE49-F238E27FC236}">
                <a16:creationId xmlns:a16="http://schemas.microsoft.com/office/drawing/2014/main" id="{1BFBEB5D-4102-F3DA-3D9A-8EF1D824990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62000" y1="89333" x2="62000" y2="89333"/>
                        <a14:backgroundMark x1="64500" y1="26857" x2="70214" y2="28000"/>
                        <a14:backgroundMark x1="64857" y1="25714" x2="64857" y2="25714"/>
                        <a14:backgroundMark x1="66143" y1="24952" x2="63429" y2="24952"/>
                        <a14:backgroundMark x1="63429" y1="24857" x2="63000" y2="27143"/>
                        <a14:backgroundMark x1="65786" y1="26286" x2="65571" y2="30857"/>
                        <a14:backgroundMark x1="64500" y1="30286" x2="65286" y2="29714"/>
                        <a14:backgroundMark x1="65357" y1="29905" x2="65357" y2="29905"/>
                        <a14:backgroundMark x1="65429" y1="30667" x2="65429" y2="30667"/>
                        <a14:backgroundMark x1="65571" y1="29905" x2="65429" y2="30286"/>
                        <a14:backgroundMark x1="65429" y1="31048" x2="65429" y2="31048"/>
                        <a14:backgroundMark x1="27857" y1="74286" x2="27857" y2="74286"/>
                        <a14:backgroundMark x1="28214" y1="74381" x2="28214" y2="74381"/>
                        <a14:backgroundMark x1="28571" y1="74762" x2="27857" y2="74381"/>
                        <a14:backgroundMark x1="28643" y1="73905" x2="28643" y2="73905"/>
                      </a14:backgroundRemoval>
                    </a14:imgEffect>
                  </a14:imgLayer>
                </a14:imgProps>
              </a:ext>
            </a:extLst>
          </a:blip>
          <a:srcRect/>
          <a:stretch/>
        </p:blipFill>
        <p:spPr>
          <a:xfrm>
            <a:off x="9657254" y="1151147"/>
            <a:ext cx="3843163" cy="2882374"/>
          </a:xfrm>
          <a:prstGeom prst="rect">
            <a:avLst/>
          </a:prstGeom>
        </p:spPr>
      </p:pic>
    </p:spTree>
    <p:extLst>
      <p:ext uri="{BB962C8B-B14F-4D97-AF65-F5344CB8AC3E}">
        <p14:creationId xmlns:p14="http://schemas.microsoft.com/office/powerpoint/2010/main" val="4207362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A3A8D5DA-08D9-72B7-5074-B40B7F8A4F93}"/>
              </a:ext>
            </a:extLst>
          </p:cNvPr>
          <p:cNvPicPr>
            <a:picLocks noChangeAspect="1"/>
          </p:cNvPicPr>
          <p:nvPr/>
        </p:nvPicPr>
        <p:blipFill>
          <a:blip r:embed="rId2"/>
          <a:stretch>
            <a:fillRect/>
          </a:stretch>
        </p:blipFill>
        <p:spPr>
          <a:xfrm>
            <a:off x="-3446939" y="-1433096"/>
            <a:ext cx="13032899" cy="6361755"/>
          </a:xfrm>
          <a:prstGeom prst="rect">
            <a:avLst/>
          </a:prstGeom>
        </p:spPr>
      </p:pic>
    </p:spTree>
    <p:extLst>
      <p:ext uri="{BB962C8B-B14F-4D97-AF65-F5344CB8AC3E}">
        <p14:creationId xmlns:p14="http://schemas.microsoft.com/office/powerpoint/2010/main" val="3939267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30851A-5FF0-807B-05D2-B3D07308E9EA}"/>
              </a:ext>
            </a:extLst>
          </p:cNvPr>
          <p:cNvSpPr txBox="1"/>
          <p:nvPr/>
        </p:nvSpPr>
        <p:spPr>
          <a:xfrm>
            <a:off x="-174362" y="2499098"/>
            <a:ext cx="5052348" cy="369332"/>
          </a:xfrm>
          <a:prstGeom prst="rect">
            <a:avLst/>
          </a:prstGeom>
          <a:noFill/>
        </p:spPr>
        <p:txBody>
          <a:bodyPr wrap="square">
            <a:spAutoFit/>
          </a:bodyPr>
          <a:lstStyle/>
          <a:p>
            <a:pPr algn="ctr"/>
            <a:r>
              <a:rPr lang="en-US" sz="1800" b="1" dirty="0">
                <a:ln w="0"/>
                <a:effectLst>
                  <a:outerShdw blurRad="38100" dist="19050" dir="2700000" algn="tl" rotWithShape="0">
                    <a:schemeClr val="dk1">
                      <a:alpha val="40000"/>
                    </a:schemeClr>
                  </a:outerShdw>
                </a:effectLst>
              </a:rPr>
              <a:t>Login / Register diagram </a:t>
            </a:r>
          </a:p>
        </p:txBody>
      </p:sp>
      <p:pic>
        <p:nvPicPr>
          <p:cNvPr id="4" name="Picture 3" descr="A screenshot of a computer screen&#10;&#10;Description automatically generated">
            <a:extLst>
              <a:ext uri="{FF2B5EF4-FFF2-40B4-BE49-F238E27FC236}">
                <a16:creationId xmlns:a16="http://schemas.microsoft.com/office/drawing/2014/main" id="{FC7A8B78-893D-E62D-C250-28F391841ED4}"/>
              </a:ext>
            </a:extLst>
          </p:cNvPr>
          <p:cNvPicPr>
            <a:picLocks noChangeAspect="1"/>
          </p:cNvPicPr>
          <p:nvPr/>
        </p:nvPicPr>
        <p:blipFill>
          <a:blip r:embed="rId2"/>
          <a:stretch>
            <a:fillRect/>
          </a:stretch>
        </p:blipFill>
        <p:spPr>
          <a:xfrm>
            <a:off x="4748446" y="519357"/>
            <a:ext cx="3338670" cy="4328815"/>
          </a:xfrm>
          <a:prstGeom prst="rect">
            <a:avLst/>
          </a:prstGeom>
        </p:spPr>
      </p:pic>
      <p:sp>
        <p:nvSpPr>
          <p:cNvPr id="8" name="Google Shape;422;p44">
            <a:extLst>
              <a:ext uri="{FF2B5EF4-FFF2-40B4-BE49-F238E27FC236}">
                <a16:creationId xmlns:a16="http://schemas.microsoft.com/office/drawing/2014/main" id="{B3804C25-5140-4E85-303C-E65AF448A59C}"/>
              </a:ext>
            </a:extLst>
          </p:cNvPr>
          <p:cNvSpPr txBox="1">
            <a:spLocks noGrp="1"/>
          </p:cNvSpPr>
          <p:nvPr>
            <p:ph type="title"/>
          </p:nvPr>
        </p:nvSpPr>
        <p:spPr>
          <a:xfrm>
            <a:off x="243186" y="233007"/>
            <a:ext cx="864935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Activity diagram</a:t>
            </a:r>
          </a:p>
        </p:txBody>
      </p:sp>
    </p:spTree>
    <p:extLst>
      <p:ext uri="{BB962C8B-B14F-4D97-AF65-F5344CB8AC3E}">
        <p14:creationId xmlns:p14="http://schemas.microsoft.com/office/powerpoint/2010/main" val="1273037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30851A-5FF0-807B-05D2-B3D07308E9EA}"/>
              </a:ext>
            </a:extLst>
          </p:cNvPr>
          <p:cNvSpPr txBox="1"/>
          <p:nvPr/>
        </p:nvSpPr>
        <p:spPr>
          <a:xfrm>
            <a:off x="-326127" y="2387084"/>
            <a:ext cx="5052348" cy="369332"/>
          </a:xfrm>
          <a:prstGeom prst="rect">
            <a:avLst/>
          </a:prstGeom>
          <a:noFill/>
        </p:spPr>
        <p:txBody>
          <a:bodyPr wrap="square">
            <a:spAutoFit/>
          </a:bodyPr>
          <a:lstStyle/>
          <a:p>
            <a:pPr algn="ctr"/>
            <a:r>
              <a:rPr lang="en-US" sz="1800" b="1" dirty="0">
                <a:ln w="0"/>
                <a:effectLst>
                  <a:outerShdw blurRad="38100" dist="19050" dir="2700000" algn="tl" rotWithShape="0">
                    <a:schemeClr val="dk1">
                      <a:alpha val="40000"/>
                    </a:schemeClr>
                  </a:outerShdw>
                </a:effectLst>
              </a:rPr>
              <a:t>Detect diagram </a:t>
            </a:r>
          </a:p>
        </p:txBody>
      </p:sp>
      <p:pic>
        <p:nvPicPr>
          <p:cNvPr id="5" name="Picture 4" descr="A screenshot of a computer&#10;&#10;Description automatically generated">
            <a:extLst>
              <a:ext uri="{FF2B5EF4-FFF2-40B4-BE49-F238E27FC236}">
                <a16:creationId xmlns:a16="http://schemas.microsoft.com/office/drawing/2014/main" id="{D2B8161D-99B0-E4C3-B846-CE973BC285AC}"/>
              </a:ext>
            </a:extLst>
          </p:cNvPr>
          <p:cNvPicPr>
            <a:picLocks noChangeAspect="1"/>
          </p:cNvPicPr>
          <p:nvPr/>
        </p:nvPicPr>
        <p:blipFill>
          <a:blip r:embed="rId2"/>
          <a:stretch>
            <a:fillRect/>
          </a:stretch>
        </p:blipFill>
        <p:spPr>
          <a:xfrm>
            <a:off x="4156907" y="322098"/>
            <a:ext cx="4338008" cy="4499304"/>
          </a:xfrm>
          <a:prstGeom prst="rect">
            <a:avLst/>
          </a:prstGeom>
        </p:spPr>
      </p:pic>
      <p:sp>
        <p:nvSpPr>
          <p:cNvPr id="9" name="Google Shape;422;p44">
            <a:extLst>
              <a:ext uri="{FF2B5EF4-FFF2-40B4-BE49-F238E27FC236}">
                <a16:creationId xmlns:a16="http://schemas.microsoft.com/office/drawing/2014/main" id="{F0B19D27-1189-34AA-4FD0-2CB6EEA10AEA}"/>
              </a:ext>
            </a:extLst>
          </p:cNvPr>
          <p:cNvSpPr txBox="1">
            <a:spLocks noGrp="1"/>
          </p:cNvSpPr>
          <p:nvPr>
            <p:ph type="title"/>
          </p:nvPr>
        </p:nvSpPr>
        <p:spPr>
          <a:xfrm>
            <a:off x="243186" y="233007"/>
            <a:ext cx="864935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Activity diagram</a:t>
            </a:r>
          </a:p>
        </p:txBody>
      </p:sp>
    </p:spTree>
    <p:extLst>
      <p:ext uri="{BB962C8B-B14F-4D97-AF65-F5344CB8AC3E}">
        <p14:creationId xmlns:p14="http://schemas.microsoft.com/office/powerpoint/2010/main" val="2247095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30851A-5FF0-807B-05D2-B3D07308E9EA}"/>
              </a:ext>
            </a:extLst>
          </p:cNvPr>
          <p:cNvSpPr txBox="1"/>
          <p:nvPr/>
        </p:nvSpPr>
        <p:spPr>
          <a:xfrm>
            <a:off x="-1132185" y="2643832"/>
            <a:ext cx="5052348" cy="369332"/>
          </a:xfrm>
          <a:prstGeom prst="rect">
            <a:avLst/>
          </a:prstGeom>
          <a:noFill/>
        </p:spPr>
        <p:txBody>
          <a:bodyPr wrap="square">
            <a:spAutoFit/>
          </a:bodyPr>
          <a:lstStyle/>
          <a:p>
            <a:pPr algn="ctr"/>
            <a:r>
              <a:rPr lang="en-US" sz="1800" b="1" dirty="0">
                <a:ln w="0"/>
                <a:effectLst>
                  <a:outerShdw blurRad="38100" dist="19050" dir="2700000" algn="tl" rotWithShape="0">
                    <a:schemeClr val="dk1">
                      <a:alpha val="40000"/>
                    </a:schemeClr>
                  </a:outerShdw>
                </a:effectLst>
              </a:rPr>
              <a:t>Web diagram </a:t>
            </a:r>
          </a:p>
        </p:txBody>
      </p:sp>
      <p:pic>
        <p:nvPicPr>
          <p:cNvPr id="4" name="Picture 3" descr="A screenshot of a computer&#10;&#10;Description automatically generated">
            <a:extLst>
              <a:ext uri="{FF2B5EF4-FFF2-40B4-BE49-F238E27FC236}">
                <a16:creationId xmlns:a16="http://schemas.microsoft.com/office/drawing/2014/main" id="{658304E3-E6F0-51C4-22EF-20FE7ED938A2}"/>
              </a:ext>
            </a:extLst>
          </p:cNvPr>
          <p:cNvPicPr>
            <a:picLocks noChangeAspect="1"/>
          </p:cNvPicPr>
          <p:nvPr/>
        </p:nvPicPr>
        <p:blipFill>
          <a:blip r:embed="rId2"/>
          <a:stretch>
            <a:fillRect/>
          </a:stretch>
        </p:blipFill>
        <p:spPr>
          <a:xfrm>
            <a:off x="2879080" y="871111"/>
            <a:ext cx="5724525" cy="3914775"/>
          </a:xfrm>
          <a:prstGeom prst="rect">
            <a:avLst/>
          </a:prstGeom>
        </p:spPr>
      </p:pic>
      <p:sp>
        <p:nvSpPr>
          <p:cNvPr id="8" name="Google Shape;422;p44">
            <a:extLst>
              <a:ext uri="{FF2B5EF4-FFF2-40B4-BE49-F238E27FC236}">
                <a16:creationId xmlns:a16="http://schemas.microsoft.com/office/drawing/2014/main" id="{20EC6243-00C1-63AE-54B6-C0A8B44CD392}"/>
              </a:ext>
            </a:extLst>
          </p:cNvPr>
          <p:cNvSpPr txBox="1">
            <a:spLocks noGrp="1"/>
          </p:cNvSpPr>
          <p:nvPr>
            <p:ph type="title"/>
          </p:nvPr>
        </p:nvSpPr>
        <p:spPr>
          <a:xfrm>
            <a:off x="243186" y="233007"/>
            <a:ext cx="864935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Activity diagram</a:t>
            </a:r>
          </a:p>
        </p:txBody>
      </p:sp>
    </p:spTree>
    <p:extLst>
      <p:ext uri="{BB962C8B-B14F-4D97-AF65-F5344CB8AC3E}">
        <p14:creationId xmlns:p14="http://schemas.microsoft.com/office/powerpoint/2010/main" val="1875725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422;p44">
            <a:extLst>
              <a:ext uri="{FF2B5EF4-FFF2-40B4-BE49-F238E27FC236}">
                <a16:creationId xmlns:a16="http://schemas.microsoft.com/office/drawing/2014/main" id="{20EC6243-00C1-63AE-54B6-C0A8B44CD392}"/>
              </a:ext>
            </a:extLst>
          </p:cNvPr>
          <p:cNvSpPr txBox="1">
            <a:spLocks noGrp="1"/>
          </p:cNvSpPr>
          <p:nvPr>
            <p:ph type="title"/>
          </p:nvPr>
        </p:nvSpPr>
        <p:spPr>
          <a:xfrm>
            <a:off x="243186" y="233007"/>
            <a:ext cx="864935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Sequence diagram</a:t>
            </a:r>
          </a:p>
        </p:txBody>
      </p:sp>
      <p:pic>
        <p:nvPicPr>
          <p:cNvPr id="5" name="Picture 4">
            <a:extLst>
              <a:ext uri="{FF2B5EF4-FFF2-40B4-BE49-F238E27FC236}">
                <a16:creationId xmlns:a16="http://schemas.microsoft.com/office/drawing/2014/main" id="{ED9B5B2D-AE87-3828-016A-30A5F4EABE49}"/>
              </a:ext>
            </a:extLst>
          </p:cNvPr>
          <p:cNvPicPr>
            <a:picLocks noChangeAspect="1"/>
          </p:cNvPicPr>
          <p:nvPr/>
        </p:nvPicPr>
        <p:blipFill>
          <a:blip r:embed="rId2"/>
          <a:srcRect/>
          <a:stretch/>
        </p:blipFill>
        <p:spPr>
          <a:xfrm>
            <a:off x="1984897" y="805707"/>
            <a:ext cx="5165932" cy="4144846"/>
          </a:xfrm>
          <a:prstGeom prst="rect">
            <a:avLst/>
          </a:prstGeom>
        </p:spPr>
      </p:pic>
    </p:spTree>
    <p:extLst>
      <p:ext uri="{BB962C8B-B14F-4D97-AF65-F5344CB8AC3E}">
        <p14:creationId xmlns:p14="http://schemas.microsoft.com/office/powerpoint/2010/main" val="3184389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F07853-3278-13C7-84AC-6BEB80731B59}"/>
              </a:ext>
            </a:extLst>
          </p:cNvPr>
          <p:cNvPicPr>
            <a:picLocks noChangeAspect="1"/>
          </p:cNvPicPr>
          <p:nvPr/>
        </p:nvPicPr>
        <p:blipFill>
          <a:blip r:embed="rId2"/>
          <a:srcRect/>
          <a:stretch/>
        </p:blipFill>
        <p:spPr>
          <a:xfrm>
            <a:off x="2820955" y="334860"/>
            <a:ext cx="5291321" cy="4473779"/>
          </a:xfrm>
          <a:prstGeom prst="rect">
            <a:avLst/>
          </a:prstGeom>
        </p:spPr>
      </p:pic>
      <p:sp>
        <p:nvSpPr>
          <p:cNvPr id="3" name="Google Shape;424;p44">
            <a:extLst>
              <a:ext uri="{FF2B5EF4-FFF2-40B4-BE49-F238E27FC236}">
                <a16:creationId xmlns:a16="http://schemas.microsoft.com/office/drawing/2014/main" id="{E73D2E2F-7CFA-A207-0574-91EBD2F6531E}"/>
              </a:ext>
            </a:extLst>
          </p:cNvPr>
          <p:cNvSpPr txBox="1"/>
          <p:nvPr/>
        </p:nvSpPr>
        <p:spPr>
          <a:xfrm>
            <a:off x="529302" y="1900151"/>
            <a:ext cx="2670114" cy="1343197"/>
          </a:xfrm>
          <a:prstGeom prst="rect">
            <a:avLst/>
          </a:prstGeom>
          <a:noFill/>
          <a:ln>
            <a:noFill/>
          </a:ln>
        </p:spPr>
        <p:txBody>
          <a:bodyPr spcFirstLastPara="1" wrap="square" lIns="91425" tIns="91425" rIns="91425" bIns="91425" anchor="t" anchorCtr="0">
            <a:noAutofit/>
          </a:bodyPr>
          <a:lstStyle/>
          <a:p>
            <a:pPr marL="0" rtl="0" eaLnBrk="1" latinLnBrk="0" hangingPunct="1">
              <a:spcBef>
                <a:spcPts val="0"/>
              </a:spcBef>
              <a:spcAft>
                <a:spcPts val="0"/>
              </a:spcAft>
            </a:pPr>
            <a:endParaRPr lang="en-US" sz="2000" b="1" kern="1200" dirty="0">
              <a:latin typeface="Calibri" panose="020F0502020204030204" pitchFamily="34" charset="0"/>
              <a:ea typeface="맑은 고딕" panose="020B0503020000020004" pitchFamily="34" charset="-127"/>
              <a:cs typeface="Arial" panose="020B0604020202020204" pitchFamily="34" charset="0"/>
            </a:endParaRPr>
          </a:p>
          <a:p>
            <a:r>
              <a:rPr lang="en" sz="2000" b="1" dirty="0">
                <a:ln w="0"/>
              </a:rPr>
              <a:t>Login steps</a:t>
            </a:r>
            <a:endParaRPr lang="en-US" sz="2000" b="1" dirty="0">
              <a:ln w="0"/>
            </a:endParaRPr>
          </a:p>
          <a:p>
            <a:pPr marL="0" rtl="0" eaLnBrk="1" latinLnBrk="0" hangingPunct="1">
              <a:spcBef>
                <a:spcPts val="0"/>
              </a:spcBef>
              <a:spcAft>
                <a:spcPts val="0"/>
              </a:spcAft>
            </a:pPr>
            <a:endParaRPr lang="en-US" sz="3600" b="1" dirty="0"/>
          </a:p>
        </p:txBody>
      </p:sp>
    </p:spTree>
    <p:extLst>
      <p:ext uri="{BB962C8B-B14F-4D97-AF65-F5344CB8AC3E}">
        <p14:creationId xmlns:p14="http://schemas.microsoft.com/office/powerpoint/2010/main" val="1617491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F9D3FA-8671-0634-D998-C1E0FB976004}"/>
              </a:ext>
            </a:extLst>
          </p:cNvPr>
          <p:cNvPicPr>
            <a:picLocks noChangeAspect="1"/>
          </p:cNvPicPr>
          <p:nvPr/>
        </p:nvPicPr>
        <p:blipFill>
          <a:blip r:embed="rId2"/>
          <a:srcRect/>
          <a:stretch/>
        </p:blipFill>
        <p:spPr>
          <a:xfrm>
            <a:off x="782320" y="1029262"/>
            <a:ext cx="7193280" cy="3592046"/>
          </a:xfrm>
          <a:prstGeom prst="rect">
            <a:avLst/>
          </a:prstGeom>
        </p:spPr>
      </p:pic>
      <p:sp>
        <p:nvSpPr>
          <p:cNvPr id="2" name="Google Shape;424;p44">
            <a:extLst>
              <a:ext uri="{FF2B5EF4-FFF2-40B4-BE49-F238E27FC236}">
                <a16:creationId xmlns:a16="http://schemas.microsoft.com/office/drawing/2014/main" id="{BA98666A-3F18-0588-2FD8-34AF71C04030}"/>
              </a:ext>
            </a:extLst>
          </p:cNvPr>
          <p:cNvSpPr txBox="1"/>
          <p:nvPr/>
        </p:nvSpPr>
        <p:spPr>
          <a:xfrm>
            <a:off x="357852" y="375050"/>
            <a:ext cx="7193280" cy="1343197"/>
          </a:xfrm>
          <a:prstGeom prst="rect">
            <a:avLst/>
          </a:prstGeom>
          <a:noFill/>
          <a:ln>
            <a:noFill/>
          </a:ln>
        </p:spPr>
        <p:txBody>
          <a:bodyPr spcFirstLastPara="1" wrap="square" lIns="91425" tIns="91425" rIns="91425" bIns="91425" anchor="t" anchorCtr="0">
            <a:noAutofit/>
          </a:bodyPr>
          <a:lstStyle/>
          <a:p>
            <a:pPr marL="0" rtl="0" eaLnBrk="1" latinLnBrk="0" hangingPunct="1">
              <a:spcBef>
                <a:spcPts val="0"/>
              </a:spcBef>
              <a:spcAft>
                <a:spcPts val="0"/>
              </a:spcAft>
            </a:pPr>
            <a:r>
              <a:rPr lang="en-US" sz="2000" b="1" kern="1200" dirty="0">
                <a:solidFill>
                  <a:srgbClr val="000000"/>
                </a:solidFill>
                <a:latin typeface="Calibri" panose="020F0502020204030204" pitchFamily="34" charset="0"/>
                <a:ea typeface="맑은 고딕" panose="020B0503020000020004" pitchFamily="34" charset="-127"/>
                <a:cs typeface="Arial" panose="020B0604020202020204" pitchFamily="34" charset="0"/>
              </a:rPr>
              <a:t>Sequence Diagram                            </a:t>
            </a:r>
            <a:r>
              <a:rPr lang="en-US" sz="2000" b="1" dirty="0">
                <a:ln w="0"/>
              </a:rPr>
              <a:t>Detection steps</a:t>
            </a:r>
          </a:p>
          <a:p>
            <a:pPr marL="0" rtl="0" eaLnBrk="1" latinLnBrk="0" hangingPunct="1">
              <a:spcBef>
                <a:spcPts val="0"/>
              </a:spcBef>
              <a:spcAft>
                <a:spcPts val="0"/>
              </a:spcAft>
            </a:pPr>
            <a:endParaRPr lang="en-US" sz="3600" b="1" dirty="0"/>
          </a:p>
        </p:txBody>
      </p:sp>
    </p:spTree>
    <p:extLst>
      <p:ext uri="{BB962C8B-B14F-4D97-AF65-F5344CB8AC3E}">
        <p14:creationId xmlns:p14="http://schemas.microsoft.com/office/powerpoint/2010/main" val="1953246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85CB18-DA28-6F95-4223-26598B1E2B9F}"/>
              </a:ext>
            </a:extLst>
          </p:cNvPr>
          <p:cNvPicPr>
            <a:picLocks noChangeAspect="1"/>
          </p:cNvPicPr>
          <p:nvPr/>
        </p:nvPicPr>
        <p:blipFill rotWithShape="1">
          <a:blip r:embed="rId2"/>
          <a:srcRect t="-1734" b="-182"/>
          <a:stretch/>
        </p:blipFill>
        <p:spPr>
          <a:xfrm>
            <a:off x="3829336" y="271000"/>
            <a:ext cx="4449753" cy="4601497"/>
          </a:xfrm>
          <a:prstGeom prst="rect">
            <a:avLst/>
          </a:prstGeom>
        </p:spPr>
      </p:pic>
      <p:sp>
        <p:nvSpPr>
          <p:cNvPr id="7" name="Google Shape;424;p44">
            <a:extLst>
              <a:ext uri="{FF2B5EF4-FFF2-40B4-BE49-F238E27FC236}">
                <a16:creationId xmlns:a16="http://schemas.microsoft.com/office/drawing/2014/main" id="{9D94074A-9EC8-3898-BB3F-2F362CB1E269}"/>
              </a:ext>
            </a:extLst>
          </p:cNvPr>
          <p:cNvSpPr txBox="1"/>
          <p:nvPr/>
        </p:nvSpPr>
        <p:spPr>
          <a:xfrm>
            <a:off x="984658" y="1900151"/>
            <a:ext cx="1957645" cy="1343197"/>
          </a:xfrm>
          <a:prstGeom prst="rect">
            <a:avLst/>
          </a:prstGeom>
          <a:noFill/>
          <a:ln>
            <a:noFill/>
          </a:ln>
        </p:spPr>
        <p:txBody>
          <a:bodyPr spcFirstLastPara="1" wrap="square" lIns="91425" tIns="91425" rIns="91425" bIns="91425" anchor="t" anchorCtr="0">
            <a:noAutofit/>
          </a:bodyPr>
          <a:lstStyle/>
          <a:p>
            <a:pPr marL="0" rtl="0" eaLnBrk="1" latinLnBrk="0" hangingPunct="1">
              <a:spcBef>
                <a:spcPts val="0"/>
              </a:spcBef>
              <a:spcAft>
                <a:spcPts val="0"/>
              </a:spcAft>
            </a:pPr>
            <a:endParaRPr lang="en-US" sz="2000" b="1" kern="1200" dirty="0">
              <a:latin typeface="Calibri" panose="020F0502020204030204" pitchFamily="34" charset="0"/>
              <a:ea typeface="맑은 고딕" panose="020B0503020000020004" pitchFamily="34" charset="-127"/>
              <a:cs typeface="Arial" panose="020B0604020202020204" pitchFamily="34" charset="0"/>
            </a:endParaRPr>
          </a:p>
          <a:p>
            <a:r>
              <a:rPr lang="en-US" sz="2000" b="1" dirty="0">
                <a:ln w="0"/>
              </a:rPr>
              <a:t>Profile editing</a:t>
            </a:r>
          </a:p>
          <a:p>
            <a:pPr marL="0" rtl="0" eaLnBrk="1" latinLnBrk="0" hangingPunct="1">
              <a:spcBef>
                <a:spcPts val="0"/>
              </a:spcBef>
              <a:spcAft>
                <a:spcPts val="0"/>
              </a:spcAft>
            </a:pPr>
            <a:endParaRPr lang="en-US" sz="3600" b="1" dirty="0"/>
          </a:p>
        </p:txBody>
      </p:sp>
    </p:spTree>
    <p:extLst>
      <p:ext uri="{BB962C8B-B14F-4D97-AF65-F5344CB8AC3E}">
        <p14:creationId xmlns:p14="http://schemas.microsoft.com/office/powerpoint/2010/main" val="3861239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422;p44">
            <a:extLst>
              <a:ext uri="{FF2B5EF4-FFF2-40B4-BE49-F238E27FC236}">
                <a16:creationId xmlns:a16="http://schemas.microsoft.com/office/drawing/2014/main" id="{F83A3685-1D5D-EE38-386B-CAFDC08A3255}"/>
              </a:ext>
            </a:extLst>
          </p:cNvPr>
          <p:cNvSpPr txBox="1">
            <a:spLocks noGrp="1"/>
          </p:cNvSpPr>
          <p:nvPr>
            <p:ph type="title"/>
          </p:nvPr>
        </p:nvSpPr>
        <p:spPr>
          <a:xfrm>
            <a:off x="243186" y="233007"/>
            <a:ext cx="864935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Deployment diagram</a:t>
            </a:r>
          </a:p>
        </p:txBody>
      </p:sp>
      <p:pic>
        <p:nvPicPr>
          <p:cNvPr id="5" name="Picture 4" descr="A white box with a black text&#10;&#10;Description automatically generated">
            <a:extLst>
              <a:ext uri="{FF2B5EF4-FFF2-40B4-BE49-F238E27FC236}">
                <a16:creationId xmlns:a16="http://schemas.microsoft.com/office/drawing/2014/main" id="{D90D5491-C87E-EA6E-5779-D98066701150}"/>
              </a:ext>
            </a:extLst>
          </p:cNvPr>
          <p:cNvPicPr>
            <a:picLocks noChangeAspect="1"/>
          </p:cNvPicPr>
          <p:nvPr/>
        </p:nvPicPr>
        <p:blipFill>
          <a:blip r:embed="rId2"/>
          <a:stretch>
            <a:fillRect/>
          </a:stretch>
        </p:blipFill>
        <p:spPr>
          <a:xfrm>
            <a:off x="1486262" y="2071211"/>
            <a:ext cx="6171475" cy="1001077"/>
          </a:xfrm>
          <a:prstGeom prst="rect">
            <a:avLst/>
          </a:prstGeom>
        </p:spPr>
      </p:pic>
    </p:spTree>
    <p:extLst>
      <p:ext uri="{BB962C8B-B14F-4D97-AF65-F5344CB8AC3E}">
        <p14:creationId xmlns:p14="http://schemas.microsoft.com/office/powerpoint/2010/main" val="585563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422;p44">
            <a:extLst>
              <a:ext uri="{FF2B5EF4-FFF2-40B4-BE49-F238E27FC236}">
                <a16:creationId xmlns:a16="http://schemas.microsoft.com/office/drawing/2014/main" id="{F83A3685-1D5D-EE38-386B-CAFDC08A3255}"/>
              </a:ext>
            </a:extLst>
          </p:cNvPr>
          <p:cNvSpPr txBox="1">
            <a:spLocks noGrp="1"/>
          </p:cNvSpPr>
          <p:nvPr>
            <p:ph type="title"/>
          </p:nvPr>
        </p:nvSpPr>
        <p:spPr>
          <a:xfrm>
            <a:off x="243186" y="233007"/>
            <a:ext cx="864935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ERD diagram</a:t>
            </a:r>
          </a:p>
        </p:txBody>
      </p:sp>
      <p:pic>
        <p:nvPicPr>
          <p:cNvPr id="4" name="Picture 3" descr="A screenshot of a computer screen&#10;&#10;Description automatically generated">
            <a:extLst>
              <a:ext uri="{FF2B5EF4-FFF2-40B4-BE49-F238E27FC236}">
                <a16:creationId xmlns:a16="http://schemas.microsoft.com/office/drawing/2014/main" id="{9245CE8E-B27B-2DC3-129E-EC7EF3255F06}"/>
              </a:ext>
            </a:extLst>
          </p:cNvPr>
          <p:cNvPicPr>
            <a:picLocks noChangeAspect="1"/>
          </p:cNvPicPr>
          <p:nvPr/>
        </p:nvPicPr>
        <p:blipFill>
          <a:blip r:embed="rId2"/>
          <a:stretch>
            <a:fillRect/>
          </a:stretch>
        </p:blipFill>
        <p:spPr>
          <a:xfrm>
            <a:off x="363716" y="1507332"/>
            <a:ext cx="8416567" cy="2572940"/>
          </a:xfrm>
          <a:prstGeom prst="rect">
            <a:avLst/>
          </a:prstGeom>
        </p:spPr>
      </p:pic>
    </p:spTree>
    <p:extLst>
      <p:ext uri="{BB962C8B-B14F-4D97-AF65-F5344CB8AC3E}">
        <p14:creationId xmlns:p14="http://schemas.microsoft.com/office/powerpoint/2010/main" val="261196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22" name="Google Shape;422;p44"/>
          <p:cNvSpPr txBox="1">
            <a:spLocks noGrp="1"/>
          </p:cNvSpPr>
          <p:nvPr>
            <p:ph type="title"/>
          </p:nvPr>
        </p:nvSpPr>
        <p:spPr>
          <a:xfrm>
            <a:off x="243186" y="233007"/>
            <a:ext cx="864935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1.1) Introduction</a:t>
            </a:r>
          </a:p>
        </p:txBody>
      </p:sp>
      <p:sp>
        <p:nvSpPr>
          <p:cNvPr id="424" name="Google Shape;424;p44"/>
          <p:cNvSpPr txBox="1"/>
          <p:nvPr/>
        </p:nvSpPr>
        <p:spPr>
          <a:xfrm>
            <a:off x="583445" y="805706"/>
            <a:ext cx="8151845" cy="393947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b="1" dirty="0">
                <a:solidFill>
                  <a:schemeClr val="dk1"/>
                </a:solidFill>
                <a:latin typeface="Hanken Grotesk"/>
                <a:ea typeface="Hanken Grotesk"/>
                <a:cs typeface="Hanken Grotesk"/>
                <a:sym typeface="Hanken Grotesk"/>
              </a:rPr>
              <a:t>Brain Tumor :</a:t>
            </a:r>
          </a:p>
          <a:p>
            <a:pPr marL="0" lvl="0" indent="0" algn="l" rtl="0">
              <a:lnSpc>
                <a:spcPct val="115000"/>
              </a:lnSpc>
              <a:spcBef>
                <a:spcPts val="0"/>
              </a:spcBef>
              <a:spcAft>
                <a:spcPts val="0"/>
              </a:spcAft>
              <a:buNone/>
            </a:pPr>
            <a:r>
              <a:rPr lang="en-US" sz="1200" dirty="0">
                <a:solidFill>
                  <a:schemeClr val="dk1"/>
                </a:solidFill>
                <a:latin typeface="Hanken Grotesk"/>
                <a:ea typeface="Hanken Grotesk"/>
                <a:cs typeface="Hanken Grotesk"/>
                <a:sym typeface="Hanken Grotesk"/>
              </a:rPr>
              <a:t>	 </a:t>
            </a:r>
            <a:r>
              <a:rPr lang="en-US" dirty="0">
                <a:solidFill>
                  <a:schemeClr val="dk1"/>
                </a:solidFill>
                <a:latin typeface="Hanken Grotesk"/>
                <a:ea typeface="Hanken Grotesk"/>
                <a:cs typeface="Hanken Grotesk"/>
                <a:sym typeface="Hanken Grotesk"/>
              </a:rPr>
              <a:t>A brain tumor is a collection, or mass, of abnormal cells in your brain. Your skull, which encloses your brain, is very rigid. Any growth inside such a restricted space can cause problems.</a:t>
            </a:r>
          </a:p>
          <a:p>
            <a:pPr marL="0" lvl="0" indent="0" algn="l" rtl="0">
              <a:lnSpc>
                <a:spcPct val="115000"/>
              </a:lnSpc>
              <a:spcBef>
                <a:spcPts val="0"/>
              </a:spcBef>
              <a:spcAft>
                <a:spcPts val="0"/>
              </a:spcAft>
              <a:buNone/>
            </a:pPr>
            <a:endParaRPr lang="en-US" sz="1200" dirty="0">
              <a:solidFill>
                <a:schemeClr val="dk1"/>
              </a:solidFill>
              <a:latin typeface="Hanken Grotesk"/>
              <a:ea typeface="Hanken Grotesk"/>
              <a:cs typeface="Hanken Grotesk"/>
              <a:sym typeface="Hanken Grotesk"/>
            </a:endParaRPr>
          </a:p>
          <a:p>
            <a:pPr marL="0" lvl="0" indent="0" algn="l" rtl="0">
              <a:lnSpc>
                <a:spcPct val="115000"/>
              </a:lnSpc>
              <a:spcBef>
                <a:spcPts val="0"/>
              </a:spcBef>
              <a:spcAft>
                <a:spcPts val="0"/>
              </a:spcAft>
              <a:buNone/>
            </a:pPr>
            <a:r>
              <a:rPr lang="en-US" sz="1600" b="1" dirty="0">
                <a:solidFill>
                  <a:schemeClr val="dk1"/>
                </a:solidFill>
                <a:latin typeface="Hanken Grotesk"/>
                <a:ea typeface="Hanken Grotesk"/>
                <a:cs typeface="Hanken Grotesk"/>
                <a:sym typeface="Hanken Grotesk"/>
              </a:rPr>
              <a:t>Brain tumors can be : </a:t>
            </a:r>
          </a:p>
          <a:p>
            <a:pPr marL="803275" lvl="1" indent="-228600">
              <a:lnSpc>
                <a:spcPct val="115000"/>
              </a:lnSpc>
              <a:buFont typeface="+mj-lt"/>
              <a:buAutoNum type="arabicPeriod"/>
            </a:pPr>
            <a:r>
              <a:rPr lang="en-US" dirty="0">
                <a:solidFill>
                  <a:schemeClr val="dk1"/>
                </a:solidFill>
                <a:latin typeface="Hanken Grotesk"/>
                <a:ea typeface="Hanken Grotesk"/>
                <a:cs typeface="Hanken Grotesk"/>
                <a:sym typeface="Hanken Grotesk"/>
              </a:rPr>
              <a:t> 	Benign</a:t>
            </a:r>
          </a:p>
          <a:p>
            <a:pPr marL="803275" lvl="1" indent="-228600">
              <a:lnSpc>
                <a:spcPct val="115000"/>
              </a:lnSpc>
              <a:buFont typeface="+mj-lt"/>
              <a:buAutoNum type="arabicPeriod"/>
            </a:pPr>
            <a:r>
              <a:rPr lang="en-US" dirty="0">
                <a:solidFill>
                  <a:schemeClr val="dk1"/>
                </a:solidFill>
                <a:latin typeface="Hanken Grotesk"/>
                <a:ea typeface="Hanken Grotesk"/>
                <a:cs typeface="Hanken Grotesk"/>
                <a:sym typeface="Hanken Grotesk"/>
              </a:rPr>
              <a:t> 	Malignant</a:t>
            </a:r>
          </a:p>
          <a:p>
            <a:pPr marL="0" lvl="0" indent="0" algn="l" rtl="0">
              <a:lnSpc>
                <a:spcPct val="115000"/>
              </a:lnSpc>
              <a:spcBef>
                <a:spcPts val="0"/>
              </a:spcBef>
              <a:spcAft>
                <a:spcPts val="0"/>
              </a:spcAft>
              <a:buNone/>
            </a:pPr>
            <a:endParaRPr lang="en-US" sz="1200" dirty="0">
              <a:solidFill>
                <a:schemeClr val="dk1"/>
              </a:solidFill>
              <a:latin typeface="Hanken Grotesk"/>
              <a:ea typeface="Hanken Grotesk"/>
              <a:cs typeface="Hanken Grotesk"/>
              <a:sym typeface="Hanken Grotesk"/>
            </a:endParaRPr>
          </a:p>
          <a:p>
            <a:pPr marL="0" lvl="0" indent="0" algn="l" rtl="0">
              <a:lnSpc>
                <a:spcPct val="115000"/>
              </a:lnSpc>
              <a:spcBef>
                <a:spcPts val="0"/>
              </a:spcBef>
              <a:spcAft>
                <a:spcPts val="0"/>
              </a:spcAft>
              <a:buNone/>
            </a:pPr>
            <a:endParaRPr lang="en-US" sz="1200" dirty="0">
              <a:solidFill>
                <a:schemeClr val="dk1"/>
              </a:solidFill>
              <a:latin typeface="Hanken Grotesk"/>
              <a:ea typeface="Hanken Grotesk"/>
              <a:cs typeface="Hanken Grotesk"/>
              <a:sym typeface="Hanken Grotesk"/>
            </a:endParaRPr>
          </a:p>
          <a:p>
            <a:pPr marL="0" lvl="0" indent="0" algn="l" rtl="0">
              <a:lnSpc>
                <a:spcPct val="115000"/>
              </a:lnSpc>
              <a:spcBef>
                <a:spcPts val="0"/>
              </a:spcBef>
              <a:spcAft>
                <a:spcPts val="0"/>
              </a:spcAft>
              <a:buNone/>
            </a:pPr>
            <a:r>
              <a:rPr lang="en-US" sz="1600" b="1" dirty="0">
                <a:solidFill>
                  <a:schemeClr val="dk1"/>
                </a:solidFill>
                <a:latin typeface="Hanken Grotesk"/>
                <a:ea typeface="Hanken Grotesk"/>
                <a:cs typeface="Hanken Grotesk"/>
                <a:sym typeface="Hanken Grotesk"/>
              </a:rPr>
              <a:t>Factors that specify the tumor stage:</a:t>
            </a:r>
          </a:p>
          <a:p>
            <a:pPr marL="0" lvl="0" indent="0" algn="l" rtl="0">
              <a:lnSpc>
                <a:spcPct val="115000"/>
              </a:lnSpc>
              <a:spcBef>
                <a:spcPts val="0"/>
              </a:spcBef>
              <a:spcAft>
                <a:spcPts val="0"/>
              </a:spcAft>
              <a:buNone/>
            </a:pPr>
            <a:endParaRPr lang="en-US" sz="1200" dirty="0">
              <a:solidFill>
                <a:schemeClr val="dk1"/>
              </a:solidFill>
              <a:latin typeface="Hanken Grotesk"/>
              <a:ea typeface="Hanken Grotesk"/>
              <a:cs typeface="Hanken Grotesk"/>
              <a:sym typeface="Hanken Grotesk"/>
            </a:endParaRPr>
          </a:p>
          <a:p>
            <a:pPr marL="171450" lvl="0" indent="-171450" algn="l" rtl="0">
              <a:lnSpc>
                <a:spcPct val="115000"/>
              </a:lnSpc>
              <a:spcBef>
                <a:spcPts val="0"/>
              </a:spcBef>
              <a:spcAft>
                <a:spcPts val="0"/>
              </a:spcAft>
              <a:buFont typeface="Wingdings" panose="05000000000000000000" pitchFamily="2" charset="2"/>
              <a:buChar char="§"/>
            </a:pPr>
            <a:r>
              <a:rPr lang="en-US" dirty="0">
                <a:solidFill>
                  <a:schemeClr val="dk1"/>
                </a:solidFill>
                <a:latin typeface="Hanken Grotesk"/>
                <a:ea typeface="Hanken Grotesk"/>
                <a:cs typeface="Hanken Grotesk"/>
                <a:sym typeface="Hanken Grotesk"/>
              </a:rPr>
              <a:t>Where the tumor is located.</a:t>
            </a:r>
          </a:p>
          <a:p>
            <a:pPr marL="171450" lvl="0" indent="-171450" algn="l" rtl="0">
              <a:lnSpc>
                <a:spcPct val="115000"/>
              </a:lnSpc>
              <a:spcBef>
                <a:spcPts val="0"/>
              </a:spcBef>
              <a:spcAft>
                <a:spcPts val="0"/>
              </a:spcAft>
              <a:buFont typeface="Wingdings" panose="05000000000000000000" pitchFamily="2" charset="2"/>
              <a:buChar char="§"/>
            </a:pPr>
            <a:r>
              <a:rPr lang="en-US" dirty="0">
                <a:solidFill>
                  <a:schemeClr val="dk1"/>
                </a:solidFill>
                <a:latin typeface="Hanken Grotesk"/>
                <a:ea typeface="Hanken Grotesk"/>
                <a:cs typeface="Hanken Grotesk"/>
                <a:sym typeface="Hanken Grotesk"/>
              </a:rPr>
              <a:t>The size of the tumor.</a:t>
            </a:r>
          </a:p>
          <a:p>
            <a:pPr marL="171450" lvl="0" indent="-171450" algn="l" rtl="0">
              <a:lnSpc>
                <a:spcPct val="115000"/>
              </a:lnSpc>
              <a:spcBef>
                <a:spcPts val="0"/>
              </a:spcBef>
              <a:spcAft>
                <a:spcPts val="0"/>
              </a:spcAft>
              <a:buFont typeface="Wingdings" panose="05000000000000000000" pitchFamily="2" charset="2"/>
              <a:buChar char="§"/>
            </a:pPr>
            <a:r>
              <a:rPr lang="en-US" dirty="0">
                <a:solidFill>
                  <a:schemeClr val="dk1"/>
                </a:solidFill>
                <a:latin typeface="Hanken Grotesk"/>
                <a:ea typeface="Hanken Grotesk"/>
                <a:cs typeface="Hanken Grotesk"/>
                <a:sym typeface="Hanken Grotesk"/>
              </a:rPr>
              <a:t>Whether the cancer has spread to nearby lymph nodes.</a:t>
            </a:r>
          </a:p>
          <a:p>
            <a:pPr marL="171450" lvl="0" indent="-171450" algn="l" rtl="0">
              <a:lnSpc>
                <a:spcPct val="115000"/>
              </a:lnSpc>
              <a:spcBef>
                <a:spcPts val="0"/>
              </a:spcBef>
              <a:spcAft>
                <a:spcPts val="0"/>
              </a:spcAft>
              <a:buFont typeface="Wingdings" panose="05000000000000000000" pitchFamily="2" charset="2"/>
              <a:buChar char="§"/>
            </a:pPr>
            <a:r>
              <a:rPr lang="en-US" dirty="0">
                <a:solidFill>
                  <a:schemeClr val="dk1"/>
                </a:solidFill>
                <a:latin typeface="Hanken Grotesk"/>
                <a:ea typeface="Hanken Grotesk"/>
                <a:cs typeface="Hanken Grotesk"/>
                <a:sym typeface="Hanken Grotesk"/>
              </a:rPr>
              <a:t>Whether the cancer has spread to a different part of the body</a:t>
            </a:r>
            <a:endParaRPr dirty="0">
              <a:solidFill>
                <a:schemeClr val="dk1"/>
              </a:solidFill>
              <a:latin typeface="Hanken Grotesk"/>
              <a:ea typeface="Hanken Grotesk"/>
              <a:cs typeface="Hanken Grotesk"/>
              <a:sym typeface="Hanken Grotesk"/>
            </a:endParaRPr>
          </a:p>
        </p:txBody>
      </p:sp>
      <p:pic>
        <p:nvPicPr>
          <p:cNvPr id="4" name="Picture 3">
            <a:extLst>
              <a:ext uri="{FF2B5EF4-FFF2-40B4-BE49-F238E27FC236}">
                <a16:creationId xmlns:a16="http://schemas.microsoft.com/office/drawing/2014/main" id="{3101B477-2BCC-BEE5-DB99-38AAED830EDE}"/>
              </a:ext>
            </a:extLst>
          </p:cNvPr>
          <p:cNvPicPr>
            <a:picLocks noChangeAspect="1"/>
          </p:cNvPicPr>
          <p:nvPr/>
        </p:nvPicPr>
        <p:blipFill rotWithShape="1">
          <a:blip r:embed="rId3"/>
          <a:srcRect l="1414" t="22324" r="990" b="15743"/>
          <a:stretch/>
        </p:blipFill>
        <p:spPr>
          <a:xfrm>
            <a:off x="3052031" y="1624784"/>
            <a:ext cx="5508524" cy="1634609"/>
          </a:xfrm>
          <a:prstGeom prst="rect">
            <a:avLst/>
          </a:prstGeom>
        </p:spPr>
      </p:pic>
    </p:spTree>
    <p:extLst>
      <p:ext uri="{BB962C8B-B14F-4D97-AF65-F5344CB8AC3E}">
        <p14:creationId xmlns:p14="http://schemas.microsoft.com/office/powerpoint/2010/main" val="765994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422;p44">
            <a:extLst>
              <a:ext uri="{FF2B5EF4-FFF2-40B4-BE49-F238E27FC236}">
                <a16:creationId xmlns:a16="http://schemas.microsoft.com/office/drawing/2014/main" id="{F83A3685-1D5D-EE38-386B-CAFDC08A3255}"/>
              </a:ext>
            </a:extLst>
          </p:cNvPr>
          <p:cNvSpPr txBox="1">
            <a:spLocks noGrp="1"/>
          </p:cNvSpPr>
          <p:nvPr>
            <p:ph type="title"/>
          </p:nvPr>
        </p:nvSpPr>
        <p:spPr>
          <a:xfrm>
            <a:off x="243186" y="233007"/>
            <a:ext cx="864935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Sitemap diagram</a:t>
            </a:r>
          </a:p>
        </p:txBody>
      </p:sp>
      <p:pic>
        <p:nvPicPr>
          <p:cNvPr id="3" name="Picture 2">
            <a:extLst>
              <a:ext uri="{FF2B5EF4-FFF2-40B4-BE49-F238E27FC236}">
                <a16:creationId xmlns:a16="http://schemas.microsoft.com/office/drawing/2014/main" id="{050A7567-4944-0A7B-8093-82A218ED9251}"/>
              </a:ext>
            </a:extLst>
          </p:cNvPr>
          <p:cNvPicPr>
            <a:picLocks noChangeAspect="1"/>
          </p:cNvPicPr>
          <p:nvPr/>
        </p:nvPicPr>
        <p:blipFill>
          <a:blip r:embed="rId2"/>
          <a:srcRect/>
          <a:stretch/>
        </p:blipFill>
        <p:spPr>
          <a:xfrm>
            <a:off x="3188208" y="727113"/>
            <a:ext cx="5010912" cy="4183380"/>
          </a:xfrm>
          <a:prstGeom prst="rect">
            <a:avLst/>
          </a:prstGeom>
        </p:spPr>
      </p:pic>
      <p:sp>
        <p:nvSpPr>
          <p:cNvPr id="5" name="Google Shape;422;p44">
            <a:extLst>
              <a:ext uri="{FF2B5EF4-FFF2-40B4-BE49-F238E27FC236}">
                <a16:creationId xmlns:a16="http://schemas.microsoft.com/office/drawing/2014/main" id="{7BEEB606-77DD-8EF7-5E2C-EEBEF674E1A9}"/>
              </a:ext>
            </a:extLst>
          </p:cNvPr>
          <p:cNvSpPr txBox="1">
            <a:spLocks/>
          </p:cNvSpPr>
          <p:nvPr/>
        </p:nvSpPr>
        <p:spPr>
          <a:xfrm>
            <a:off x="674363" y="1999049"/>
            <a:ext cx="256097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1pPr>
            <a:lvl2pPr marR="0" lvl="1"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2pPr>
            <a:lvl3pPr marR="0" lvl="2"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3pPr>
            <a:lvl4pPr marR="0" lvl="3"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4pPr>
            <a:lvl5pPr marR="0" lvl="4"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5pPr>
            <a:lvl6pPr marR="0" lvl="5"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6pPr>
            <a:lvl7pPr marR="0" lvl="6"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7pPr>
            <a:lvl8pPr marR="0" lvl="7"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8pPr>
            <a:lvl9pPr marR="0" lvl="8"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9pPr>
          </a:lstStyle>
          <a:p>
            <a:r>
              <a:rPr lang="en-US" sz="3600" dirty="0"/>
              <a:t>web platform</a:t>
            </a:r>
          </a:p>
        </p:txBody>
      </p:sp>
    </p:spTree>
    <p:extLst>
      <p:ext uri="{BB962C8B-B14F-4D97-AF65-F5344CB8AC3E}">
        <p14:creationId xmlns:p14="http://schemas.microsoft.com/office/powerpoint/2010/main" val="4137381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422;p44">
            <a:extLst>
              <a:ext uri="{FF2B5EF4-FFF2-40B4-BE49-F238E27FC236}">
                <a16:creationId xmlns:a16="http://schemas.microsoft.com/office/drawing/2014/main" id="{F83A3685-1D5D-EE38-386B-CAFDC08A3255}"/>
              </a:ext>
            </a:extLst>
          </p:cNvPr>
          <p:cNvSpPr txBox="1">
            <a:spLocks noGrp="1"/>
          </p:cNvSpPr>
          <p:nvPr>
            <p:ph type="title"/>
          </p:nvPr>
        </p:nvSpPr>
        <p:spPr>
          <a:xfrm>
            <a:off x="674363" y="1999049"/>
            <a:ext cx="2560974"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600" dirty="0"/>
              <a:t>Mobile platform</a:t>
            </a:r>
          </a:p>
        </p:txBody>
      </p:sp>
      <p:pic>
        <p:nvPicPr>
          <p:cNvPr id="4" name="Picture 3">
            <a:extLst>
              <a:ext uri="{FF2B5EF4-FFF2-40B4-BE49-F238E27FC236}">
                <a16:creationId xmlns:a16="http://schemas.microsoft.com/office/drawing/2014/main" id="{4161C60F-1013-6F44-002C-72CBB897E4D5}"/>
              </a:ext>
            </a:extLst>
          </p:cNvPr>
          <p:cNvPicPr>
            <a:picLocks noChangeAspect="1"/>
          </p:cNvPicPr>
          <p:nvPr/>
        </p:nvPicPr>
        <p:blipFill>
          <a:blip r:embed="rId2"/>
          <a:srcRect/>
          <a:stretch/>
        </p:blipFill>
        <p:spPr>
          <a:xfrm>
            <a:off x="3235337" y="210769"/>
            <a:ext cx="5131423" cy="4721961"/>
          </a:xfrm>
          <a:prstGeom prst="rect">
            <a:avLst/>
          </a:prstGeom>
        </p:spPr>
      </p:pic>
    </p:spTree>
    <p:extLst>
      <p:ext uri="{BB962C8B-B14F-4D97-AF65-F5344CB8AC3E}">
        <p14:creationId xmlns:p14="http://schemas.microsoft.com/office/powerpoint/2010/main" val="3740150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422;p44">
            <a:extLst>
              <a:ext uri="{FF2B5EF4-FFF2-40B4-BE49-F238E27FC236}">
                <a16:creationId xmlns:a16="http://schemas.microsoft.com/office/drawing/2014/main" id="{F83A3685-1D5D-EE38-386B-CAFDC08A3255}"/>
              </a:ext>
            </a:extLst>
          </p:cNvPr>
          <p:cNvSpPr txBox="1">
            <a:spLocks noGrp="1"/>
          </p:cNvSpPr>
          <p:nvPr>
            <p:ph type="title"/>
          </p:nvPr>
        </p:nvSpPr>
        <p:spPr>
          <a:xfrm>
            <a:off x="243186" y="233007"/>
            <a:ext cx="864935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block diagram</a:t>
            </a:r>
          </a:p>
        </p:txBody>
      </p:sp>
      <p:pic>
        <p:nvPicPr>
          <p:cNvPr id="3" name="Picture 2" descr="A diagram of a brain&#10;&#10;Description automatically generated">
            <a:extLst>
              <a:ext uri="{FF2B5EF4-FFF2-40B4-BE49-F238E27FC236}">
                <a16:creationId xmlns:a16="http://schemas.microsoft.com/office/drawing/2014/main" id="{D77DC4BE-D045-A982-A77C-E6AEA6850BED}"/>
              </a:ext>
            </a:extLst>
          </p:cNvPr>
          <p:cNvPicPr>
            <a:picLocks noChangeAspect="1"/>
          </p:cNvPicPr>
          <p:nvPr/>
        </p:nvPicPr>
        <p:blipFill>
          <a:blip r:embed="rId2"/>
          <a:stretch>
            <a:fillRect/>
          </a:stretch>
        </p:blipFill>
        <p:spPr>
          <a:xfrm>
            <a:off x="1808589" y="672601"/>
            <a:ext cx="5518547" cy="4245036"/>
          </a:xfrm>
          <a:prstGeom prst="rect">
            <a:avLst/>
          </a:prstGeom>
        </p:spPr>
      </p:pic>
    </p:spTree>
    <p:extLst>
      <p:ext uri="{BB962C8B-B14F-4D97-AF65-F5344CB8AC3E}">
        <p14:creationId xmlns:p14="http://schemas.microsoft.com/office/powerpoint/2010/main" val="1385611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6" name="Picture 5">
            <a:extLst>
              <a:ext uri="{FF2B5EF4-FFF2-40B4-BE49-F238E27FC236}">
                <a16:creationId xmlns:a16="http://schemas.microsoft.com/office/drawing/2014/main" id="{3CA7229C-E4A4-2456-9EAF-38426CF2089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1925014" y="-708618"/>
            <a:ext cx="5317120" cy="5317120"/>
          </a:xfrm>
          <a:prstGeom prst="rect">
            <a:avLst/>
          </a:prstGeom>
        </p:spPr>
      </p:pic>
      <p:sp>
        <p:nvSpPr>
          <p:cNvPr id="7" name="Rectangle: Rounded Corners 6">
            <a:extLst>
              <a:ext uri="{FF2B5EF4-FFF2-40B4-BE49-F238E27FC236}">
                <a16:creationId xmlns:a16="http://schemas.microsoft.com/office/drawing/2014/main" id="{B5B741D6-0376-B1C8-05C1-C9B20FD52059}"/>
              </a:ext>
            </a:extLst>
          </p:cNvPr>
          <p:cNvSpPr/>
          <p:nvPr/>
        </p:nvSpPr>
        <p:spPr>
          <a:xfrm>
            <a:off x="2995548" y="3981056"/>
            <a:ext cx="3376680" cy="458644"/>
          </a:xfrm>
          <a:prstGeom prst="roundRect">
            <a:avLst/>
          </a:prstGeom>
          <a:solidFill>
            <a:srgbClr val="FFD757"/>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WWW.Rickman.com</a:t>
            </a:r>
          </a:p>
        </p:txBody>
      </p:sp>
      <p:pic>
        <p:nvPicPr>
          <p:cNvPr id="8" name="Graphic 7" descr="Magnifying glass with solid fill">
            <a:extLst>
              <a:ext uri="{FF2B5EF4-FFF2-40B4-BE49-F238E27FC236}">
                <a16:creationId xmlns:a16="http://schemas.microsoft.com/office/drawing/2014/main" id="{80CA2DA6-63FD-70BE-8AE6-305CA4995E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77016" y="4058776"/>
            <a:ext cx="303203" cy="303203"/>
          </a:xfrm>
          <a:prstGeom prst="rect">
            <a:avLst/>
          </a:prstGeom>
        </p:spPr>
      </p:pic>
      <p:sp>
        <p:nvSpPr>
          <p:cNvPr id="9" name="Google Shape;422;p44">
            <a:extLst>
              <a:ext uri="{FF2B5EF4-FFF2-40B4-BE49-F238E27FC236}">
                <a16:creationId xmlns:a16="http://schemas.microsoft.com/office/drawing/2014/main" id="{6B8919FD-1F48-F2FB-59D5-8C0829A4A28C}"/>
              </a:ext>
            </a:extLst>
          </p:cNvPr>
          <p:cNvSpPr txBox="1">
            <a:spLocks noGrp="1"/>
          </p:cNvSpPr>
          <p:nvPr>
            <p:ph type="title"/>
          </p:nvPr>
        </p:nvSpPr>
        <p:spPr>
          <a:xfrm>
            <a:off x="729205" y="534998"/>
            <a:ext cx="7708739"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4.2) Applications</a:t>
            </a:r>
          </a:p>
        </p:txBody>
      </p:sp>
    </p:spTree>
    <p:extLst>
      <p:ext uri="{BB962C8B-B14F-4D97-AF65-F5344CB8AC3E}">
        <p14:creationId xmlns:p14="http://schemas.microsoft.com/office/powerpoint/2010/main" val="814598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2" name="Picture 1">
            <a:extLst>
              <a:ext uri="{FF2B5EF4-FFF2-40B4-BE49-F238E27FC236}">
                <a16:creationId xmlns:a16="http://schemas.microsoft.com/office/drawing/2014/main" id="{93B669F0-D361-0EA3-FA02-85F832EEFF4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21064" y1="45431" x2="21064" y2="45431"/>
                        <a14:foregroundMark x1="75638" y1="38959" x2="75638" y2="38959"/>
                        <a14:foregroundMark x1="79468" y1="42386" x2="79468" y2="42386"/>
                      </a14:backgroundRemoval>
                    </a14:imgEffect>
                  </a14:imgLayer>
                </a14:imgProps>
              </a:ext>
              <a:ext uri="{28A0092B-C50C-407E-A947-70E740481C1C}">
                <a14:useLocalDpi xmlns:a14="http://schemas.microsoft.com/office/drawing/2010/main" val="0"/>
              </a:ext>
            </a:extLst>
          </a:blip>
          <a:srcRect/>
          <a:stretch/>
        </p:blipFill>
        <p:spPr>
          <a:xfrm>
            <a:off x="1362499" y="208344"/>
            <a:ext cx="6419001" cy="5381034"/>
          </a:xfrm>
          <a:prstGeom prst="rect">
            <a:avLst/>
          </a:prstGeom>
        </p:spPr>
      </p:pic>
      <p:sp>
        <p:nvSpPr>
          <p:cNvPr id="9" name="Google Shape;422;p44">
            <a:extLst>
              <a:ext uri="{FF2B5EF4-FFF2-40B4-BE49-F238E27FC236}">
                <a16:creationId xmlns:a16="http://schemas.microsoft.com/office/drawing/2014/main" id="{6B8919FD-1F48-F2FB-59D5-8C0829A4A28C}"/>
              </a:ext>
            </a:extLst>
          </p:cNvPr>
          <p:cNvSpPr txBox="1">
            <a:spLocks noGrp="1"/>
          </p:cNvSpPr>
          <p:nvPr>
            <p:ph type="title"/>
          </p:nvPr>
        </p:nvSpPr>
        <p:spPr>
          <a:xfrm>
            <a:off x="729205" y="534998"/>
            <a:ext cx="7708739"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4.2.1) Applications</a:t>
            </a:r>
          </a:p>
        </p:txBody>
      </p:sp>
    </p:spTree>
    <p:extLst>
      <p:ext uri="{BB962C8B-B14F-4D97-AF65-F5344CB8AC3E}">
        <p14:creationId xmlns:p14="http://schemas.microsoft.com/office/powerpoint/2010/main" val="3865422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ED287D-F8B3-FA2E-32BC-1715170787C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46809" y1="27411" x2="45319" y2="64721"/>
                        <a14:foregroundMark x1="50638" y1="27030" x2="52553" y2="51269"/>
                        <a14:foregroundMark x1="52553" y1="51269" x2="56915" y2="39213"/>
                        <a14:foregroundMark x1="56915" y1="39213" x2="49255" y2="47462"/>
                        <a14:foregroundMark x1="49255" y1="47462" x2="43404" y2="62817"/>
                        <a14:foregroundMark x1="43404" y1="62817" x2="41277" y2="45939"/>
                        <a14:foregroundMark x1="45957" y1="71066" x2="51383" y2="69162"/>
                        <a14:foregroundMark x1="51383" y1="69162" x2="55532" y2="62690"/>
                        <a14:foregroundMark x1="58723" y1="60787" x2="57021" y2="72208"/>
                        <a14:foregroundMark x1="39681" y1="28680" x2="50213" y2="24365"/>
                        <a14:foregroundMark x1="50213" y1="24365" x2="55957" y2="30711"/>
                        <a14:foregroundMark x1="55957" y1="30711" x2="56170" y2="31599"/>
                        <a14:foregroundMark x1="58723" y1="22462" x2="57660" y2="29695"/>
                        <a14:foregroundMark x1="57660" y1="24492" x2="49362" y2="21701"/>
                        <a14:foregroundMark x1="54681" y1="21447" x2="54681" y2="33503"/>
                        <a14:foregroundMark x1="54362" y1="23985" x2="55851" y2="37944"/>
                        <a14:foregroundMark x1="44149" y1="28046" x2="39362" y2="37690"/>
                        <a14:foregroundMark x1="39362" y1="37690" x2="39468" y2="37690"/>
                      </a14:backgroundRemoval>
                    </a14:imgEffect>
                  </a14:imgLayer>
                </a14:imgProps>
              </a:ext>
              <a:ext uri="{28A0092B-C50C-407E-A947-70E740481C1C}">
                <a14:useLocalDpi xmlns:a14="http://schemas.microsoft.com/office/drawing/2010/main" val="0"/>
              </a:ext>
            </a:extLst>
          </a:blip>
          <a:srcRect/>
          <a:stretch/>
        </p:blipFill>
        <p:spPr>
          <a:xfrm>
            <a:off x="1166019" y="-167075"/>
            <a:ext cx="6897846" cy="5782449"/>
          </a:xfrm>
          <a:prstGeom prst="rect">
            <a:avLst/>
          </a:prstGeom>
        </p:spPr>
      </p:pic>
      <p:pic>
        <p:nvPicPr>
          <p:cNvPr id="3" name="Picture 2">
            <a:extLst>
              <a:ext uri="{FF2B5EF4-FFF2-40B4-BE49-F238E27FC236}">
                <a16:creationId xmlns:a16="http://schemas.microsoft.com/office/drawing/2014/main" id="{1E4D0B71-A674-E7F2-A1BA-B6E167354B8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39362" y1="25000" x2="39362" y2="25000"/>
                      </a14:backgroundRemoval>
                    </a14:imgEffect>
                  </a14:imgLayer>
                </a14:imgProps>
              </a:ext>
              <a:ext uri="{28A0092B-C50C-407E-A947-70E740481C1C}">
                <a14:useLocalDpi xmlns:a14="http://schemas.microsoft.com/office/drawing/2010/main" val="0"/>
              </a:ext>
            </a:extLst>
          </a:blip>
          <a:srcRect/>
          <a:stretch/>
        </p:blipFill>
        <p:spPr>
          <a:xfrm>
            <a:off x="-1013363" y="207385"/>
            <a:ext cx="6004463" cy="5033529"/>
          </a:xfrm>
          <a:prstGeom prst="rect">
            <a:avLst/>
          </a:prstGeom>
        </p:spPr>
      </p:pic>
      <p:pic>
        <p:nvPicPr>
          <p:cNvPr id="4" name="Picture 3">
            <a:extLst>
              <a:ext uri="{FF2B5EF4-FFF2-40B4-BE49-F238E27FC236}">
                <a16:creationId xmlns:a16="http://schemas.microsoft.com/office/drawing/2014/main" id="{CE383AB4-44FB-C8A2-58EF-23B00F3B1AC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57766" y1="31472" x2="48723" y2="44162"/>
                        <a14:foregroundMark x1="48723" y1="44162" x2="45213" y2="66371"/>
                        <a14:foregroundMark x1="45213" y1="66371" x2="45957" y2="66371"/>
                        <a14:foregroundMark x1="45957" y1="30584" x2="52553" y2="67893"/>
                        <a14:foregroundMark x1="48830" y1="17640" x2="52766" y2="61675"/>
                        <a14:foregroundMark x1="56489" y1="24492" x2="46596" y2="26777"/>
                        <a14:foregroundMark x1="46596" y1="26777" x2="41277" y2="30838"/>
                        <a14:foregroundMark x1="41277" y1="30838" x2="41277" y2="32360"/>
                        <a14:foregroundMark x1="42872" y1="26650" x2="42234" y2="36548"/>
                        <a14:foregroundMark x1="41596" y1="22589" x2="39149" y2="34898"/>
                        <a14:foregroundMark x1="43085" y1="37690" x2="42447" y2="53426"/>
                        <a14:foregroundMark x1="40638" y1="35914" x2="43298" y2="74112"/>
                        <a14:foregroundMark x1="43298" y1="74112" x2="52553" y2="71193"/>
                        <a14:foregroundMark x1="52553" y1="71193" x2="59787" y2="54315"/>
                        <a14:foregroundMark x1="59787" y1="54315" x2="59255" y2="26777"/>
                        <a14:foregroundMark x1="53617" y1="47335" x2="53404" y2="51015"/>
                        <a14:foregroundMark x1="38511" y1="57107" x2="40851" y2="75000"/>
                        <a14:foregroundMark x1="40851" y1="75000" x2="49574" y2="76396"/>
                        <a14:foregroundMark x1="49574" y1="76396" x2="57766" y2="68782"/>
                        <a14:foregroundMark x1="57766" y1="68782" x2="59468" y2="64086"/>
                      </a14:backgroundRemoval>
                    </a14:imgEffect>
                  </a14:imgLayer>
                </a14:imgProps>
              </a:ext>
              <a:ext uri="{28A0092B-C50C-407E-A947-70E740481C1C}">
                <a14:useLocalDpi xmlns:a14="http://schemas.microsoft.com/office/drawing/2010/main" val="0"/>
              </a:ext>
            </a:extLst>
          </a:blip>
          <a:srcRect/>
          <a:stretch/>
        </p:blipFill>
        <p:spPr>
          <a:xfrm>
            <a:off x="4238783" y="207385"/>
            <a:ext cx="6004463" cy="5033529"/>
          </a:xfrm>
          <a:prstGeom prst="rect">
            <a:avLst/>
          </a:prstGeom>
        </p:spPr>
      </p:pic>
    </p:spTree>
    <p:extLst>
      <p:ext uri="{BB962C8B-B14F-4D97-AF65-F5344CB8AC3E}">
        <p14:creationId xmlns:p14="http://schemas.microsoft.com/office/powerpoint/2010/main" val="1867881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ack smartphone with a logo on the screen&#10;&#10;Description automatically generated">
            <a:extLst>
              <a:ext uri="{FF2B5EF4-FFF2-40B4-BE49-F238E27FC236}">
                <a16:creationId xmlns:a16="http://schemas.microsoft.com/office/drawing/2014/main" id="{129BDA8C-FE50-1FCC-E215-7A399FE7A81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57447" y1="28680" x2="57447" y2="28680"/>
                        <a14:foregroundMark x1="55426" y1="27792" x2="55213" y2="40863"/>
                        <a14:foregroundMark x1="57447" y1="26396" x2="50000" y2="38959"/>
                        <a14:foregroundMark x1="50000" y1="38959" x2="47234" y2="33756"/>
                        <a14:foregroundMark x1="46277" y1="26650" x2="46277" y2="49492"/>
                        <a14:foregroundMark x1="55638" y1="25381" x2="42340" y2="29949"/>
                        <a14:foregroundMark x1="42340" y1="29949" x2="43723" y2="75508"/>
                        <a14:foregroundMark x1="43723" y1="75508" x2="53511" y2="72208"/>
                        <a14:foregroundMark x1="53511" y1="72208" x2="59149" y2="34391"/>
                        <a14:foregroundMark x1="59149" y1="34391" x2="57021" y2="26777"/>
                        <a14:foregroundMark x1="57021" y1="26777" x2="56489" y2="26269"/>
                        <a14:foregroundMark x1="46596" y1="38198" x2="52447" y2="53553"/>
                        <a14:foregroundMark x1="51489" y1="42766" x2="51489" y2="42766"/>
                        <a14:foregroundMark x1="47447" y1="51523" x2="47447" y2="51523"/>
                      </a14:backgroundRemoval>
                    </a14:imgEffect>
                  </a14:imgLayer>
                </a14:imgProps>
              </a:ext>
              <a:ext uri="{28A0092B-C50C-407E-A947-70E740481C1C}">
                <a14:useLocalDpi xmlns:a14="http://schemas.microsoft.com/office/drawing/2010/main" val="0"/>
              </a:ext>
            </a:extLst>
          </a:blip>
          <a:stretch>
            <a:fillRect/>
          </a:stretch>
        </p:blipFill>
        <p:spPr>
          <a:xfrm>
            <a:off x="4394007" y="215452"/>
            <a:ext cx="5621619" cy="4712592"/>
          </a:xfrm>
          <a:prstGeom prst="rect">
            <a:avLst/>
          </a:prstGeom>
        </p:spPr>
      </p:pic>
      <p:pic>
        <p:nvPicPr>
          <p:cNvPr id="5" name="Picture 4">
            <a:extLst>
              <a:ext uri="{FF2B5EF4-FFF2-40B4-BE49-F238E27FC236}">
                <a16:creationId xmlns:a16="http://schemas.microsoft.com/office/drawing/2014/main" id="{FF7AA043-3A3B-D25A-D322-BF3D799D99E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56170" y1="29569" x2="56170" y2="29569"/>
                        <a14:foregroundMark x1="56170" y1="29061" x2="56277" y2="38579"/>
                        <a14:foregroundMark x1="43723" y1="22335" x2="42340" y2="38579"/>
                        <a14:foregroundMark x1="51809" y1="55838" x2="51809" y2="55838"/>
                        <a14:foregroundMark x1="51809" y1="58249" x2="51809" y2="58249"/>
                        <a14:foregroundMark x1="54468" y1="51269" x2="56064" y2="73096"/>
                        <a14:foregroundMark x1="56064" y1="73096" x2="55638" y2="74619"/>
                        <a14:foregroundMark x1="46383" y1="76396" x2="52021" y2="75254"/>
                        <a14:foregroundMark x1="52021" y1="75254" x2="61277" y2="59137"/>
                        <a14:foregroundMark x1="61277" y1="59137" x2="57234" y2="33249"/>
                        <a14:foregroundMark x1="51383" y1="24365" x2="51383" y2="24365"/>
                        <a14:foregroundMark x1="51383" y1="24619" x2="48936" y2="35279"/>
                        <a14:foregroundMark x1="57553" y1="25127" x2="49149" y2="31980"/>
                        <a14:foregroundMark x1="49149" y1="31980" x2="43617" y2="73985"/>
                        <a14:foregroundMark x1="43617" y1="73985" x2="52553" y2="75127"/>
                        <a14:foregroundMark x1="52553" y1="75127" x2="56915" y2="67386"/>
                        <a14:foregroundMark x1="56915" y1="67386" x2="54894" y2="79569"/>
                        <a14:foregroundMark x1="54894" y1="79569" x2="42766" y2="79061"/>
                        <a14:foregroundMark x1="42766" y1="79061" x2="39149" y2="63959"/>
                        <a14:foregroundMark x1="39149" y1="63959" x2="40957" y2="42513"/>
                        <a14:foregroundMark x1="40957" y1="42513" x2="46383" y2="37437"/>
                        <a14:foregroundMark x1="46383" y1="37437" x2="51383" y2="42513"/>
                        <a14:foregroundMark x1="51383" y1="42513" x2="56915" y2="31091"/>
                        <a14:foregroundMark x1="56915" y1="31091" x2="57234" y2="27030"/>
                        <a14:foregroundMark x1="50106" y1="28426" x2="46596" y2="25761"/>
                        <a14:foregroundMark x1="52979" y1="29061" x2="50106" y2="33629"/>
                        <a14:foregroundMark x1="50106" y1="33629" x2="46170" y2="31345"/>
                        <a14:foregroundMark x1="50532" y1="35279" x2="45426" y2="31853"/>
                        <a14:foregroundMark x1="45426" y1="31853" x2="45426" y2="31853"/>
                      </a14:backgroundRemoval>
                    </a14:imgEffect>
                  </a14:imgLayer>
                </a14:imgProps>
              </a:ext>
              <a:ext uri="{28A0092B-C50C-407E-A947-70E740481C1C}">
                <a14:useLocalDpi xmlns:a14="http://schemas.microsoft.com/office/drawing/2010/main" val="0"/>
              </a:ext>
            </a:extLst>
          </a:blip>
          <a:srcRect/>
          <a:stretch/>
        </p:blipFill>
        <p:spPr>
          <a:xfrm>
            <a:off x="1296212" y="-210455"/>
            <a:ext cx="6637746" cy="5564409"/>
          </a:xfrm>
          <a:prstGeom prst="rect">
            <a:avLst/>
          </a:prstGeom>
        </p:spPr>
      </p:pic>
      <p:pic>
        <p:nvPicPr>
          <p:cNvPr id="6" name="Picture 5">
            <a:extLst>
              <a:ext uri="{FF2B5EF4-FFF2-40B4-BE49-F238E27FC236}">
                <a16:creationId xmlns:a16="http://schemas.microsoft.com/office/drawing/2014/main" id="{9A446698-DE70-48C7-900E-B3FC86626F46}"/>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60319" y1="28680" x2="51596" y2="26650"/>
                        <a14:foregroundMark x1="51596" y1="26650" x2="38404" y2="39721"/>
                        <a14:foregroundMark x1="38404" y1="39721" x2="41489" y2="73477"/>
                        <a14:foregroundMark x1="41489" y1="73477" x2="45851" y2="77284"/>
                        <a14:foregroundMark x1="45851" y1="77284" x2="55426" y2="56599"/>
                        <a14:foregroundMark x1="55426" y1="56599" x2="54468" y2="36675"/>
                        <a14:foregroundMark x1="36277" y1="27665" x2="46702" y2="23223"/>
                        <a14:foregroundMark x1="55638" y1="22970" x2="58085" y2="57234"/>
                        <a14:foregroundMark x1="58085" y1="57234" x2="56915" y2="72462"/>
                        <a14:foregroundMark x1="54043" y1="47589" x2="49043" y2="60152"/>
                        <a14:foregroundMark x1="49574" y1="32614" x2="49574" y2="54822"/>
                        <a14:foregroundMark x1="53723" y1="27792" x2="47553" y2="46827"/>
                        <a14:foregroundMark x1="45319" y1="34772" x2="48617" y2="41624"/>
                        <a14:foregroundMark x1="49894" y1="21954" x2="56915" y2="20685"/>
                        <a14:foregroundMark x1="56915" y1="20685" x2="60106" y2="24746"/>
                        <a14:foregroundMark x1="60106" y1="24746" x2="59787" y2="74492"/>
                        <a14:foregroundMark x1="59787" y1="74492" x2="50532" y2="79315"/>
                        <a14:foregroundMark x1="50532" y1="79315" x2="44043" y2="78299"/>
                        <a14:foregroundMark x1="44043" y1="78299" x2="47340" y2="64975"/>
                        <a14:foregroundMark x1="47340" y1="64975" x2="45532" y2="48350"/>
                        <a14:foregroundMark x1="59787" y1="76904" x2="59787" y2="76904"/>
                        <a14:foregroundMark x1="39468" y1="78426" x2="39468" y2="78426"/>
                      </a14:backgroundRemoval>
                    </a14:imgEffect>
                  </a14:imgLayer>
                </a14:imgProps>
              </a:ext>
              <a:ext uri="{28A0092B-C50C-407E-A947-70E740481C1C}">
                <a14:useLocalDpi xmlns:a14="http://schemas.microsoft.com/office/drawing/2010/main" val="0"/>
              </a:ext>
            </a:extLst>
          </a:blip>
          <a:srcRect/>
          <a:stretch/>
        </p:blipFill>
        <p:spPr>
          <a:xfrm>
            <a:off x="-785457" y="215454"/>
            <a:ext cx="5621618" cy="4712590"/>
          </a:xfrm>
          <a:prstGeom prst="rect">
            <a:avLst/>
          </a:prstGeom>
        </p:spPr>
      </p:pic>
    </p:spTree>
    <p:extLst>
      <p:ext uri="{BB962C8B-B14F-4D97-AF65-F5344CB8AC3E}">
        <p14:creationId xmlns:p14="http://schemas.microsoft.com/office/powerpoint/2010/main" val="468721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BF075E-4D2B-FEE9-01DC-1180F00885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50426" y1="76777" x2="50426" y2="76777"/>
                      </a14:backgroundRemoval>
                    </a14:imgEffect>
                  </a14:imgLayer>
                </a14:imgProps>
              </a:ext>
              <a:ext uri="{28A0092B-C50C-407E-A947-70E740481C1C}">
                <a14:useLocalDpi xmlns:a14="http://schemas.microsoft.com/office/drawing/2010/main" val="0"/>
              </a:ext>
            </a:extLst>
          </a:blip>
          <a:srcRect/>
          <a:stretch/>
        </p:blipFill>
        <p:spPr>
          <a:xfrm>
            <a:off x="4395770" y="215453"/>
            <a:ext cx="5621618" cy="4712591"/>
          </a:xfrm>
          <a:prstGeom prst="rect">
            <a:avLst/>
          </a:prstGeom>
        </p:spPr>
      </p:pic>
      <p:pic>
        <p:nvPicPr>
          <p:cNvPr id="3" name="Picture 2">
            <a:extLst>
              <a:ext uri="{FF2B5EF4-FFF2-40B4-BE49-F238E27FC236}">
                <a16:creationId xmlns:a16="http://schemas.microsoft.com/office/drawing/2014/main" id="{1B41B9B4-2D39-28C2-4E81-468F128237D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51489" y1="22970" x2="51489" y2="22970"/>
                        <a14:foregroundMark x1="53617" y1="71954" x2="53617" y2="71954"/>
                        <a14:foregroundMark x1="61702" y1="73350" x2="40106" y2="73858"/>
                        <a14:foregroundMark x1="58723" y1="19162" x2="58723" y2="19162"/>
                        <a14:foregroundMark x1="59043" y1="21320" x2="59043" y2="21320"/>
                        <a14:foregroundMark x1="58298" y1="18147" x2="57979" y2="23096"/>
                      </a14:backgroundRemoval>
                    </a14:imgEffect>
                  </a14:imgLayer>
                </a14:imgProps>
              </a:ext>
              <a:ext uri="{28A0092B-C50C-407E-A947-70E740481C1C}">
                <a14:useLocalDpi xmlns:a14="http://schemas.microsoft.com/office/drawing/2010/main" val="0"/>
              </a:ext>
            </a:extLst>
          </a:blip>
          <a:srcRect/>
          <a:stretch/>
        </p:blipFill>
        <p:spPr>
          <a:xfrm>
            <a:off x="-775300" y="215453"/>
            <a:ext cx="5621620" cy="4712591"/>
          </a:xfrm>
          <a:prstGeom prst="rect">
            <a:avLst/>
          </a:prstGeom>
        </p:spPr>
      </p:pic>
      <p:pic>
        <p:nvPicPr>
          <p:cNvPr id="4" name="Picture 3">
            <a:extLst>
              <a:ext uri="{FF2B5EF4-FFF2-40B4-BE49-F238E27FC236}">
                <a16:creationId xmlns:a16="http://schemas.microsoft.com/office/drawing/2014/main" id="{A56DE7A1-0592-A039-8C44-10EBB9C1C36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48404" y1="31345" x2="48404" y2="32487"/>
                        <a14:foregroundMark x1="56915" y1="53046" x2="56915" y2="53046"/>
                      </a14:backgroundRemoval>
                    </a14:imgEffect>
                  </a14:imgLayer>
                </a14:imgProps>
              </a:ext>
              <a:ext uri="{28A0092B-C50C-407E-A947-70E740481C1C}">
                <a14:useLocalDpi xmlns:a14="http://schemas.microsoft.com/office/drawing/2010/main" val="0"/>
              </a:ext>
            </a:extLst>
          </a:blip>
          <a:srcRect/>
          <a:stretch/>
        </p:blipFill>
        <p:spPr>
          <a:xfrm>
            <a:off x="1249318" y="-254764"/>
            <a:ext cx="6743454" cy="5653025"/>
          </a:xfrm>
          <a:prstGeom prst="rect">
            <a:avLst/>
          </a:prstGeom>
        </p:spPr>
      </p:pic>
    </p:spTree>
    <p:extLst>
      <p:ext uri="{BB962C8B-B14F-4D97-AF65-F5344CB8AC3E}">
        <p14:creationId xmlns:p14="http://schemas.microsoft.com/office/powerpoint/2010/main" val="826118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3" name="Picture 2">
            <a:extLst>
              <a:ext uri="{FF2B5EF4-FFF2-40B4-BE49-F238E27FC236}">
                <a16:creationId xmlns:a16="http://schemas.microsoft.com/office/drawing/2014/main" id="{3B98D33D-B2CB-A738-BFE2-67CBDAAFD24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2130" r="96389">
                        <a14:foregroundMark x1="14259" y1="50463" x2="14259" y2="50463"/>
                        <a14:foregroundMark x1="14074" y1="48426" x2="14074" y2="57315"/>
                        <a14:foregroundMark x1="84630" y1="48426" x2="84815" y2="51389"/>
                        <a14:foregroundMark x1="74167" y1="34907" x2="51296" y2="34907"/>
                        <a14:foregroundMark x1="47963" y1="35093" x2="33056" y2="35093"/>
                        <a14:foregroundMark x1="25556" y1="35278" x2="24352" y2="50926"/>
                        <a14:foregroundMark x1="25185" y1="34352" x2="25185" y2="34352"/>
                        <a14:foregroundMark x1="23796" y1="52593" x2="24630" y2="69815"/>
                        <a14:foregroundMark x1="15648" y1="45093" x2="12407" y2="48981"/>
                        <a14:foregroundMark x1="12407" y1="48981" x2="15185" y2="55000"/>
                        <a14:foregroundMark x1="15185" y1="55000" x2="17870" y2="50278"/>
                        <a14:foregroundMark x1="17870" y1="50278" x2="17037" y2="48889"/>
                        <a14:foregroundMark x1="20556" y1="41111" x2="20556" y2="41111"/>
                        <a14:foregroundMark x1="19907" y1="41296" x2="16019" y2="40926"/>
                        <a14:foregroundMark x1="12315" y1="41574" x2="12315" y2="41574"/>
                        <a14:foregroundMark x1="8426" y1="41204" x2="8426" y2="41204"/>
                        <a14:foregroundMark x1="6389" y1="41574" x2="6574" y2="44352"/>
                        <a14:foregroundMark x1="6759" y1="54074" x2="6759" y2="54074"/>
                        <a14:foregroundMark x1="9907" y1="64907" x2="9907" y2="64907"/>
                        <a14:foregroundMark x1="6852" y1="64907" x2="9167" y2="64630"/>
                        <a14:foregroundMark x1="3611" y1="64630" x2="3611" y2="64630"/>
                        <a14:foregroundMark x1="2222" y1="64630" x2="2222" y2="64630"/>
                        <a14:foregroundMark x1="7963" y1="64907" x2="21389" y2="63981"/>
                        <a14:foregroundMark x1="23519" y1="42593" x2="23519" y2="42593"/>
                        <a14:foregroundMark x1="6759" y1="45463" x2="6667" y2="55556"/>
                        <a14:foregroundMark x1="6574" y1="58519" x2="6574" y2="58519"/>
                        <a14:foregroundMark x1="7037" y1="62315" x2="7037" y2="62315"/>
                        <a14:foregroundMark x1="6481" y1="63519" x2="6481" y2="63519"/>
                        <a14:foregroundMark x1="9630" y1="63519" x2="13056" y2="63796"/>
                        <a14:foregroundMark x1="18148" y1="65093" x2="18148" y2="65093"/>
                        <a14:foregroundMark x1="22222" y1="64722" x2="17963" y2="64352"/>
                        <a14:foregroundMark x1="26574" y1="68056" x2="57130" y2="70093"/>
                        <a14:foregroundMark x1="57130" y1="70093" x2="68056" y2="69259"/>
                        <a14:foregroundMark x1="73981" y1="68889" x2="77593" y2="56204"/>
                        <a14:foregroundMark x1="77593" y1="56204" x2="77037" y2="41481"/>
                        <a14:foregroundMark x1="76944" y1="69444" x2="76944" y2="69444"/>
                        <a14:foregroundMark x1="78333" y1="71759" x2="78333" y2="71759"/>
                        <a14:foregroundMark x1="61759" y1="71667" x2="61759" y2="71667"/>
                        <a14:foregroundMark x1="13519" y1="61481" x2="13519" y2="61481"/>
                        <a14:foregroundMark x1="2407" y1="65000" x2="2407" y2="65000"/>
                        <a14:foregroundMark x1="4722" y1="65000" x2="4722" y2="65000"/>
                        <a14:foregroundMark x1="29352" y1="71944" x2="29352" y2="71944"/>
                        <a14:foregroundMark x1="20000" y1="71481" x2="20000" y2="71481"/>
                        <a14:foregroundMark x1="17407" y1="71667" x2="20000" y2="71759"/>
                        <a14:foregroundMark x1="22963" y1="71759" x2="22963" y2="71759"/>
                        <a14:foregroundMark x1="27500" y1="70556" x2="27500" y2="70556"/>
                        <a14:foregroundMark x1="28889" y1="71389" x2="28889" y2="71389"/>
                        <a14:foregroundMark x1="33056" y1="70648" x2="33056" y2="70648"/>
                        <a14:foregroundMark x1="35093" y1="71389" x2="35093" y2="71389"/>
                        <a14:foregroundMark x1="47500" y1="72130" x2="47500" y2="72130"/>
                        <a14:foregroundMark x1="43333" y1="71204" x2="43333" y2="71204"/>
                        <a14:foregroundMark x1="38981" y1="71944" x2="38981" y2="71944"/>
                        <a14:foregroundMark x1="38611" y1="71852" x2="51852" y2="71111"/>
                        <a14:foregroundMark x1="56204" y1="71759" x2="63796" y2="71667"/>
                        <a14:foregroundMark x1="63796" y1="71667" x2="63981" y2="71667"/>
                        <a14:foregroundMark x1="65741" y1="71296" x2="72963" y2="71481"/>
                        <a14:foregroundMark x1="78148" y1="71574" x2="78148" y2="71574"/>
                        <a14:foregroundMark x1="81759" y1="71574" x2="81759" y2="71574"/>
                        <a14:foregroundMark x1="77037" y1="60926" x2="77315" y2="65648"/>
                        <a14:foregroundMark x1="77315" y1="65648" x2="77315" y2="65648"/>
                        <a14:foregroundMark x1="83148" y1="51852" x2="83333" y2="54444"/>
                        <a14:foregroundMark x1="86111" y1="47870" x2="86111" y2="51574"/>
                        <a14:foregroundMark x1="88704" y1="44167" x2="83241" y2="45185"/>
                        <a14:foregroundMark x1="84352" y1="41667" x2="84352" y2="41667"/>
                        <a14:foregroundMark x1="81481" y1="41667" x2="81481" y2="41667"/>
                        <a14:foregroundMark x1="78981" y1="41481" x2="78981" y2="41481"/>
                        <a14:foregroundMark x1="88889" y1="41389" x2="88889" y2="41389"/>
                        <a14:foregroundMark x1="92315" y1="41759" x2="92315" y2="41759"/>
                        <a14:foregroundMark x1="93333" y1="41852" x2="93333" y2="41852"/>
                        <a14:foregroundMark x1="93426" y1="47130" x2="93426" y2="47130"/>
                        <a14:foregroundMark x1="93426" y1="53148" x2="93426" y2="53148"/>
                        <a14:foregroundMark x1="93611" y1="42130" x2="93611" y2="50000"/>
                        <a14:foregroundMark x1="93519" y1="51389" x2="93148" y2="62407"/>
                        <a14:foregroundMark x1="93148" y1="63148" x2="81204" y2="63148"/>
                        <a14:foregroundMark x1="78519" y1="64722" x2="86667" y2="64722"/>
                        <a14:foregroundMark x1="89352" y1="64630" x2="89352" y2="64630"/>
                        <a14:foregroundMark x1="92315" y1="64537" x2="92315" y2="64537"/>
                        <a14:foregroundMark x1="95093" y1="64537" x2="95093" y2="64537"/>
                        <a14:foregroundMark x1="96389" y1="64722" x2="90648" y2="64444"/>
                        <a14:foregroundMark x1="90648" y1="64444" x2="90648" y2="64352"/>
                        <a14:foregroundMark x1="78611" y1="63426" x2="78981" y2="65000"/>
                      </a14:backgroundRemoval>
                    </a14:imgEffect>
                  </a14:imgLayer>
                </a14:imgProps>
              </a:ext>
              <a:ext uri="{28A0092B-C50C-407E-A947-70E740481C1C}">
                <a14:useLocalDpi xmlns:a14="http://schemas.microsoft.com/office/drawing/2010/main" val="0"/>
              </a:ext>
            </a:extLst>
          </a:blip>
          <a:srcRect/>
          <a:stretch/>
        </p:blipFill>
        <p:spPr>
          <a:xfrm>
            <a:off x="1417807" y="-594017"/>
            <a:ext cx="6331533" cy="6331533"/>
          </a:xfrm>
          <a:prstGeom prst="rect">
            <a:avLst/>
          </a:prstGeom>
        </p:spPr>
      </p:pic>
      <p:sp>
        <p:nvSpPr>
          <p:cNvPr id="9" name="Google Shape;422;p44">
            <a:extLst>
              <a:ext uri="{FF2B5EF4-FFF2-40B4-BE49-F238E27FC236}">
                <a16:creationId xmlns:a16="http://schemas.microsoft.com/office/drawing/2014/main" id="{6B8919FD-1F48-F2FB-59D5-8C0829A4A28C}"/>
              </a:ext>
            </a:extLst>
          </p:cNvPr>
          <p:cNvSpPr txBox="1">
            <a:spLocks noGrp="1"/>
          </p:cNvSpPr>
          <p:nvPr>
            <p:ph type="title"/>
          </p:nvPr>
        </p:nvSpPr>
        <p:spPr>
          <a:xfrm>
            <a:off x="729205" y="534998"/>
            <a:ext cx="7708739"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4.2.2) Web Application</a:t>
            </a:r>
          </a:p>
        </p:txBody>
      </p:sp>
    </p:spTree>
    <p:extLst>
      <p:ext uri="{BB962C8B-B14F-4D97-AF65-F5344CB8AC3E}">
        <p14:creationId xmlns:p14="http://schemas.microsoft.com/office/powerpoint/2010/main" val="2781620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8EF111-7B03-F017-CA54-71770B7CA2D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24259" y1="70926" x2="29259" y2="71481"/>
                        <a14:foregroundMark x1="16389" y1="38056" x2="16481" y2="48519"/>
                        <a14:foregroundMark x1="83426" y1="31019" x2="83241" y2="47500"/>
                        <a14:foregroundMark x1="83241" y1="47500" x2="83241" y2="47500"/>
                        <a14:foregroundMark x1="36296" y1="27500" x2="36296" y2="27500"/>
                        <a14:foregroundMark x1="18333" y1="26759" x2="18333" y2="26759"/>
                        <a14:foregroundMark x1="16944" y1="30556" x2="16944" y2="30556"/>
                        <a14:foregroundMark x1="16944" y1="35185" x2="16944" y2="36389"/>
                        <a14:foregroundMark x1="20648" y1="27963" x2="20648" y2="27963"/>
                        <a14:foregroundMark x1="30926" y1="27407" x2="30926" y2="27407"/>
                        <a14:foregroundMark x1="45648" y1="27870" x2="45648" y2="27870"/>
                        <a14:foregroundMark x1="36667" y1="26944" x2="22963" y2="27222"/>
                        <a14:foregroundMark x1="50185" y1="26944" x2="35093" y2="26944"/>
                        <a14:foregroundMark x1="63796" y1="27222" x2="51204" y2="27222"/>
                        <a14:foregroundMark x1="75741" y1="27407" x2="59444" y2="28333"/>
                        <a14:foregroundMark x1="82963" y1="46389" x2="83519" y2="63796"/>
                        <a14:foregroundMark x1="83519" y1="63796" x2="77778" y2="70185"/>
                        <a14:foregroundMark x1="77778" y1="70185" x2="30093" y2="69907"/>
                        <a14:foregroundMark x1="16852" y1="70556" x2="16852" y2="70556"/>
                        <a14:foregroundMark x1="16944" y1="59722" x2="17407" y2="65278"/>
                        <a14:foregroundMark x1="17407" y1="65278" x2="17407" y2="65278"/>
                        <a14:foregroundMark x1="14259" y1="73611" x2="14259" y2="73611"/>
                        <a14:foregroundMark x1="80370" y1="73241" x2="80370" y2="73241"/>
                        <a14:foregroundMark x1="86111" y1="73241" x2="86111" y2="73241"/>
                      </a14:backgroundRemoval>
                    </a14:imgEffect>
                  </a14:imgLayer>
                </a14:imgProps>
              </a:ext>
              <a:ext uri="{28A0092B-C50C-407E-A947-70E740481C1C}">
                <a14:useLocalDpi xmlns:a14="http://schemas.microsoft.com/office/drawing/2010/main" val="0"/>
              </a:ext>
            </a:extLst>
          </a:blip>
          <a:srcRect/>
          <a:stretch/>
        </p:blipFill>
        <p:spPr>
          <a:xfrm>
            <a:off x="2752551" y="-223059"/>
            <a:ext cx="5589618" cy="5589618"/>
          </a:xfrm>
          <a:prstGeom prst="rect">
            <a:avLst/>
          </a:prstGeom>
        </p:spPr>
      </p:pic>
      <p:sp>
        <p:nvSpPr>
          <p:cNvPr id="5" name="Google Shape;330;p36">
            <a:extLst>
              <a:ext uri="{FF2B5EF4-FFF2-40B4-BE49-F238E27FC236}">
                <a16:creationId xmlns:a16="http://schemas.microsoft.com/office/drawing/2014/main" id="{FA2E98B5-EB13-C683-32D9-D42ED68F772D}"/>
              </a:ext>
            </a:extLst>
          </p:cNvPr>
          <p:cNvSpPr txBox="1">
            <a:spLocks noGrp="1"/>
          </p:cNvSpPr>
          <p:nvPr>
            <p:ph type="subTitle" idx="1"/>
          </p:nvPr>
        </p:nvSpPr>
        <p:spPr>
          <a:xfrm>
            <a:off x="1041719" y="2322257"/>
            <a:ext cx="5191469" cy="4989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b="1" dirty="0"/>
              <a:t>Login screen</a:t>
            </a:r>
          </a:p>
        </p:txBody>
      </p:sp>
    </p:spTree>
    <p:extLst>
      <p:ext uri="{BB962C8B-B14F-4D97-AF65-F5344CB8AC3E}">
        <p14:creationId xmlns:p14="http://schemas.microsoft.com/office/powerpoint/2010/main" val="2731950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Elegant Black &amp; White Thesis Defense by Slidesgo">
  <a:themeElements>
    <a:clrScheme name="Simple Light">
      <a:dk1>
        <a:srgbClr val="333333"/>
      </a:dk1>
      <a:lt1>
        <a:srgbClr val="FDFDFD"/>
      </a:lt1>
      <a:dk2>
        <a:srgbClr val="E8E7E7"/>
      </a:dk2>
      <a:lt2>
        <a:srgbClr val="B2B2B2"/>
      </a:lt2>
      <a:accent1>
        <a:srgbClr val="777777"/>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1417</TotalTime>
  <Words>4966</Words>
  <Application>Microsoft Office PowerPoint</Application>
  <PresentationFormat>On-screen Show (16:9)</PresentationFormat>
  <Paragraphs>773</Paragraphs>
  <Slides>142</Slides>
  <Notes>77</Notes>
  <HiddenSlides>6</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142</vt:i4>
      </vt:variant>
    </vt:vector>
  </HeadingPairs>
  <TitlesOfParts>
    <vt:vector size="155" baseType="lpstr">
      <vt:lpstr>Arial</vt:lpstr>
      <vt:lpstr>Calibri</vt:lpstr>
      <vt:lpstr>Google Sans</vt:lpstr>
      <vt:lpstr>Montserrat</vt:lpstr>
      <vt:lpstr>DM Sans Bold</vt:lpstr>
      <vt:lpstr>Figtree Black</vt:lpstr>
      <vt:lpstr>Wingdings</vt:lpstr>
      <vt:lpstr>Georgia</vt:lpstr>
      <vt:lpstr>Lato</vt:lpstr>
      <vt:lpstr>Hanken Grotesk</vt:lpstr>
      <vt:lpstr>Georgia Pro Light</vt:lpstr>
      <vt:lpstr>DM Sans</vt:lpstr>
      <vt:lpstr>Elegant Black &amp; White Thesis Defense by Slidesgo</vt:lpstr>
      <vt:lpstr>PowerPoint Presentation</vt:lpstr>
      <vt:lpstr>Brain cancer detection</vt:lpstr>
      <vt:lpstr>Supervised By</vt:lpstr>
      <vt:lpstr>Team Member</vt:lpstr>
      <vt:lpstr>Agenda</vt:lpstr>
      <vt:lpstr>Introduction</vt:lpstr>
      <vt:lpstr>PowerPoint Presentation</vt:lpstr>
      <vt:lpstr>PowerPoint Presentation</vt:lpstr>
      <vt:lpstr>1.1) Introduction</vt:lpstr>
      <vt:lpstr>PowerPoint Presentation</vt:lpstr>
      <vt:lpstr>PowerPoint Presentation</vt:lpstr>
      <vt:lpstr>PowerPoint Presentation</vt:lpstr>
      <vt:lpstr>PowerPoint Presentation</vt:lpstr>
      <vt:lpstr>PowerPoint Presentation</vt:lpstr>
      <vt:lpstr>Stage of the tumor</vt:lpstr>
      <vt:lpstr>Treatment for a brain tumor </vt:lpstr>
      <vt:lpstr>The incidence of brain cancer in people in the last 4 years</vt:lpstr>
      <vt:lpstr>Incidence rate per 100,000 people according to age</vt:lpstr>
      <vt:lpstr>1.2) Objective</vt:lpstr>
      <vt:lpstr>1.3) Problem Definition</vt:lpstr>
      <vt:lpstr>1.4) Problem Solution</vt:lpstr>
      <vt:lpstr>1.5) Challenges</vt:lpstr>
      <vt:lpstr>1.5) Challenges</vt:lpstr>
      <vt:lpstr>1.5) Challenges</vt:lpstr>
      <vt:lpstr>Logo</vt:lpstr>
      <vt:lpstr>Literature Review</vt:lpstr>
      <vt:lpstr>2.1) Image Processing</vt:lpstr>
      <vt:lpstr>Example</vt:lpstr>
      <vt:lpstr>2.2) Feature Extraction</vt:lpstr>
      <vt:lpstr>2.2) Feature Extraction</vt:lpstr>
      <vt:lpstr>2.2) Feature Extraction</vt:lpstr>
      <vt:lpstr>2.2) Feature Extraction</vt:lpstr>
      <vt:lpstr>2.2) Feature Extraction</vt:lpstr>
      <vt:lpstr>2.3) Machine Learning</vt:lpstr>
      <vt:lpstr>ML Processes </vt:lpstr>
      <vt:lpstr>Training Data Types</vt:lpstr>
      <vt:lpstr>Types of Machine Learning</vt:lpstr>
      <vt:lpstr>Types of Machine Learning</vt:lpstr>
      <vt:lpstr>Types of Machine Learning</vt:lpstr>
      <vt:lpstr>PowerPoint Presentation</vt:lpstr>
      <vt:lpstr>Common Medical Field Algorithms</vt:lpstr>
      <vt:lpstr>Common Medical Field Algorithms</vt:lpstr>
      <vt:lpstr>Common Medical Field Algorithms</vt:lpstr>
      <vt:lpstr>Common Medical Field Algorithms</vt:lpstr>
      <vt:lpstr>2.4) Neural Network</vt:lpstr>
      <vt:lpstr>2.4) Neural Network</vt:lpstr>
      <vt:lpstr>2.4) Neural Network</vt:lpstr>
      <vt:lpstr>2.4) Neural Network</vt:lpstr>
      <vt:lpstr>2.4) Neural Network</vt:lpstr>
      <vt:lpstr>2.4) Neural Network</vt:lpstr>
      <vt:lpstr>2.5) Deep Learning</vt:lpstr>
      <vt:lpstr>2.5) Deep Learning</vt:lpstr>
      <vt:lpstr>Methodology &amp; Algorithms</vt:lpstr>
      <vt:lpstr>2.5) Deep Learning</vt:lpstr>
      <vt:lpstr>Deep Convolutional Networks</vt:lpstr>
      <vt:lpstr>Related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Proposed System</vt:lpstr>
      <vt:lpstr>4.1   System Analysis</vt:lpstr>
      <vt:lpstr>2.5) use case</vt:lpstr>
      <vt:lpstr>2.5) use case</vt:lpstr>
      <vt:lpstr>2.5) use case</vt:lpstr>
      <vt:lpstr>2.5) use case</vt:lpstr>
      <vt:lpstr>Activity diagram</vt:lpstr>
      <vt:lpstr>PowerPoint Presentation</vt:lpstr>
      <vt:lpstr>PowerPoint Presentation</vt:lpstr>
      <vt:lpstr>PowerPoint Presentation</vt:lpstr>
      <vt:lpstr>Activity diagram</vt:lpstr>
      <vt:lpstr>Activity diagram</vt:lpstr>
      <vt:lpstr>Activity diagram</vt:lpstr>
      <vt:lpstr>Sequence diagram</vt:lpstr>
      <vt:lpstr>PowerPoint Presentation</vt:lpstr>
      <vt:lpstr>PowerPoint Presentation</vt:lpstr>
      <vt:lpstr>PowerPoint Presentation</vt:lpstr>
      <vt:lpstr>Deployment diagram</vt:lpstr>
      <vt:lpstr>ERD diagram</vt:lpstr>
      <vt:lpstr>Sitemap diagram</vt:lpstr>
      <vt:lpstr>Mobile platform</vt:lpstr>
      <vt:lpstr>block diagram</vt:lpstr>
      <vt:lpstr>4.2) Applications</vt:lpstr>
      <vt:lpstr>4.2.1) Applications</vt:lpstr>
      <vt:lpstr>PowerPoint Presentation</vt:lpstr>
      <vt:lpstr>PowerPoint Presentation</vt:lpstr>
      <vt:lpstr>PowerPoint Presentation</vt:lpstr>
      <vt:lpstr>4.2.2) Web Application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System Implementation</vt:lpstr>
      <vt:lpstr>Visualization</vt:lpstr>
      <vt:lpstr>Visualization</vt:lpstr>
      <vt:lpstr>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Treatment</vt:lpstr>
      <vt:lpstr>Treatment</vt:lpstr>
      <vt:lpstr>Treatment</vt:lpstr>
      <vt:lpstr>Treatment</vt:lpstr>
      <vt:lpstr>Dataset</vt:lpstr>
      <vt:lpstr>PowerPoint Presentation</vt:lpstr>
      <vt:lpstr>PowerPoint Presentation</vt:lpstr>
      <vt:lpstr>Future Work</vt:lpstr>
      <vt:lpstr>7) Future Work</vt:lpstr>
      <vt:lpstr>Tools</vt:lpstr>
      <vt:lpstr>PowerPoint Presentation</vt:lpstr>
      <vt:lpstr>PowerPoint Presentation</vt:lpstr>
      <vt:lpstr>PowerPoint Presentation</vt:lpstr>
      <vt:lpstr>PowerPoint Presentation</vt:lpstr>
      <vt:lpstr>Conclusion</vt:lpstr>
      <vt:lpstr>9) Conclusion</vt:lpstr>
      <vt:lpstr>9) Conclusion</vt:lpstr>
      <vt:lpstr>Thanks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Elegant Black and White Thesis Defense</dc:title>
  <dc:creator>hp</dc:creator>
  <cp:lastModifiedBy>Abdelrhman Reda</cp:lastModifiedBy>
  <cp:revision>81</cp:revision>
  <dcterms:modified xsi:type="dcterms:W3CDTF">2024-05-11T08:43:50Z</dcterms:modified>
</cp:coreProperties>
</file>